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46D4-D8E0-4512-88BA-1235695B610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01EF-1E25-4CA3-9C98-AA869385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8058152" cy="5715040"/>
          </a:xfrm>
        </p:spPr>
        <p:txBody>
          <a:bodyPr>
            <a:normAutofit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Прямая и косвенная речь </a:t>
            </a:r>
            <a:b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Direct and indirect speech)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</a:b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Dasha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Morozova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Form 11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Teacher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: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Lopatina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 S.N.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Указательные местоимения, наречия времени и места изменяются так: (если глагол в словах автора стоит в одном из прошедших времен)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Прямая речь                         Косвенная речь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         </a:t>
            </a:r>
            <a:r>
              <a:rPr lang="en-US" sz="3000" dirty="0" smtClean="0"/>
              <a:t>this                                                  that</a:t>
            </a:r>
          </a:p>
          <a:p>
            <a:pPr algn="ctr">
              <a:buNone/>
            </a:pPr>
            <a:r>
              <a:rPr lang="en-US" sz="3000" dirty="0" smtClean="0"/>
              <a:t>        these                                             those</a:t>
            </a:r>
          </a:p>
          <a:p>
            <a:pPr algn="ctr">
              <a:buNone/>
            </a:pPr>
            <a:r>
              <a:rPr lang="en-US" sz="3000" dirty="0" smtClean="0"/>
              <a:t>         now                                              then</a:t>
            </a:r>
          </a:p>
          <a:p>
            <a:pPr algn="ctr">
              <a:buNone/>
            </a:pPr>
            <a:r>
              <a:rPr lang="en-US" sz="3000" dirty="0" smtClean="0"/>
              <a:t>        today                                        that day</a:t>
            </a:r>
          </a:p>
          <a:p>
            <a:pPr algn="ctr">
              <a:buNone/>
            </a:pPr>
            <a:r>
              <a:rPr lang="en-US" sz="3000" dirty="0" smtClean="0"/>
              <a:t>        tomorrow                            the next day</a:t>
            </a:r>
          </a:p>
          <a:p>
            <a:pPr algn="ctr">
              <a:buNone/>
            </a:pPr>
            <a:r>
              <a:rPr lang="en-US" sz="3000" dirty="0" smtClean="0"/>
              <a:t>        the day after-tomorrow    two days later </a:t>
            </a:r>
          </a:p>
          <a:p>
            <a:pPr algn="ctr">
              <a:buNone/>
            </a:pPr>
            <a:r>
              <a:rPr lang="en-US" sz="3000" dirty="0" smtClean="0"/>
              <a:t>        yesterday                             the day before</a:t>
            </a:r>
          </a:p>
          <a:p>
            <a:pPr algn="ctr">
              <a:buNone/>
            </a:pPr>
            <a:r>
              <a:rPr lang="en-US" sz="3000" dirty="0" smtClean="0"/>
              <a:t>       the day before yesterday      two days before</a:t>
            </a:r>
          </a:p>
          <a:p>
            <a:pPr algn="ctr">
              <a:buNone/>
            </a:pPr>
            <a:r>
              <a:rPr lang="en-US" sz="3000" dirty="0" smtClean="0"/>
              <a:t>           ago                                            before</a:t>
            </a:r>
          </a:p>
          <a:p>
            <a:pPr algn="ctr">
              <a:buNone/>
            </a:pPr>
            <a:r>
              <a:rPr lang="en-US" sz="3000" dirty="0" smtClean="0"/>
              <a:t>        next year                             the next year</a:t>
            </a:r>
          </a:p>
          <a:p>
            <a:pPr algn="ctr">
              <a:buNone/>
            </a:pPr>
            <a:r>
              <a:rPr lang="en-US" sz="3000" dirty="0" smtClean="0"/>
              <a:t>         here                                       there</a:t>
            </a:r>
          </a:p>
          <a:p>
            <a:pPr algn="ctr">
              <a:buNone/>
            </a:pPr>
            <a:r>
              <a:rPr lang="en-US" sz="3000" dirty="0" smtClean="0"/>
              <a:t>        </a:t>
            </a:r>
            <a:endParaRPr lang="ru-RU" sz="30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Когда вопрос в прямой речи начинается с вспомогательного или модального глагола, то при переводе из прямой в косвенной, он присоединяется с помощью союзов </a:t>
            </a:r>
            <a:r>
              <a:rPr lang="en-US" dirty="0" smtClean="0"/>
              <a:t>If</a:t>
            </a:r>
            <a:r>
              <a:rPr lang="ru-RU" dirty="0" smtClean="0"/>
              <a:t>; </a:t>
            </a:r>
            <a:r>
              <a:rPr lang="en-US" dirty="0" smtClean="0"/>
              <a:t>whether – </a:t>
            </a:r>
            <a:r>
              <a:rPr lang="ru-RU" dirty="0" smtClean="0"/>
              <a:t>ли.</a:t>
            </a:r>
            <a:r>
              <a:rPr lang="en-US" dirty="0" smtClean="0"/>
              <a:t> </a:t>
            </a:r>
            <a:r>
              <a:rPr lang="ru-RU" dirty="0" smtClean="0"/>
              <a:t>Во второй части предложения прямой порядок слов.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He asked me, </a:t>
            </a:r>
            <a:r>
              <a:rPr lang="ru-RU" dirty="0" smtClean="0"/>
              <a:t>«</a:t>
            </a:r>
            <a:r>
              <a:rPr lang="en-US" dirty="0" smtClean="0"/>
              <a:t> Will you be here tomorrow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He asked me if I would be there the next day.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Когда вопрос начинается с вопросительного слова или группы слов, то при обращении в косвенную речь, он присоединяется к главному предложению с помощью этого вопросительного слова.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     He asked me, </a:t>
            </a:r>
            <a:r>
              <a:rPr lang="ru-RU" dirty="0" smtClean="0"/>
              <a:t>«</a:t>
            </a:r>
            <a:r>
              <a:rPr lang="en-US" dirty="0" smtClean="0"/>
              <a:t>Where  do they live</a:t>
            </a:r>
            <a:r>
              <a:rPr lang="ru-RU" dirty="0" smtClean="0"/>
              <a:t>?»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        </a:t>
            </a:r>
            <a:r>
              <a:rPr lang="ru-RU" dirty="0" smtClean="0"/>
              <a:t>  </a:t>
            </a:r>
            <a:r>
              <a:rPr lang="en-US" dirty="0" smtClean="0"/>
              <a:t>He asked me where they lived. 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Повелительные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7866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При обращении повелительного наклонения в косвенную речь  глагол </a:t>
            </a:r>
            <a:r>
              <a:rPr lang="en-US" dirty="0" smtClean="0"/>
              <a:t>say</a:t>
            </a:r>
            <a:r>
              <a:rPr lang="ru-RU" dirty="0" smtClean="0"/>
              <a:t> в словах автора может изменяться на </a:t>
            </a:r>
            <a:r>
              <a:rPr lang="en-US" dirty="0" smtClean="0"/>
              <a:t>tell – </a:t>
            </a:r>
            <a:r>
              <a:rPr lang="ru-RU" dirty="0" smtClean="0"/>
              <a:t>велеть, </a:t>
            </a:r>
            <a:r>
              <a:rPr lang="en-US" dirty="0" smtClean="0"/>
              <a:t>order- </a:t>
            </a:r>
            <a:r>
              <a:rPr lang="ru-RU" dirty="0" smtClean="0"/>
              <a:t>приказывать, </a:t>
            </a:r>
            <a:r>
              <a:rPr lang="en-US" dirty="0" smtClean="0"/>
              <a:t>ask-</a:t>
            </a:r>
            <a:r>
              <a:rPr lang="ru-RU" dirty="0" smtClean="0"/>
              <a:t>простить. </a:t>
            </a:r>
          </a:p>
          <a:p>
            <a:pPr>
              <a:buNone/>
            </a:pPr>
            <a:r>
              <a:rPr lang="ru-RU" dirty="0" smtClean="0"/>
              <a:t>    Повелительное наклонение всегда изменяется на инфинитив с частицей </a:t>
            </a:r>
            <a:r>
              <a:rPr lang="en-US" dirty="0" smtClean="0"/>
              <a:t>to. </a:t>
            </a:r>
            <a:r>
              <a:rPr lang="ru-RU" dirty="0" smtClean="0"/>
              <a:t>Если просьба отрицательная, то она переводится в косвенную речь с помощью </a:t>
            </a:r>
            <a:r>
              <a:rPr lang="en-US" dirty="0" smtClean="0"/>
              <a:t>not to + </a:t>
            </a:r>
            <a:r>
              <a:rPr lang="ru-RU" dirty="0" smtClean="0"/>
              <a:t>глагол.</a:t>
            </a:r>
          </a:p>
          <a:p>
            <a:pPr>
              <a:buNone/>
            </a:pPr>
            <a:r>
              <a:rPr lang="ru-RU" dirty="0" smtClean="0"/>
              <a:t>   (+) </a:t>
            </a:r>
            <a:r>
              <a:rPr lang="en-US" dirty="0" smtClean="0"/>
              <a:t>She </a:t>
            </a:r>
            <a:r>
              <a:rPr lang="en-US" b="1" u="sng" dirty="0" smtClean="0"/>
              <a:t>said</a:t>
            </a:r>
            <a:r>
              <a:rPr lang="en-US" dirty="0" smtClean="0"/>
              <a:t> to the boy, "Wait for me here." -</a:t>
            </a:r>
            <a:r>
              <a:rPr lang="en-US" i="1" dirty="0" smtClean="0"/>
              <a:t> </a:t>
            </a:r>
            <a:r>
              <a:rPr lang="ru-RU" i="1" dirty="0" smtClean="0"/>
              <a:t>Она сказала мальчику</a:t>
            </a:r>
            <a:r>
              <a:rPr lang="en-US" i="1" dirty="0" smtClean="0"/>
              <a:t>: “</a:t>
            </a:r>
            <a:r>
              <a:rPr lang="ru-RU" i="1" dirty="0" smtClean="0"/>
              <a:t>Жди меня здесь</a:t>
            </a:r>
            <a:r>
              <a:rPr lang="en-US" i="1" dirty="0" smtClean="0"/>
              <a:t>”.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She </a:t>
            </a:r>
            <a:r>
              <a:rPr lang="en-US" b="1" u="sng" dirty="0" smtClean="0"/>
              <a:t>told</a:t>
            </a:r>
            <a:r>
              <a:rPr lang="en-US" dirty="0" smtClean="0"/>
              <a:t> the boy to wait for her there. - </a:t>
            </a:r>
            <a:r>
              <a:rPr lang="ru-RU" i="1" dirty="0" smtClean="0"/>
              <a:t>Она велела мальчику ждать ее там</a:t>
            </a:r>
            <a:r>
              <a:rPr lang="en-US" i="1" dirty="0" smtClean="0"/>
              <a:t>.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(-)  </a:t>
            </a:r>
            <a:r>
              <a:rPr lang="en-US" dirty="0" smtClean="0"/>
              <a:t>She </a:t>
            </a:r>
            <a:r>
              <a:rPr lang="en-US" b="1" u="sng" dirty="0" smtClean="0"/>
              <a:t>said</a:t>
            </a:r>
            <a:r>
              <a:rPr lang="en-US" dirty="0" smtClean="0"/>
              <a:t> to me</a:t>
            </a:r>
            <a:r>
              <a:rPr lang="ru-RU" dirty="0" smtClean="0"/>
              <a:t>, "</a:t>
            </a:r>
            <a:r>
              <a:rPr lang="en-US" dirty="0" smtClean="0"/>
              <a:t>Don</a:t>
            </a:r>
            <a:r>
              <a:rPr lang="ru-RU" dirty="0" smtClean="0"/>
              <a:t>'</a:t>
            </a:r>
            <a:r>
              <a:rPr lang="en-US" dirty="0" smtClean="0"/>
              <a:t>t open the window</a:t>
            </a:r>
            <a:r>
              <a:rPr lang="ru-RU" dirty="0" smtClean="0"/>
              <a:t>, </a:t>
            </a:r>
            <a:r>
              <a:rPr lang="en-US" dirty="0" smtClean="0"/>
              <a:t>please</a:t>
            </a:r>
            <a:r>
              <a:rPr lang="ru-RU" dirty="0" smtClean="0"/>
              <a:t>." -</a:t>
            </a:r>
            <a:r>
              <a:rPr lang="ru-RU" i="1" dirty="0" smtClean="0"/>
              <a:t> Она сказала мне: “Не открывайте, пожалуйста, окно”.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She </a:t>
            </a:r>
            <a:r>
              <a:rPr lang="en-US" b="1" u="sng" dirty="0" smtClean="0"/>
              <a:t>asked</a:t>
            </a:r>
            <a:r>
              <a:rPr lang="en-US" dirty="0" smtClean="0"/>
              <a:t> me not open the window</a:t>
            </a:r>
            <a:r>
              <a:rPr lang="ru-RU" dirty="0" smtClean="0"/>
              <a:t>. - </a:t>
            </a:r>
            <a:r>
              <a:rPr lang="ru-RU" i="1" dirty="0" smtClean="0"/>
              <a:t>Она попросила меня не открывать окно.</a:t>
            </a:r>
          </a:p>
          <a:p>
            <a:pPr>
              <a:buNone/>
            </a:pPr>
            <a:r>
              <a:rPr lang="ru-RU" i="1" u="sng" dirty="0" smtClean="0"/>
              <a:t>    Данные изменения происходят в независимости от времени глагола в словах автора.</a:t>
            </a:r>
            <a:endParaRPr lang="ru-RU" u="sng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62150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Такая </a:t>
            </a:r>
            <a:r>
              <a:rPr lang="en-US" dirty="0" err="1" smtClean="0"/>
              <a:t>ситуация</a:t>
            </a:r>
            <a:r>
              <a:rPr lang="en-US" dirty="0" smtClean="0"/>
              <a:t>: </a:t>
            </a:r>
            <a:r>
              <a:rPr lang="en-US" dirty="0" err="1" smtClean="0"/>
              <a:t>Вчера</a:t>
            </a:r>
            <a:r>
              <a:rPr lang="en-US" dirty="0" smtClean="0"/>
              <a:t> </a:t>
            </a:r>
            <a:r>
              <a:rPr lang="en-US" dirty="0" err="1" smtClean="0"/>
              <a:t>ты</a:t>
            </a:r>
            <a:r>
              <a:rPr lang="en-US" dirty="0" smtClean="0"/>
              <a:t> </a:t>
            </a:r>
            <a:r>
              <a:rPr lang="en-US" dirty="0" err="1" smtClean="0"/>
              <a:t>встретил</a:t>
            </a:r>
            <a:r>
              <a:rPr lang="en-US" dirty="0" smtClean="0"/>
              <a:t> </a:t>
            </a:r>
            <a:r>
              <a:rPr lang="en-US" dirty="0" err="1" smtClean="0"/>
              <a:t>своего</a:t>
            </a:r>
            <a:r>
              <a:rPr lang="en-US" dirty="0" smtClean="0"/>
              <a:t> </a:t>
            </a:r>
            <a:r>
              <a:rPr lang="en-US" dirty="0" err="1" smtClean="0"/>
              <a:t>приятеля</a:t>
            </a:r>
            <a:r>
              <a:rPr lang="en-US" dirty="0" smtClean="0"/>
              <a:t> </a:t>
            </a:r>
            <a:r>
              <a:rPr lang="en-US" dirty="0" err="1" smtClean="0"/>
              <a:t>Чарли</a:t>
            </a:r>
            <a:r>
              <a:rPr lang="en-US" dirty="0" smtClean="0"/>
              <a:t>. </a:t>
            </a:r>
            <a:r>
              <a:rPr lang="en-US" dirty="0" err="1" smtClean="0"/>
              <a:t>Чарли</a:t>
            </a:r>
            <a:r>
              <a:rPr lang="en-US" dirty="0" smtClean="0"/>
              <a:t> </a:t>
            </a:r>
            <a:r>
              <a:rPr lang="en-US" dirty="0" err="1" smtClean="0"/>
              <a:t>рассказал</a:t>
            </a:r>
            <a:r>
              <a:rPr lang="en-US" dirty="0" smtClean="0"/>
              <a:t> тебе </a:t>
            </a:r>
            <a:r>
              <a:rPr lang="en-US" dirty="0" err="1" smtClean="0"/>
              <a:t>много</a:t>
            </a:r>
            <a:r>
              <a:rPr lang="en-US" dirty="0" smtClean="0"/>
              <a:t> </a:t>
            </a:r>
            <a:r>
              <a:rPr lang="en-US" dirty="0" err="1" smtClean="0"/>
              <a:t>интересного</a:t>
            </a:r>
            <a:r>
              <a:rPr lang="en-US" dirty="0" smtClean="0"/>
              <a:t>. Вот </a:t>
            </a:r>
            <a:r>
              <a:rPr lang="en-US" dirty="0" err="1" smtClean="0"/>
              <a:t>что</a:t>
            </a:r>
            <a:r>
              <a:rPr lang="en-US" dirty="0" smtClean="0"/>
              <a:t> он тебе </a:t>
            </a:r>
            <a:r>
              <a:rPr lang="en-US" dirty="0" err="1" smtClean="0"/>
              <a:t>сказал</a:t>
            </a:r>
            <a:r>
              <a:rPr lang="en-US" dirty="0" smtClean="0"/>
              <a:t> (в </a:t>
            </a:r>
            <a:r>
              <a:rPr lang="en-US" dirty="0" err="1" smtClean="0"/>
              <a:t>прямой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ru-RU" dirty="0" smtClean="0"/>
              <a:t>): </a:t>
            </a:r>
            <a:endParaRPr lang="en-US" dirty="0" smtClean="0"/>
          </a:p>
          <a:p>
            <a:pPr lvl="0"/>
            <a:r>
              <a:rPr lang="en-US" dirty="0" smtClean="0"/>
              <a:t>1.       I'm thinking of going to Canada.</a:t>
            </a:r>
          </a:p>
          <a:p>
            <a:pPr lvl="0"/>
            <a:r>
              <a:rPr lang="en-US" dirty="0" smtClean="0"/>
              <a:t>2.       My farther is in hospital.</a:t>
            </a:r>
          </a:p>
          <a:p>
            <a:pPr lvl="0"/>
            <a:r>
              <a:rPr lang="en-US" dirty="0" smtClean="0"/>
              <a:t>3.       Nora and Jim are getting married next month.</a:t>
            </a:r>
          </a:p>
          <a:p>
            <a:pPr lvl="0"/>
            <a:r>
              <a:rPr lang="en-US" dirty="0" smtClean="0"/>
              <a:t>4.       I haven't seen Bill for a while.</a:t>
            </a:r>
          </a:p>
          <a:p>
            <a:pPr lvl="0"/>
            <a:r>
              <a:rPr lang="en-US" dirty="0" smtClean="0"/>
              <a:t>5.       I've been playing tennis a lot recently.</a:t>
            </a:r>
          </a:p>
          <a:p>
            <a:pPr lvl="0"/>
            <a:r>
              <a:rPr lang="en-US" dirty="0" smtClean="0"/>
              <a:t>6.       Margaret has had a baby.</a:t>
            </a:r>
          </a:p>
          <a:p>
            <a:pPr lvl="0"/>
            <a:r>
              <a:rPr lang="en-US" dirty="0" smtClean="0"/>
              <a:t>7.       I don't know what Fred is doing.</a:t>
            </a:r>
          </a:p>
          <a:p>
            <a:pPr lvl="0"/>
            <a:r>
              <a:rPr lang="en-US" dirty="0" smtClean="0"/>
              <a:t>8.       I hardly ever go out these days.</a:t>
            </a:r>
          </a:p>
          <a:p>
            <a:pPr lvl="0"/>
            <a:r>
              <a:rPr lang="en-US" dirty="0" smtClean="0"/>
              <a:t>9.       I work 14 hours a day.</a:t>
            </a:r>
          </a:p>
          <a:p>
            <a:pPr lvl="0"/>
            <a:r>
              <a:rPr lang="en-US" dirty="0" smtClean="0"/>
              <a:t>10.    I'll tell Jim I saw you.</a:t>
            </a:r>
          </a:p>
          <a:p>
            <a:pPr lvl="0"/>
            <a:r>
              <a:rPr lang="en-US" dirty="0" smtClean="0"/>
              <a:t>11.    You can come and stay with me if you are ever in London</a:t>
            </a:r>
          </a:p>
          <a:p>
            <a:pPr lvl="0"/>
            <a:r>
              <a:rPr lang="en-US" dirty="0" smtClean="0"/>
              <a:t>12.    Tom had an accident last week but he wasn't injured.</a:t>
            </a:r>
          </a:p>
          <a:p>
            <a:pPr lvl="0"/>
            <a:r>
              <a:rPr lang="en-US" dirty="0" smtClean="0"/>
              <a:t>13.    I saw Jack at a party a few months ago and he seemed fine.</a:t>
            </a:r>
            <a:endParaRPr lang="ru-RU" dirty="0" smtClean="0"/>
          </a:p>
          <a:p>
            <a:r>
              <a:rPr lang="ru-RU" dirty="0" smtClean="0"/>
              <a:t>  На следующий день ты встречаешь другого приятеля и передаешь ему то, что Чарли рассказал тебе. Используй косвенную речь:</a:t>
            </a:r>
          </a:p>
          <a:p>
            <a:pPr lvl="0"/>
            <a:r>
              <a:rPr lang="ru-RU" dirty="0" smtClean="0"/>
              <a:t>1.       </a:t>
            </a:r>
            <a:r>
              <a:rPr lang="ru-RU" i="1" dirty="0" err="1" smtClean="0"/>
              <a:t>Charlie</a:t>
            </a:r>
            <a:r>
              <a:rPr lang="ru-RU" i="1" dirty="0" smtClean="0"/>
              <a:t> </a:t>
            </a:r>
            <a:r>
              <a:rPr lang="ru-RU" i="1" dirty="0" err="1" smtClean="0"/>
              <a:t>said</a:t>
            </a:r>
            <a:r>
              <a:rPr lang="ru-RU" i="1" dirty="0" smtClean="0"/>
              <a:t> </a:t>
            </a:r>
            <a:r>
              <a:rPr lang="ru-RU" i="1" dirty="0" err="1" smtClean="0"/>
              <a:t>that</a:t>
            </a:r>
            <a:r>
              <a:rPr lang="ru-RU" i="1" dirty="0" smtClean="0"/>
              <a:t> </a:t>
            </a:r>
            <a:r>
              <a:rPr lang="ru-RU" i="1" dirty="0" err="1" smtClean="0"/>
              <a:t>he</a:t>
            </a:r>
            <a:r>
              <a:rPr lang="ru-RU" i="1" dirty="0" smtClean="0"/>
              <a:t> </a:t>
            </a:r>
            <a:r>
              <a:rPr lang="ru-RU" i="1" dirty="0" err="1" smtClean="0"/>
              <a:t>was</a:t>
            </a:r>
            <a:r>
              <a:rPr lang="ru-RU" i="1" dirty="0" smtClean="0"/>
              <a:t> </a:t>
            </a:r>
            <a:r>
              <a:rPr lang="ru-RU" i="1" dirty="0" err="1" smtClean="0"/>
              <a:t>thinking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going </a:t>
            </a: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Canada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 и так далее, до 13. 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</a:t>
            </a:r>
            <a:r>
              <a:rPr lang="en-US" sz="6300" dirty="0" err="1" smtClean="0"/>
              <a:t>Ответы</a:t>
            </a:r>
            <a:r>
              <a:rPr lang="en-US" sz="6300" dirty="0" smtClean="0"/>
              <a:t>:</a:t>
            </a:r>
            <a:endParaRPr lang="ru-RU" sz="63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1.	Charlie said that he was thinking of going to Canada.</a:t>
            </a:r>
          </a:p>
          <a:p>
            <a:r>
              <a:rPr lang="en-US" dirty="0" smtClean="0"/>
              <a:t>2.	Charlie said that his father was in hospital.</a:t>
            </a:r>
          </a:p>
          <a:p>
            <a:r>
              <a:rPr lang="en-US" dirty="0" smtClean="0"/>
              <a:t>3.	Charlie said that Nora and Jim were getting </a:t>
            </a:r>
            <a:r>
              <a:rPr lang="en-US" smtClean="0"/>
              <a:t>married the next </a:t>
            </a:r>
            <a:r>
              <a:rPr lang="en-US" dirty="0" smtClean="0"/>
              <a:t>month.</a:t>
            </a:r>
          </a:p>
          <a:p>
            <a:r>
              <a:rPr lang="en-US" dirty="0" smtClean="0"/>
              <a:t>4.	Charlie said that he hadn’t seen Bill for a while.</a:t>
            </a:r>
          </a:p>
          <a:p>
            <a:r>
              <a:rPr lang="en-US" dirty="0" smtClean="0"/>
              <a:t>5.	Charlie said that he had been playing tennis a lot recently.</a:t>
            </a:r>
          </a:p>
          <a:p>
            <a:r>
              <a:rPr lang="en-US" dirty="0" smtClean="0"/>
              <a:t>6.	Charlie said that Margaret had had a baby.</a:t>
            </a:r>
          </a:p>
          <a:p>
            <a:r>
              <a:rPr lang="en-US" dirty="0" smtClean="0"/>
              <a:t>7.	Charlie said that he didn’t know what Fred was doing.</a:t>
            </a:r>
          </a:p>
          <a:p>
            <a:r>
              <a:rPr lang="en-US" dirty="0" smtClean="0"/>
              <a:t>8.	Charlie said that he hardly ever went go out these days.</a:t>
            </a:r>
          </a:p>
          <a:p>
            <a:r>
              <a:rPr lang="en-US" dirty="0" smtClean="0"/>
              <a:t>9.	Charlie said that he worked 14 hours a day.</a:t>
            </a:r>
          </a:p>
          <a:p>
            <a:r>
              <a:rPr lang="en-US" dirty="0" smtClean="0"/>
              <a:t>10.	Charlie said that he would tell Jim he saw (had seen) me.</a:t>
            </a:r>
          </a:p>
          <a:p>
            <a:r>
              <a:rPr lang="en-US" dirty="0" smtClean="0"/>
              <a:t>11.	Charlie said that I could come and stay with him if I was ever in London.</a:t>
            </a:r>
          </a:p>
          <a:p>
            <a:r>
              <a:rPr lang="en-US" dirty="0" smtClean="0"/>
              <a:t>12.	Charlie said that Tom had had an accident last week but he hadn’t been injured.</a:t>
            </a:r>
          </a:p>
          <a:p>
            <a:r>
              <a:rPr lang="en-US" dirty="0" smtClean="0"/>
              <a:t>13.	Charlie said that he had seen Jack at a party a few months before and he had seemed fine.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Повествовательные предложения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ru-RU" dirty="0" smtClean="0"/>
              <a:t>При обращении из прямой речи в косвенную запятая и кавычки опускаются. Появляется союз </a:t>
            </a:r>
            <a:r>
              <a:rPr lang="en-US" b="1" dirty="0" smtClean="0"/>
              <a:t>that </a:t>
            </a:r>
            <a:r>
              <a:rPr lang="en-US" dirty="0" smtClean="0"/>
              <a:t>(</a:t>
            </a:r>
            <a:r>
              <a:rPr lang="ru-RU" dirty="0" smtClean="0"/>
              <a:t>что)</a:t>
            </a:r>
            <a:r>
              <a:rPr lang="en-US" dirty="0" smtClean="0"/>
              <a:t>, </a:t>
            </a:r>
            <a:r>
              <a:rPr lang="ru-RU" dirty="0" smtClean="0"/>
              <a:t>который может опускаться.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ru-RU" dirty="0" smtClean="0"/>
              <a:t>Если в словах автора употребляется глагол </a:t>
            </a:r>
            <a:r>
              <a:rPr lang="en-US" b="1" dirty="0" smtClean="0"/>
              <a:t>say</a:t>
            </a:r>
            <a:r>
              <a:rPr lang="en-US" dirty="0" smtClean="0"/>
              <a:t> </a:t>
            </a:r>
            <a:r>
              <a:rPr lang="ru-RU" dirty="0" smtClean="0"/>
              <a:t>без дополнения, то </a:t>
            </a:r>
            <a:r>
              <a:rPr lang="en-US" b="1" dirty="0" smtClean="0"/>
              <a:t>say</a:t>
            </a:r>
            <a:r>
              <a:rPr lang="ru-RU" dirty="0" smtClean="0"/>
              <a:t> </a:t>
            </a:r>
            <a:r>
              <a:rPr lang="ru-RU" u="sng" dirty="0" smtClean="0"/>
              <a:t>сохраняется. </a:t>
            </a:r>
            <a:r>
              <a:rPr lang="ru-RU" dirty="0" smtClean="0"/>
              <a:t>Если же дополнение после </a:t>
            </a:r>
            <a:r>
              <a:rPr lang="en-US" b="1" dirty="0" smtClean="0"/>
              <a:t>say</a:t>
            </a:r>
            <a:r>
              <a:rPr lang="ru-RU" dirty="0" smtClean="0"/>
              <a:t> есть, то </a:t>
            </a:r>
            <a:r>
              <a:rPr lang="en-US" b="1" dirty="0" smtClean="0"/>
              <a:t>say</a:t>
            </a:r>
            <a:r>
              <a:rPr lang="ru-RU" dirty="0" smtClean="0"/>
              <a:t> </a:t>
            </a:r>
            <a:r>
              <a:rPr lang="ru-RU" u="sng" dirty="0" smtClean="0"/>
              <a:t>заменяется</a:t>
            </a:r>
            <a:r>
              <a:rPr lang="ru-RU" dirty="0" smtClean="0"/>
              <a:t> на </a:t>
            </a:r>
            <a:r>
              <a:rPr lang="en-US" b="1" dirty="0" smtClean="0"/>
              <a:t>tell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Примечание:</a:t>
            </a:r>
            <a:r>
              <a:rPr lang="ru-RU" dirty="0" smtClean="0"/>
              <a:t> Следует иметь в виду, что после </a:t>
            </a:r>
            <a:r>
              <a:rPr lang="en-US" b="1" dirty="0" smtClean="0"/>
              <a:t>say</a:t>
            </a:r>
            <a:r>
              <a:rPr lang="ru-RU" dirty="0" smtClean="0"/>
              <a:t> употребляется частица </a:t>
            </a:r>
            <a:r>
              <a:rPr lang="en-US" b="1" dirty="0" smtClean="0"/>
              <a:t>to</a:t>
            </a:r>
            <a:r>
              <a:rPr lang="en-US" dirty="0" smtClean="0"/>
              <a:t>,</a:t>
            </a:r>
            <a:r>
              <a:rPr lang="ru-RU" dirty="0" smtClean="0"/>
              <a:t>после </a:t>
            </a:r>
            <a:r>
              <a:rPr lang="en-US" b="1" dirty="0" smtClean="0"/>
              <a:t>tell</a:t>
            </a:r>
            <a:r>
              <a:rPr lang="en-US" dirty="0" smtClean="0"/>
              <a:t> </a:t>
            </a:r>
            <a:r>
              <a:rPr lang="ru-RU" dirty="0" smtClean="0"/>
              <a:t>нет </a:t>
            </a:r>
            <a:r>
              <a:rPr lang="en-US" b="1" dirty="0" smtClean="0"/>
              <a:t>to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186618" cy="407196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Например: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Прямая речь                 Косвенная речь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571876"/>
          <a:ext cx="8143932" cy="2857520"/>
        </p:xfrm>
        <a:graphic>
          <a:graphicData uri="http://schemas.openxmlformats.org/drawingml/2006/table">
            <a:tbl>
              <a:tblPr/>
              <a:tblGrid>
                <a:gridCol w="4214842"/>
                <a:gridCol w="3929090"/>
              </a:tblGrid>
              <a:tr h="1428760">
                <a:tc>
                  <a:txBody>
                    <a:bodyPr/>
                    <a:lstStyle/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says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"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Mary will do it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."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говорит: «Мария сделает это».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98" marR="35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says (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Mary will do it. 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говорит, что Мария сделает это.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98" marR="35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says</a:t>
                      </a:r>
                      <a:r>
                        <a:rPr lang="en-US" sz="18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to me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"I know it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говорит мне: «Я знаю это»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98" marR="35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tells</a:t>
                      </a:r>
                      <a:r>
                        <a:rPr lang="en-US" sz="18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me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that he knows it. 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говорит мне, что он знает это.</a:t>
                      </a:r>
                      <a:endParaRPr lang="ru-RU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98" marR="350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Изменяются по смыслу личные и притяжательные местоимения.</a:t>
            </a:r>
            <a:br>
              <a:rPr lang="ru-RU" dirty="0" smtClean="0"/>
            </a:br>
            <a:r>
              <a:rPr lang="ru-RU" dirty="0" smtClean="0"/>
              <a:t>Например: </a:t>
            </a:r>
            <a:br>
              <a:rPr lang="ru-RU" dirty="0" smtClean="0"/>
            </a:br>
            <a:r>
              <a:rPr lang="en-US" dirty="0" smtClean="0"/>
              <a:t>He says</a:t>
            </a:r>
            <a:r>
              <a:rPr lang="ru-RU" dirty="0" smtClean="0"/>
              <a:t>, "</a:t>
            </a:r>
            <a:r>
              <a:rPr lang="en-US" b="1" u="sng" dirty="0" smtClean="0"/>
              <a:t>I</a:t>
            </a:r>
            <a:r>
              <a:rPr lang="en-US" dirty="0" smtClean="0"/>
              <a:t> </a:t>
            </a:r>
            <a:r>
              <a:rPr lang="en-US" u="sng" dirty="0" smtClean="0"/>
              <a:t>have</a:t>
            </a:r>
            <a:r>
              <a:rPr lang="en-US" dirty="0" smtClean="0"/>
              <a:t> </a:t>
            </a:r>
            <a:r>
              <a:rPr lang="en-US" b="1" u="sng" dirty="0" smtClean="0"/>
              <a:t>your</a:t>
            </a:r>
            <a:r>
              <a:rPr lang="en-US" dirty="0" smtClean="0"/>
              <a:t> book</a:t>
            </a:r>
            <a:r>
              <a:rPr lang="ru-RU" dirty="0" smtClean="0"/>
              <a:t>." – </a:t>
            </a:r>
            <a:r>
              <a:rPr lang="ru-RU" i="1" dirty="0" smtClean="0"/>
              <a:t>Он говорит: «У меня есть твоя книга»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en-US" dirty="0" smtClean="0"/>
              <a:t>He says that </a:t>
            </a:r>
            <a:r>
              <a:rPr lang="en-US" b="1" u="sng" dirty="0" smtClean="0"/>
              <a:t>he</a:t>
            </a:r>
            <a:r>
              <a:rPr lang="en-US" dirty="0" smtClean="0"/>
              <a:t> </a:t>
            </a:r>
            <a:r>
              <a:rPr lang="en-US" u="sng" dirty="0" smtClean="0"/>
              <a:t>has</a:t>
            </a:r>
            <a:r>
              <a:rPr lang="en-US" dirty="0" smtClean="0"/>
              <a:t> </a:t>
            </a:r>
            <a:r>
              <a:rPr lang="en-US" b="1" u="sng" dirty="0" smtClean="0"/>
              <a:t>my</a:t>
            </a:r>
            <a:r>
              <a:rPr lang="en-US" dirty="0" smtClean="0"/>
              <a:t> book. – </a:t>
            </a:r>
            <a:r>
              <a:rPr lang="ru-RU" i="1" dirty="0" smtClean="0"/>
              <a:t>Он говорит, что у него есть моя книга.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500726"/>
          </a:xfrm>
        </p:spPr>
        <p:txBody>
          <a:bodyPr>
            <a:noAutofit/>
          </a:bodyPr>
          <a:lstStyle/>
          <a:p>
            <a:r>
              <a:rPr lang="ru-RU" sz="3200" i="1" u="sng" dirty="0" smtClean="0"/>
              <a:t>Если глагол в словах автора стоит в одном из настоящих или будущих времен, то глагол при переводе из прямой речи в косвенную остается без изменения.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dirty="0" smtClean="0"/>
              <a:t>Если глагол в словах автора стоит в одном из прошедших времен, то время глагола при переводе из прямой речи в косвенную, то время глагола изменяется так: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501122" cy="645557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50561"/>
                <a:gridCol w="4250561"/>
              </a:tblGrid>
              <a:tr h="389525"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Прямая</a:t>
                      </a:r>
                      <a:r>
                        <a:rPr lang="ru-RU" baseline="0" dirty="0" smtClean="0"/>
                        <a:t> 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Косвенная речь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Continuous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 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 Perfect 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Continuous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Continuous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Simple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Simple in the Past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Continuous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Future Continuous</a:t>
                      </a:r>
                      <a:r>
                        <a:rPr lang="en-US" baseline="0" dirty="0" smtClean="0"/>
                        <a:t>  in the Past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 Perfect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Future  Perfect in the Past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26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Future  Perfect Continuous</a:t>
                      </a:r>
                      <a:r>
                        <a:rPr lang="en-US" baseline="0" dirty="0" smtClean="0"/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Future  Perfect Continuous</a:t>
                      </a:r>
                      <a:r>
                        <a:rPr lang="en-US" baseline="0" dirty="0" smtClean="0"/>
                        <a:t> in the Past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89525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</a:t>
                      </a:r>
                      <a:r>
                        <a:rPr lang="ru-RU" dirty="0" smtClean="0"/>
                        <a:t>Вместо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will -would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Continuous 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</a:t>
                      </a:r>
                      <a:endParaRPr lang="ru-RU" dirty="0"/>
                    </a:p>
                  </a:txBody>
                  <a:tcPr/>
                </a:tc>
              </a:tr>
              <a:tr h="389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 Continuous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Past Perfect Continuous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речь      Косвенная речь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71722">
                <a:tc>
                  <a:txBody>
                    <a:bodyPr/>
                    <a:lstStyle/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said, "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get up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at eight o'clock."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сказал: «Я встаю в восемь часов».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said that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got up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at eight o'clock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сказал, что он встает в восемь часов.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271722">
                <a:tc>
                  <a:txBody>
                    <a:bodyPr/>
                    <a:lstStyle/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said, "I </a:t>
                      </a:r>
                      <a:r>
                        <a:rPr lang="en-US" sz="20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have been waiting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for you since five o'clock." 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сказал</a:t>
                      </a:r>
                      <a:r>
                        <a:rPr lang="en-US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«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жду вас с пяти часов</a:t>
                      </a:r>
                      <a:r>
                        <a:rPr lang="en-US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 said that he </a:t>
                      </a:r>
                      <a:r>
                        <a:rPr lang="en-US" sz="18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had been waiting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for me since five o'clock.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 сказал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он ждет меня с пяти часов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  <a:r>
              <a:rPr lang="en-US" sz="3600" dirty="0" smtClean="0"/>
              <a:t>Past Simple </a:t>
            </a:r>
            <a:r>
              <a:rPr lang="ru-RU" sz="3600" dirty="0" smtClean="0"/>
              <a:t>и </a:t>
            </a:r>
            <a:r>
              <a:rPr lang="en-US" sz="3600" dirty="0" smtClean="0"/>
              <a:t>Past Continuous</a:t>
            </a:r>
            <a:r>
              <a:rPr lang="ru-RU" sz="3600" dirty="0" smtClean="0"/>
              <a:t> при обращении прямой в косвенную речь могут оставаться без изменения, когда указано время совершения действия. </a:t>
            </a:r>
          </a:p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речь: </a:t>
            </a:r>
            <a:r>
              <a:rPr lang="en-US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She said,</a:t>
            </a:r>
            <a:r>
              <a:rPr lang="ru-RU" sz="3600" dirty="0" smtClean="0"/>
              <a:t> «</a:t>
            </a:r>
            <a:r>
              <a:rPr lang="en-US" sz="3600" dirty="0" smtClean="0"/>
              <a:t>I met him when I was crossing the road</a:t>
            </a:r>
            <a:r>
              <a:rPr lang="ru-RU" sz="3600" dirty="0" smtClean="0"/>
              <a:t>».</a:t>
            </a:r>
          </a:p>
          <a:p>
            <a:pPr algn="ctr">
              <a:buNone/>
            </a:pPr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Косвенная речь: </a:t>
            </a:r>
            <a:r>
              <a:rPr lang="en-US" sz="3600" dirty="0" smtClean="0"/>
              <a:t>She said that she met him when she was crossing the road.</a:t>
            </a:r>
            <a:endParaRPr lang="ru-RU" sz="36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Глагол </a:t>
            </a:r>
            <a:r>
              <a:rPr lang="en-US" dirty="0" smtClean="0"/>
              <a:t>must </a:t>
            </a:r>
            <a:r>
              <a:rPr lang="ru-RU" dirty="0" smtClean="0"/>
              <a:t>заменяется в косвенной речи на </a:t>
            </a:r>
            <a:r>
              <a:rPr lang="en-US" dirty="0" smtClean="0"/>
              <a:t>had to, </a:t>
            </a:r>
            <a:r>
              <a:rPr lang="ru-RU" dirty="0" smtClean="0"/>
              <a:t>когда </a:t>
            </a:r>
            <a:r>
              <a:rPr lang="en-US" dirty="0" smtClean="0"/>
              <a:t>must </a:t>
            </a:r>
            <a:r>
              <a:rPr lang="ru-RU" dirty="0" smtClean="0"/>
              <a:t>выражает необходимость совершения действия.</a:t>
            </a:r>
          </a:p>
          <a:p>
            <a:pPr algn="ctr">
              <a:buNone/>
            </a:pPr>
            <a:r>
              <a:rPr lang="ru-RU" dirty="0" smtClean="0"/>
              <a:t>     Если </a:t>
            </a:r>
            <a:r>
              <a:rPr lang="en-US" dirty="0" smtClean="0"/>
              <a:t>must </a:t>
            </a:r>
            <a:r>
              <a:rPr lang="ru-RU" dirty="0" smtClean="0"/>
              <a:t>выражает приказание или совет, то он остается без изменения.</a:t>
            </a:r>
          </a:p>
          <a:p>
            <a:pPr algn="ctr"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 речь: </a:t>
            </a:r>
            <a:r>
              <a:rPr lang="en-US" sz="2800" dirty="0" smtClean="0"/>
              <a:t>She said</a:t>
            </a:r>
            <a:r>
              <a:rPr lang="ru-RU" sz="2800" dirty="0" smtClean="0"/>
              <a:t>, "</a:t>
            </a:r>
            <a:r>
              <a:rPr lang="en-US" sz="2800" b="1" dirty="0" smtClean="0"/>
              <a:t>I </a:t>
            </a:r>
            <a:r>
              <a:rPr lang="en-US" sz="2800" b="1" u="sng" dirty="0" smtClean="0"/>
              <a:t>must</a:t>
            </a:r>
            <a:r>
              <a:rPr lang="en-US" sz="2800" dirty="0" smtClean="0"/>
              <a:t> send him a telegram at once</a:t>
            </a:r>
            <a:r>
              <a:rPr lang="ru-RU" sz="2800" dirty="0" smtClean="0"/>
              <a:t>." -</a:t>
            </a:r>
            <a:r>
              <a:rPr lang="ru-RU" sz="2800" i="1" dirty="0" smtClean="0"/>
              <a:t> Она сказала: «Я должна послать ему телеграмму немедленно».</a:t>
            </a:r>
            <a:r>
              <a:rPr lang="ru-RU" sz="2800" dirty="0" smtClean="0"/>
              <a:t> </a:t>
            </a:r>
          </a:p>
          <a:p>
            <a:pPr algn="ctr"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Косвенная речь: </a:t>
            </a:r>
            <a:r>
              <a:rPr lang="en-US" sz="2800" dirty="0" smtClean="0"/>
              <a:t>She said that </a:t>
            </a:r>
            <a:r>
              <a:rPr lang="en-US" sz="2800" b="1" dirty="0" smtClean="0"/>
              <a:t>she </a:t>
            </a:r>
            <a:r>
              <a:rPr lang="en-US" sz="2800" b="1" u="sng" dirty="0" smtClean="0"/>
              <a:t>had</a:t>
            </a:r>
            <a:r>
              <a:rPr lang="en-US" sz="2800" dirty="0" smtClean="0"/>
              <a:t> to send him a telegram at once</a:t>
            </a:r>
            <a:r>
              <a:rPr lang="ru-RU" sz="2800" dirty="0" smtClean="0"/>
              <a:t>. - </a:t>
            </a:r>
            <a:r>
              <a:rPr lang="ru-RU" sz="2800" i="1" dirty="0" smtClean="0"/>
              <a:t>Она сказала, что должна послать ему телеграмму немедленно.</a:t>
            </a:r>
          </a:p>
          <a:p>
            <a:pPr algn="ctr">
              <a:buNone/>
            </a:pPr>
            <a:endParaRPr lang="ru-RU" sz="2800" i="1" u="sng" dirty="0" smtClean="0"/>
          </a:p>
          <a:p>
            <a:pPr algn="ctr">
              <a:buNone/>
            </a:pPr>
            <a:r>
              <a:rPr lang="ru-RU" sz="2800" i="1" u="sng" dirty="0" smtClean="0"/>
              <a:t>Глаголы </a:t>
            </a:r>
            <a:r>
              <a:rPr lang="en-US" sz="2800" i="1" u="sng" dirty="0" smtClean="0"/>
              <a:t>should, ought to</a:t>
            </a:r>
            <a:r>
              <a:rPr lang="ru-RU" sz="2800" i="1" u="sng" dirty="0" smtClean="0"/>
              <a:t> в косвенной речи не изменяются.</a:t>
            </a:r>
            <a:endParaRPr lang="ru-RU" sz="2800" i="1" u="sng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915</Words>
  <Application>Microsoft Office PowerPoint</Application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Прямая и косвенная речь  (Direct and indirect speech) Dasha  Morozova Form 11 Teacher:Lopatina S.N.  </vt:lpstr>
      <vt:lpstr>Повествовательные предложения</vt:lpstr>
      <vt:lpstr>Примечание: Следует иметь в виду, что после say употребляется частица to,после tell нет to.</vt:lpstr>
      <vt:lpstr> Изменяются по смыслу личные и притяжательные местоимения. Например:  He says, "I have your book." – Он говорит: «У меня есть твоя книга». He says that he has my book. – Он говорит, что у него есть моя книга. </vt:lpstr>
      <vt:lpstr>Если глагол в словах автора стоит в одном из настоящих или будущих времен, то глагол при переводе из прямой речи в косвенную остается без изменения.  Если глагол в словах автора стоит в одном из прошедших времен, то время глагола при переводе из прямой речи в косвенную, то время глагола изменяется так: </vt:lpstr>
      <vt:lpstr>Слайд 6</vt:lpstr>
      <vt:lpstr>  Прямая речь      Косвенная речь</vt:lpstr>
      <vt:lpstr>Слайд 8</vt:lpstr>
      <vt:lpstr>Слайд 9</vt:lpstr>
      <vt:lpstr>Указательные местоимения, наречия времени и места изменяются так: (если глагол в словах автора стоит в одном из прошедших времен) </vt:lpstr>
      <vt:lpstr>Вопросительные предложения</vt:lpstr>
      <vt:lpstr>Слайд 12</vt:lpstr>
      <vt:lpstr>Повелительные предложения.</vt:lpstr>
      <vt:lpstr>Задания: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косвенная речь  (Direct and indirect speech)</dc:title>
  <dc:creator>Дом</dc:creator>
  <cp:lastModifiedBy>Влад</cp:lastModifiedBy>
  <cp:revision>32</cp:revision>
  <dcterms:created xsi:type="dcterms:W3CDTF">2010-04-14T13:50:12Z</dcterms:created>
  <dcterms:modified xsi:type="dcterms:W3CDTF">2015-02-14T06:52:46Z</dcterms:modified>
</cp:coreProperties>
</file>