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8" r:id="rId9"/>
    <p:sldId id="266" r:id="rId10"/>
    <p:sldId id="271" r:id="rId11"/>
    <p:sldId id="270" r:id="rId12"/>
    <p:sldId id="273" r:id="rId13"/>
    <p:sldId id="275" r:id="rId14"/>
    <p:sldId id="276" r:id="rId15"/>
    <p:sldId id="278" r:id="rId16"/>
    <p:sldId id="279" r:id="rId17"/>
    <p:sldId id="280" r:id="rId18"/>
    <p:sldId id="281" r:id="rId19"/>
    <p:sldId id="269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198A9-FE09-4A60-A688-AD60DACDC73B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1D7FD-E8A4-475E-931C-4925604352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77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83;&#1080;&#1085;&#1072;\Desktop\&#1053;&#1086;&#1074;&#1072;&#1103;%20&#1087;&#1072;&#1087;&#1082;&#1072;\&#1040;&#1089;&#1084;&#1072;&#1085;&#1076;&#1080;&#1103;&#1088;&#1086;&#1074;&#1072;%20&#1055;&#1056;&#1054;&#1045;&#1050;&#1058;%20&#1044;&#1054;&#1056;&#1054;&#1043;&#1040;&#1052;&#1048;%20&#1074;&#1086;&#1077;&#1085;&#1085;&#1099;&#1093;%20&#1087;&#1077;&#1089;&#1077;&#1085;\&#1085;&#1080;&#1078;&#1077;%20&#1055;&#1054;&#1055;&#1055;&#1059;&#1056;&#1048;%20&#1055;&#1045;&#1056;&#1045;&#1044;&#1045;&#1051;&#1040;&#1058;&#1068;.mp3" TargetMode="Externa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zaycev.net/pages/626/6261" TargetMode="External"/><Relationship Id="rId3" Type="http://schemas.openxmlformats.org/officeDocument/2006/relationships/hyperlink" Target="http://www.2do2go.ru/uploads/full/7b8db2606e68e71ab794b01e9c2318bf_w960_h2048.jpg" TargetMode="External"/><Relationship Id="rId7" Type="http://schemas.openxmlformats.org/officeDocument/2006/relationships/hyperlink" Target="http://rossiyanavsegda.ru/uploads/other/2013/04/14/aleksandr_aleksandrov_-_portret.jpg" TargetMode="External"/><Relationship Id="rId2" Type="http://schemas.openxmlformats.org/officeDocument/2006/relationships/hyperlink" Target="http://coollib.com/i/55/250355/i_03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ud.ru/userfiles/gallery/c8/b_c8b49504d69618ed3c3bdc66878b7f80.jpg" TargetMode="External"/><Relationship Id="rId5" Type="http://schemas.openxmlformats.org/officeDocument/2006/relationships/hyperlink" Target="http://elohov.ru/wp-content/uploads/2014/09/" TargetMode="External"/><Relationship Id="rId4" Type="http://schemas.openxmlformats.org/officeDocument/2006/relationships/hyperlink" Target="http://cs5710.vk.me/u594201/128069003/x_2512d848.jpg" TargetMode="External"/><Relationship Id="rId9" Type="http://schemas.openxmlformats.org/officeDocument/2006/relationships/hyperlink" Target="http://images.myshared.ru/125335/slide_13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7529538" cy="1082056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Mistral" pitchFamily="66" charset="0"/>
              </a:rPr>
              <a:t>Дорогами военных песен</a:t>
            </a:r>
            <a:endParaRPr lang="ru-RU" sz="7200" dirty="0"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0"/>
            <a:ext cx="3643306" cy="2500306"/>
          </a:xfrm>
        </p:spPr>
        <p:txBody>
          <a:bodyPr>
            <a:norm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Россия, Х МАО-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Югра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Сургутский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район,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п.г.т. Федоровский МБОУ  "Федоровская СОШ № 2 с углубленным  изучением  отдельных предметов",</a:t>
            </a:r>
            <a:endParaRPr lang="ru-RU" sz="1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Класс 5 А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Асмандиярова Алина.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руководители: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Боцван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 Б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Шакирова В.Ф.</a:t>
            </a:r>
          </a:p>
          <a:p>
            <a:endParaRPr lang="ru-RU" dirty="0"/>
          </a:p>
        </p:txBody>
      </p:sp>
      <p:pic>
        <p:nvPicPr>
          <p:cNvPr id="4" name="Picture 6" descr="I:\DSC036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004"/>
            <a:ext cx="4071934" cy="21142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0"/>
            <a:ext cx="8604448" cy="1628800"/>
          </a:xfrm>
        </p:spPr>
        <p:txBody>
          <a:bodyPr>
            <a:normAutofit fontScale="47500" lnSpcReduction="20000"/>
          </a:bodyPr>
          <a:lstStyle/>
          <a:p>
            <a:pPr marL="109728" indent="0" algn="ctr">
              <a:buNone/>
            </a:pPr>
            <a:r>
              <a:rPr lang="ru-RU" sz="5100" b="1" dirty="0" smtClean="0"/>
              <a:t>  На 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Безымянной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Высоте (к/ф "На Безымянной Высоте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")</a:t>
            </a:r>
          </a:p>
          <a:p>
            <a:pPr marL="109728" indent="0"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слов — поэт Михаил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Матусовский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, композитор — Вениамин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Баснер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18216"/>
            <a:ext cx="6048672" cy="5751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25731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85794"/>
            <a:ext cx="8507288" cy="5221497"/>
          </a:xfrm>
        </p:spPr>
        <p:txBody>
          <a:bodyPr/>
          <a:lstStyle/>
          <a:p>
            <a:pPr marL="109728" indent="0" algn="ctr">
              <a:buNone/>
            </a:pP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Лирические песни</a:t>
            </a:r>
          </a:p>
          <a:p>
            <a:pPr marL="109728" indent="0">
              <a:buNone/>
            </a:pPr>
            <a:r>
              <a:rPr lang="ru-RU" sz="2000" dirty="0" smtClean="0"/>
              <a:t>       Одну лирическую песню выбрать очень сложно, популярных лирических песен очень много, но я остановилась на истории песни «Синий платочек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Самые популярные песни</a:t>
            </a:r>
            <a:endParaRPr lang="ru-RU" dirty="0"/>
          </a:p>
        </p:txBody>
      </p:sp>
      <p:pic>
        <p:nvPicPr>
          <p:cNvPr id="12290" name="Picture 2" descr="&amp;Pcy;&amp;lcy;&amp;iecy;&amp;jcy;&amp;kcy;&amp;acy;&amp;scy;&amp;tcy; &quot;&quot;&amp;Scy;&amp;icy;&amp;ncy;&amp;icy;&amp;jcy; &amp;pcy;&amp;lcy;&amp;acy;&amp;tcy;&amp;ocy;&amp;chcy;&amp;iecy;&amp;k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214554"/>
            <a:ext cx="5643570" cy="46434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9539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0"/>
            <a:ext cx="8280920" cy="198884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Поистине необычна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замечательной военной песни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«Синий платочек»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1940 году в московском саду «Эрмитаж» выступал польский оркестр «Голубой джаз» под управлением Генриха Гольда. Тогда композитор Ежи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Петерсбурский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исполнил свою новую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мелодию.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" y="1916832"/>
            <a:ext cx="8883844" cy="4941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110189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2000" b="1" dirty="0" smtClean="0"/>
              <a:t>   </a:t>
            </a:r>
            <a:endParaRPr lang="ru-RU" sz="2000" dirty="0"/>
          </a:p>
          <a:p>
            <a:pPr marL="109728" indent="0">
              <a:buNone/>
            </a:pPr>
            <a:r>
              <a:rPr lang="ru-RU" sz="2000" dirty="0"/>
              <a:t>         Частушка (припевка, </a:t>
            </a:r>
            <a:r>
              <a:rPr lang="ru-RU" sz="2000" dirty="0" err="1"/>
              <a:t>пригудка</a:t>
            </a:r>
            <a:r>
              <a:rPr lang="ru-RU" sz="2000" dirty="0"/>
              <a:t>, </a:t>
            </a:r>
            <a:r>
              <a:rPr lang="ru-RU" sz="2000" dirty="0" err="1"/>
              <a:t>коротушка</a:t>
            </a:r>
            <a:r>
              <a:rPr lang="ru-RU" sz="2000" dirty="0"/>
              <a:t>) - самый любимый и самый распространенный  вид, или жанр, устного народного творчества. </a:t>
            </a:r>
            <a:endParaRPr lang="ru-RU" sz="2000" dirty="0" smtClean="0"/>
          </a:p>
          <a:p>
            <a:pPr marL="109728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        Военное </a:t>
            </a:r>
            <a:r>
              <a:rPr lang="ru-RU" sz="2000" dirty="0"/>
              <a:t>время тоже отразилось в частушках. В Великую Отечественную поменяли миленка ( любимого героя частушек мирного времени) на Гитлера в широко распевавшихся строчках: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692696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Частушка</a:t>
            </a:r>
            <a:endParaRPr lang="ru-RU" sz="40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8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76056" y="1196752"/>
            <a:ext cx="4067944" cy="475252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err="1" smtClean="0"/>
              <a:t>Заиграй-играй</a:t>
            </a:r>
            <a:r>
              <a:rPr lang="ru-RU" sz="2000" dirty="0"/>
              <a:t>, гармошка, </a:t>
            </a:r>
            <a:br>
              <a:rPr lang="ru-RU" sz="2000" dirty="0"/>
            </a:br>
            <a:r>
              <a:rPr lang="ru-RU" sz="2000" dirty="0"/>
              <a:t>Весёлые голоса.</a:t>
            </a:r>
            <a:br>
              <a:rPr lang="ru-RU" sz="2000" dirty="0"/>
            </a:br>
            <a:r>
              <a:rPr lang="ru-RU" sz="2000" dirty="0"/>
              <a:t>Фрицы сунуться боятся</a:t>
            </a:r>
            <a:br>
              <a:rPr lang="ru-RU" sz="2000" dirty="0"/>
            </a:br>
            <a:r>
              <a:rPr lang="ru-RU" sz="2000" dirty="0"/>
              <a:t>В партизанские леса</a:t>
            </a:r>
            <a:r>
              <a:rPr lang="ru-RU" sz="2000" dirty="0" smtClean="0"/>
              <a:t>.</a:t>
            </a:r>
          </a:p>
          <a:p>
            <a:pPr marL="109728" indent="0">
              <a:buNone/>
            </a:pPr>
            <a:endParaRPr lang="ru-RU" sz="2000" dirty="0" smtClean="0"/>
          </a:p>
          <a:p>
            <a:pPr marL="109728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1800" dirty="0"/>
              <a:t>Дорогой, дорогой,</a:t>
            </a:r>
            <a:br>
              <a:rPr lang="ru-RU" sz="1800" dirty="0"/>
            </a:br>
            <a:r>
              <a:rPr lang="ru-RU" sz="1800" dirty="0"/>
              <a:t>Дорогой мой Саша.</a:t>
            </a:r>
            <a:br>
              <a:rPr lang="ru-RU" sz="1800" dirty="0"/>
            </a:br>
            <a:r>
              <a:rPr lang="ru-RU" sz="1800" dirty="0"/>
              <a:t>Скоро Гитлеру конец</a:t>
            </a:r>
            <a:br>
              <a:rPr lang="ru-RU" sz="1800" dirty="0"/>
            </a:br>
            <a:r>
              <a:rPr lang="ru-RU" sz="1800" dirty="0"/>
              <a:t>И победа наша.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  <a:p>
            <a:pPr marL="109728" indent="0" algn="r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  <a:p>
            <a:pPr marL="109728" indent="0">
              <a:buNone/>
            </a:pPr>
            <a:endParaRPr lang="ru-RU" sz="2000" dirty="0" smtClean="0"/>
          </a:p>
          <a:p>
            <a:pPr marL="109728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Слова частушек .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68760"/>
            <a:ext cx="3275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ru-RU" dirty="0" smtClean="0"/>
              <a:t>У милого на груди </a:t>
            </a:r>
            <a:br>
              <a:rPr lang="ru-RU" dirty="0" smtClean="0"/>
            </a:br>
            <a:r>
              <a:rPr lang="ru-RU" dirty="0" smtClean="0"/>
              <a:t>Видно орден впереди, </a:t>
            </a:r>
            <a:br>
              <a:rPr lang="ru-RU" dirty="0" smtClean="0"/>
            </a:br>
            <a:r>
              <a:rPr lang="ru-RU" dirty="0" smtClean="0"/>
              <a:t>Да ноженька погублена, </a:t>
            </a:r>
            <a:br>
              <a:rPr lang="ru-RU" dirty="0" smtClean="0"/>
            </a:br>
            <a:r>
              <a:rPr lang="ru-RU" dirty="0" smtClean="0"/>
              <a:t>Как березка срублена!</a:t>
            </a:r>
          </a:p>
          <a:p>
            <a:pPr marL="109728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9249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Светит месяц высоко - </a:t>
            </a:r>
            <a:br>
              <a:rPr lang="ru-RU" dirty="0" smtClean="0"/>
            </a:br>
            <a:r>
              <a:rPr lang="ru-RU" dirty="0" smtClean="0"/>
              <a:t>Не достанешь палочкой,</a:t>
            </a:r>
            <a:br>
              <a:rPr lang="ru-RU" dirty="0" smtClean="0"/>
            </a:br>
            <a:r>
              <a:rPr lang="ru-RU" dirty="0" smtClean="0"/>
              <a:t>Из-за Гитлера косого</a:t>
            </a:r>
            <a:br>
              <a:rPr lang="ru-RU" dirty="0" smtClean="0"/>
            </a:br>
            <a:r>
              <a:rPr lang="ru-RU" dirty="0" smtClean="0"/>
              <a:t>Не походишь парочкой.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74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2780928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Послевоенные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песни, посвященные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Великой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Отечественной войне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Главная «победная» песня родилась только через 30 лет после завершения войны, но без нее сегодняшний рассказ о военных песнях был бы неполным. Песня «День Победы» была создана поэтом Владимиром Харитоновым и композитором Давидом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Тухмановым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 30-летию великой даты.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86" y="2186568"/>
            <a:ext cx="8351428" cy="4653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22717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184482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Заключение: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родившиеся в 21 веке, знаем о войне лишь по рассказам старших, по книгам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кинофильмам.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Дороже и ценнее становятся дошедшие до нас художественные памятники военного времени. Среди них почетное место принадлежит песням.</a:t>
            </a:r>
          </a:p>
          <a:p>
            <a:pPr marL="109728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&amp;Acy;&amp;ncy;&amp;acy;&amp;rcy; : &amp;Ocy;&amp;dcy;&amp;ncy;&amp;ocy;&amp;kcy;&amp;lcy;&amp;acy;&amp;scy;&amp;scy;&amp;ncy;&amp;i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8820472" cy="49747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7872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marL="109728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Моя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гипотеза подтвердилась: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 мои сверстники познакомились с военными песнями, они им понравились. Они с удовольствием спели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поппури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 военных песен.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4098" name="Picture 2" descr="&amp;Scy;&amp;acy;&amp;lcy;&amp;yucy;&amp;tcy; &amp;pcy;&amp;ocy;&amp;bcy;&amp;iecy;&amp;dcy;&amp;ycy; (&amp;Vcy;&amp;ocy;&amp;lcy;&amp;gcy;&amp;ocy;&amp;gcy;&amp;rcy;&amp;acy;&amp;dcy;, &amp;Mcy;&amp;acy;&amp;mcy;&amp;acy;&amp;iecy;&amp;vcy; &amp;kcy;&amp;ucy;&amp;rcy;&amp;gcy;&amp;acy;&amp;ncy;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86000"/>
            <a:ext cx="68580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ниже ПОППУРИ ПЕРЕДЕЛАТ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092280" y="299695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72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27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Литература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1.Душа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солдата. Составитель А. Тищенко.- М., Советский композитор 1983.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2.Здравствуй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служба боевая! Составители А. Волк, В. Нестеров.-М., Патриот, 1990.</a:t>
            </a:r>
          </a:p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PPt4WEB.ru.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77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317500" indent="-317500">
              <a:buClr>
                <a:srgbClr val="72A376"/>
              </a:buClr>
              <a:buSzPct val="70000"/>
              <a:buNone/>
              <a:tabLst>
                <a:tab pos="317500" algn="l"/>
                <a:tab pos="765175" algn="l"/>
                <a:tab pos="1214438" algn="l"/>
                <a:tab pos="1663700" algn="l"/>
                <a:tab pos="2112963" algn="l"/>
                <a:tab pos="2562225" algn="l"/>
                <a:tab pos="3011488" algn="l"/>
                <a:tab pos="3460750" algn="l"/>
                <a:tab pos="3910013" algn="l"/>
                <a:tab pos="4359275" algn="l"/>
                <a:tab pos="4808538" algn="l"/>
                <a:tab pos="5257800" algn="l"/>
                <a:tab pos="5707063" algn="l"/>
                <a:tab pos="6156325" algn="l"/>
                <a:tab pos="6605588" algn="l"/>
                <a:tab pos="7054850" algn="l"/>
                <a:tab pos="7504113" algn="l"/>
                <a:tab pos="7953375" algn="l"/>
                <a:tab pos="8402638" algn="l"/>
                <a:tab pos="8851900" algn="l"/>
                <a:tab pos="9301163" algn="l"/>
              </a:tabLst>
              <a:defRPr/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2"/>
              </a:rPr>
              <a:t>http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2"/>
              </a:rPr>
              <a:t>://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2"/>
              </a:rPr>
              <a:t>coollib.com/i/55/250355/i_033.jpg 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hlinkClick r:id="rId2"/>
            </a:endParaRPr>
          </a:p>
          <a:p>
            <a:pPr marL="317500" indent="-317500">
              <a:buClr>
                <a:srgbClr val="72A376"/>
              </a:buClr>
              <a:buSzPct val="70000"/>
              <a:buNone/>
              <a:tabLst>
                <a:tab pos="317500" algn="l"/>
                <a:tab pos="765175" algn="l"/>
                <a:tab pos="1214438" algn="l"/>
                <a:tab pos="1663700" algn="l"/>
                <a:tab pos="2112963" algn="l"/>
                <a:tab pos="2562225" algn="l"/>
                <a:tab pos="3011488" algn="l"/>
                <a:tab pos="3460750" algn="l"/>
                <a:tab pos="3910013" algn="l"/>
                <a:tab pos="4359275" algn="l"/>
                <a:tab pos="4808538" algn="l"/>
                <a:tab pos="5257800" algn="l"/>
                <a:tab pos="5707063" algn="l"/>
                <a:tab pos="6156325" algn="l"/>
                <a:tab pos="6605588" algn="l"/>
                <a:tab pos="7054850" algn="l"/>
                <a:tab pos="7504113" algn="l"/>
                <a:tab pos="7953375" algn="l"/>
                <a:tab pos="8402638" algn="l"/>
                <a:tab pos="8851900" algn="l"/>
                <a:tab pos="9301163" algn="l"/>
              </a:tabLst>
              <a:defRPr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3"/>
              </a:rPr>
              <a:t> </a:t>
            </a:r>
          </a:p>
          <a:p>
            <a:pPr marL="317500" indent="-317500">
              <a:buClr>
                <a:srgbClr val="72A376"/>
              </a:buClr>
              <a:buSzPct val="70000"/>
              <a:buNone/>
              <a:tabLst>
                <a:tab pos="317500" algn="l"/>
                <a:tab pos="765175" algn="l"/>
                <a:tab pos="1214438" algn="l"/>
                <a:tab pos="1663700" algn="l"/>
                <a:tab pos="2112963" algn="l"/>
                <a:tab pos="2562225" algn="l"/>
                <a:tab pos="3011488" algn="l"/>
                <a:tab pos="3460750" algn="l"/>
                <a:tab pos="3910013" algn="l"/>
                <a:tab pos="4359275" algn="l"/>
                <a:tab pos="4808538" algn="l"/>
                <a:tab pos="5257800" algn="l"/>
                <a:tab pos="5707063" algn="l"/>
                <a:tab pos="6156325" algn="l"/>
                <a:tab pos="6605588" algn="l"/>
                <a:tab pos="7054850" algn="l"/>
                <a:tab pos="7504113" algn="l"/>
                <a:tab pos="7953375" algn="l"/>
                <a:tab pos="8402638" algn="l"/>
                <a:tab pos="8851900" algn="l"/>
                <a:tab pos="9301163" algn="l"/>
              </a:tabLst>
              <a:defRPr/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3"/>
              </a:rPr>
              <a:t>http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3"/>
              </a:rPr>
              <a:t>://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3"/>
              </a:rPr>
              <a:t>www.2do2go.ru/uploads/full/7b8db2606e68e71ab794b01e9c2318bf_w960_h2048.jpg</a:t>
            </a:r>
          </a:p>
          <a:p>
            <a:pPr marL="317500" indent="-317500">
              <a:buClr>
                <a:srgbClr val="72A376"/>
              </a:buClr>
              <a:buSzPct val="70000"/>
              <a:buFont typeface="Wingdings 2" pitchFamily="16" charset="2"/>
              <a:buChar char=""/>
              <a:tabLst>
                <a:tab pos="317500" algn="l"/>
                <a:tab pos="765175" algn="l"/>
                <a:tab pos="1214438" algn="l"/>
                <a:tab pos="1663700" algn="l"/>
                <a:tab pos="2112963" algn="l"/>
                <a:tab pos="2562225" algn="l"/>
                <a:tab pos="3011488" algn="l"/>
                <a:tab pos="3460750" algn="l"/>
                <a:tab pos="3910013" algn="l"/>
                <a:tab pos="4359275" algn="l"/>
                <a:tab pos="4808538" algn="l"/>
                <a:tab pos="5257800" algn="l"/>
                <a:tab pos="5707063" algn="l"/>
                <a:tab pos="6156325" algn="l"/>
                <a:tab pos="6605588" algn="l"/>
                <a:tab pos="7054850" algn="l"/>
                <a:tab pos="7504113" algn="l"/>
                <a:tab pos="7953375" algn="l"/>
                <a:tab pos="8402638" algn="l"/>
                <a:tab pos="8851900" algn="l"/>
                <a:tab pos="9301163" algn="l"/>
              </a:tabLst>
              <a:defRPr/>
            </a:pPr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hlinkClick r:id="rId4"/>
            </a:endParaRPr>
          </a:p>
          <a:p>
            <a:pPr marL="317500" indent="-317500">
              <a:buClr>
                <a:srgbClr val="72A376"/>
              </a:buClr>
              <a:buSzPct val="70000"/>
              <a:buNone/>
              <a:tabLst>
                <a:tab pos="317500" algn="l"/>
                <a:tab pos="765175" algn="l"/>
                <a:tab pos="1214438" algn="l"/>
                <a:tab pos="1663700" algn="l"/>
                <a:tab pos="2112963" algn="l"/>
                <a:tab pos="2562225" algn="l"/>
                <a:tab pos="3011488" algn="l"/>
                <a:tab pos="3460750" algn="l"/>
                <a:tab pos="3910013" algn="l"/>
                <a:tab pos="4359275" algn="l"/>
                <a:tab pos="4808538" algn="l"/>
                <a:tab pos="5257800" algn="l"/>
                <a:tab pos="5707063" algn="l"/>
                <a:tab pos="6156325" algn="l"/>
                <a:tab pos="6605588" algn="l"/>
                <a:tab pos="7054850" algn="l"/>
                <a:tab pos="7504113" algn="l"/>
                <a:tab pos="7953375" algn="l"/>
                <a:tab pos="8402638" algn="l"/>
                <a:tab pos="8851900" algn="l"/>
                <a:tab pos="9301163" algn="l"/>
              </a:tabLst>
              <a:defRPr/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4"/>
              </a:rPr>
              <a:t>http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4"/>
              </a:rPr>
              <a:t>://cs5710.vk.me/u594201/128069003/x_2512d848.jpg</a:t>
            </a:r>
          </a:p>
          <a:p>
            <a:pPr marL="317500" indent="-317500">
              <a:buClr>
                <a:srgbClr val="72A376"/>
              </a:buClr>
              <a:buSzPct val="70000"/>
              <a:buNone/>
              <a:tabLst>
                <a:tab pos="317500" algn="l"/>
                <a:tab pos="765175" algn="l"/>
                <a:tab pos="1214438" algn="l"/>
                <a:tab pos="1663700" algn="l"/>
                <a:tab pos="2112963" algn="l"/>
                <a:tab pos="2562225" algn="l"/>
                <a:tab pos="3011488" algn="l"/>
                <a:tab pos="3460750" algn="l"/>
                <a:tab pos="3910013" algn="l"/>
                <a:tab pos="4359275" algn="l"/>
                <a:tab pos="4808538" algn="l"/>
                <a:tab pos="5257800" algn="l"/>
                <a:tab pos="5707063" algn="l"/>
                <a:tab pos="6156325" algn="l"/>
                <a:tab pos="6605588" algn="l"/>
                <a:tab pos="7054850" algn="l"/>
                <a:tab pos="7504113" algn="l"/>
                <a:tab pos="7953375" algn="l"/>
                <a:tab pos="8402638" algn="l"/>
                <a:tab pos="8851900" algn="l"/>
                <a:tab pos="9301163" algn="l"/>
              </a:tabLs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5"/>
              </a:rPr>
              <a:t>http://elohov.ru/wp-content/uploads/2014/09/</a:t>
            </a:r>
          </a:p>
          <a:p>
            <a:pPr marL="317500" indent="-317500">
              <a:buClr>
                <a:srgbClr val="72A376"/>
              </a:buClr>
              <a:buSzPct val="70000"/>
              <a:buNone/>
              <a:tabLst>
                <a:tab pos="317500" algn="l"/>
                <a:tab pos="765175" algn="l"/>
                <a:tab pos="1214438" algn="l"/>
                <a:tab pos="1663700" algn="l"/>
                <a:tab pos="2112963" algn="l"/>
                <a:tab pos="2562225" algn="l"/>
                <a:tab pos="3011488" algn="l"/>
                <a:tab pos="3460750" algn="l"/>
                <a:tab pos="3910013" algn="l"/>
                <a:tab pos="4359275" algn="l"/>
                <a:tab pos="4808538" algn="l"/>
                <a:tab pos="5257800" algn="l"/>
                <a:tab pos="5707063" algn="l"/>
                <a:tab pos="6156325" algn="l"/>
                <a:tab pos="6605588" algn="l"/>
                <a:tab pos="7054850" algn="l"/>
                <a:tab pos="7504113" algn="l"/>
                <a:tab pos="7953375" algn="l"/>
                <a:tab pos="8402638" algn="l"/>
                <a:tab pos="8851900" algn="l"/>
                <a:tab pos="9301163" algn="l"/>
              </a:tabLs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6"/>
              </a:rPr>
              <a:t>http://www.trud.ru/userfiles/gallery/c8/b_c8b49504d69618ed3c3bdc66878b7f80.jpg</a:t>
            </a:r>
          </a:p>
          <a:p>
            <a:pPr marL="317500" indent="-317500">
              <a:buClr>
                <a:srgbClr val="72A376"/>
              </a:buClr>
              <a:buSzPct val="70000"/>
              <a:buNone/>
              <a:tabLst>
                <a:tab pos="317500" algn="l"/>
                <a:tab pos="765175" algn="l"/>
                <a:tab pos="1214438" algn="l"/>
                <a:tab pos="1663700" algn="l"/>
                <a:tab pos="2112963" algn="l"/>
                <a:tab pos="2562225" algn="l"/>
                <a:tab pos="3011488" algn="l"/>
                <a:tab pos="3460750" algn="l"/>
                <a:tab pos="3910013" algn="l"/>
                <a:tab pos="4359275" algn="l"/>
                <a:tab pos="4808538" algn="l"/>
                <a:tab pos="5257800" algn="l"/>
                <a:tab pos="5707063" algn="l"/>
                <a:tab pos="6156325" algn="l"/>
                <a:tab pos="6605588" algn="l"/>
                <a:tab pos="7054850" algn="l"/>
                <a:tab pos="7504113" algn="l"/>
                <a:tab pos="7953375" algn="l"/>
                <a:tab pos="8402638" algn="l"/>
                <a:tab pos="8851900" algn="l"/>
                <a:tab pos="9301163" algn="l"/>
              </a:tabLs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7"/>
              </a:rPr>
              <a:t>http://rossiyanavsegda.ru/uploads/other/2013/04/14/aleksandr_aleksandrov_-_portret.jpg</a:t>
            </a:r>
          </a:p>
          <a:p>
            <a:pPr marL="317500" indent="-317500">
              <a:buClr>
                <a:srgbClr val="72A376"/>
              </a:buClr>
              <a:buSzPct val="70000"/>
              <a:buNone/>
              <a:tabLst>
                <a:tab pos="317500" algn="l"/>
                <a:tab pos="765175" algn="l"/>
                <a:tab pos="1214438" algn="l"/>
                <a:tab pos="1663700" algn="l"/>
                <a:tab pos="2112963" algn="l"/>
                <a:tab pos="2562225" algn="l"/>
                <a:tab pos="3011488" algn="l"/>
                <a:tab pos="3460750" algn="l"/>
                <a:tab pos="3910013" algn="l"/>
                <a:tab pos="4359275" algn="l"/>
                <a:tab pos="4808538" algn="l"/>
                <a:tab pos="5257800" algn="l"/>
                <a:tab pos="5707063" algn="l"/>
                <a:tab pos="6156325" algn="l"/>
                <a:tab pos="6605588" algn="l"/>
                <a:tab pos="7054850" algn="l"/>
                <a:tab pos="7504113" algn="l"/>
                <a:tab pos="7953375" algn="l"/>
                <a:tab pos="8402638" algn="l"/>
                <a:tab pos="8851900" algn="l"/>
                <a:tab pos="9301163" algn="l"/>
              </a:tabLs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8"/>
              </a:rPr>
              <a:t>http://zaycev.net/pages/626/6261</a:t>
            </a:r>
          </a:p>
          <a:p>
            <a:pPr marL="317500" indent="-317500">
              <a:buClr>
                <a:srgbClr val="72A376"/>
              </a:buClr>
              <a:buSzPct val="70000"/>
              <a:buNone/>
              <a:tabLst>
                <a:tab pos="317500" algn="l"/>
                <a:tab pos="765175" algn="l"/>
                <a:tab pos="1214438" algn="l"/>
                <a:tab pos="1663700" algn="l"/>
                <a:tab pos="2112963" algn="l"/>
                <a:tab pos="2562225" algn="l"/>
                <a:tab pos="3011488" algn="l"/>
                <a:tab pos="3460750" algn="l"/>
                <a:tab pos="3910013" algn="l"/>
                <a:tab pos="4359275" algn="l"/>
                <a:tab pos="4808538" algn="l"/>
                <a:tab pos="5257800" algn="l"/>
                <a:tab pos="5707063" algn="l"/>
                <a:tab pos="6156325" algn="l"/>
                <a:tab pos="6605588" algn="l"/>
                <a:tab pos="7054850" algn="l"/>
                <a:tab pos="7504113" algn="l"/>
                <a:tab pos="7953375" algn="l"/>
                <a:tab pos="8402638" algn="l"/>
                <a:tab pos="8851900" algn="l"/>
                <a:tab pos="9301163" algn="l"/>
              </a:tabLs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9"/>
              </a:rPr>
              <a:t>http://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hlinkClick r:id="rId9"/>
              </a:rPr>
              <a:t>images.myshared.ru/125335/slide_13.jpg</a:t>
            </a:r>
            <a:endParaRPr lang="en-US" sz="28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  <a:hlinkClick r:id="rId9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использованных ресурсов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92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6165304"/>
          </a:xfrm>
        </p:spPr>
        <p:txBody>
          <a:bodyPr/>
          <a:lstStyle/>
          <a:p>
            <a:pPr marL="109728" indent="0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Изучить какие песни пели во время Великой Отечественной войны; популяризировать среди подростков песни военных лет. 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3" y="2714620"/>
            <a:ext cx="24288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500439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собрать материал о песнях Великой Отечественной войны в литературе, в социальных сетях;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-классифицировать собранный материал в группы;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составить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поппури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военных песен.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585731" cy="201605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93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Мы предполагаем,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военные песни интересны для наших сверстников, но они их плохо знают.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Гипотеза: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В этом году вся страна отмечала 70 летие победы над фашисткой Германией. Очень страшно читать про зверства фашистов,  смотреть фильмы. Мы гордимся, что наша Армия стала победительницей, а песня часто звучала на фронте, вела к победе.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Мы решили, что надо знать эти песни, потому что всё меньше детей знают об этой Войне, ну а песни знают ещё меньше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7686700" cy="121444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Исследовательский.</a:t>
            </a:r>
          </a:p>
          <a:p>
            <a:pPr marL="109728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Творческий.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25470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Тип проекта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214554"/>
            <a:ext cx="6000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Этапы работы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357562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Анкетирование.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Сбор информации.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Обработка информации- классификация.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поппури.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Подготовка презентации.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Защита презентации.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89862698"/>
              </p:ext>
            </p:extLst>
          </p:nvPr>
        </p:nvGraphicFramePr>
        <p:xfrm>
          <a:off x="251520" y="2060848"/>
          <a:ext cx="8784974" cy="2694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7830"/>
                <a:gridCol w="2041271"/>
                <a:gridCol w="2137896"/>
                <a:gridCol w="1691012"/>
                <a:gridCol w="1456965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опрошенных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Знают патриотические песни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Знают лирические песни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Знают военные частушки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Послевоенные песни о ВОВ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86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 уч.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чел. 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«Священная война»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16чел.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«Смуглянка» -3;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«Синий платочек»-7;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«Катюша» -6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Предположили, что во время войны частушек не пели.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«День Победы» 105чел.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Результаты анкетирования учащихся 5 классов.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43025" y="2784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Классификация военных песен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547664" y="2048053"/>
            <a:ext cx="908022" cy="1837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300192" y="2027514"/>
            <a:ext cx="1080120" cy="1858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355976" y="2048053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23528" y="4093840"/>
            <a:ext cx="24482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Патриотические песни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4096859"/>
            <a:ext cx="24482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Лирические     песни 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81077" y="4093840"/>
            <a:ext cx="24482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частушки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Патриотические песни.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Самые популярные песни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143116"/>
            <a:ext cx="5544616" cy="42732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13476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91264" cy="1728192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Первой песней, написанной в годы Великой Отечественной войны, была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«Священная война»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муз.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А.В.Александрова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     сл.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В.И.Лебедева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Кумача</a:t>
            </a:r>
          </a:p>
          <a:p>
            <a:pPr marL="109728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70556"/>
            <a:ext cx="5976664" cy="47988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755</TotalTime>
  <Words>635</Words>
  <Application>Microsoft Office PowerPoint</Application>
  <PresentationFormat>Экран (4:3)</PresentationFormat>
  <Paragraphs>95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Дорогами военных песен</vt:lpstr>
      <vt:lpstr>Цель:</vt:lpstr>
      <vt:lpstr>Гипотеза:</vt:lpstr>
      <vt:lpstr>Актуальность</vt:lpstr>
      <vt:lpstr>Тип проекта</vt:lpstr>
      <vt:lpstr>Результаты анкетирования учащихся 5 классов.</vt:lpstr>
      <vt:lpstr>Классификация военных песен</vt:lpstr>
      <vt:lpstr>Самые популярные песни</vt:lpstr>
      <vt:lpstr>Слайд 9</vt:lpstr>
      <vt:lpstr>Слайд 10</vt:lpstr>
      <vt:lpstr>Самые популярные песни</vt:lpstr>
      <vt:lpstr>Слайд 12</vt:lpstr>
      <vt:lpstr>Слайд 13</vt:lpstr>
      <vt:lpstr>Слова частушек . </vt:lpstr>
      <vt:lpstr>Слайд 15</vt:lpstr>
      <vt:lpstr>Слайд 16</vt:lpstr>
      <vt:lpstr>Слайд 17</vt:lpstr>
      <vt:lpstr>Слайд 18</vt:lpstr>
      <vt:lpstr>Список использованных ресурсов   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Алина</cp:lastModifiedBy>
  <cp:revision>66</cp:revision>
  <dcterms:modified xsi:type="dcterms:W3CDTF">2016-04-04T06:33:02Z</dcterms:modified>
</cp:coreProperties>
</file>