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04" r:id="rId2"/>
    <p:sldId id="318" r:id="rId3"/>
    <p:sldId id="278" r:id="rId4"/>
    <p:sldId id="279" r:id="rId5"/>
    <p:sldId id="258" r:id="rId6"/>
    <p:sldId id="259" r:id="rId7"/>
    <p:sldId id="260" r:id="rId8"/>
    <p:sldId id="261" r:id="rId9"/>
    <p:sldId id="322" r:id="rId10"/>
    <p:sldId id="262" r:id="rId11"/>
    <p:sldId id="281" r:id="rId12"/>
    <p:sldId id="280" r:id="rId13"/>
    <p:sldId id="264" r:id="rId14"/>
    <p:sldId id="311" r:id="rId15"/>
    <p:sldId id="312" r:id="rId16"/>
    <p:sldId id="313" r:id="rId17"/>
    <p:sldId id="314" r:id="rId18"/>
    <p:sldId id="315" r:id="rId19"/>
    <p:sldId id="316" r:id="rId20"/>
    <p:sldId id="317" r:id="rId21"/>
    <p:sldId id="282" r:id="rId22"/>
    <p:sldId id="283" r:id="rId23"/>
    <p:sldId id="285" r:id="rId24"/>
    <p:sldId id="266" r:id="rId25"/>
    <p:sldId id="267" r:id="rId26"/>
    <p:sldId id="288" r:id="rId27"/>
    <p:sldId id="268" r:id="rId28"/>
    <p:sldId id="289" r:id="rId29"/>
    <p:sldId id="290" r:id="rId30"/>
    <p:sldId id="291" r:id="rId31"/>
    <p:sldId id="292" r:id="rId32"/>
    <p:sldId id="293" r:id="rId33"/>
    <p:sldId id="294" r:id="rId34"/>
    <p:sldId id="295" r:id="rId35"/>
    <p:sldId id="305" r:id="rId36"/>
    <p:sldId id="298" r:id="rId37"/>
    <p:sldId id="299" r:id="rId38"/>
    <p:sldId id="300" r:id="rId39"/>
    <p:sldId id="301" r:id="rId40"/>
    <p:sldId id="306" r:id="rId41"/>
    <p:sldId id="302" r:id="rId42"/>
    <p:sldId id="303" r:id="rId43"/>
    <p:sldId id="307" r:id="rId44"/>
    <p:sldId id="308" r:id="rId45"/>
    <p:sldId id="309" r:id="rId46"/>
    <p:sldId id="310" r:id="rId47"/>
    <p:sldId id="276" r:id="rId48"/>
    <p:sldId id="325" r:id="rId49"/>
    <p:sldId id="326" r:id="rId50"/>
    <p:sldId id="328" r:id="rId51"/>
    <p:sldId id="324" r:id="rId5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ADBB12E-2EEB-4265-91AE-A59F54E2BF73}" type="datetimeFigureOut">
              <a:rPr lang="ru-RU" smtClean="0"/>
              <a:pPr/>
              <a:t>23.03.2015</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DF0DB434-5652-43D7-B875-8D004FB421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ADBB12E-2EEB-4265-91AE-A59F54E2BF73}" type="datetimeFigureOut">
              <a:rPr lang="ru-RU" smtClean="0"/>
              <a:pPr/>
              <a:t>23.03.2015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F0DB434-5652-43D7-B875-8D004FB421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CADBB12E-2EEB-4265-91AE-A59F54E2BF73}" type="datetimeFigureOut">
              <a:rPr lang="ru-RU" smtClean="0"/>
              <a:pPr/>
              <a:t>23.03.2015</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DF0DB434-5652-43D7-B875-8D004FB421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ADBB12E-2EEB-4265-91AE-A59F54E2BF73}" type="datetimeFigureOut">
              <a:rPr lang="ru-RU" smtClean="0"/>
              <a:pPr/>
              <a:t>23.03.2015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F0DB434-5652-43D7-B875-8D004FB421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ADBB12E-2EEB-4265-91AE-A59F54E2BF73}" type="datetimeFigureOut">
              <a:rPr lang="ru-RU" smtClean="0"/>
              <a:pPr/>
              <a:t>23.03.2015</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DF0DB434-5652-43D7-B875-8D004FB421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ADBB12E-2EEB-4265-91AE-A59F54E2BF73}" type="datetimeFigureOut">
              <a:rPr lang="ru-RU" smtClean="0"/>
              <a:pPr/>
              <a:t>23.03.2015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F0DB434-5652-43D7-B875-8D004FB421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CADBB12E-2EEB-4265-91AE-A59F54E2BF73}" type="datetimeFigureOut">
              <a:rPr lang="ru-RU" smtClean="0"/>
              <a:pPr/>
              <a:t>23.03.2015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DF0DB434-5652-43D7-B875-8D004FB421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CADBB12E-2EEB-4265-91AE-A59F54E2BF73}" type="datetimeFigureOut">
              <a:rPr lang="ru-RU" smtClean="0"/>
              <a:pPr/>
              <a:t>23.03.2015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DF0DB434-5652-43D7-B875-8D004FB421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CADBB12E-2EEB-4265-91AE-A59F54E2BF73}" type="datetimeFigureOut">
              <a:rPr lang="ru-RU" smtClean="0"/>
              <a:pPr/>
              <a:t>23.03.2015</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DF0DB434-5652-43D7-B875-8D004FB421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ADBB12E-2EEB-4265-91AE-A59F54E2BF73}" type="datetimeFigureOut">
              <a:rPr lang="ru-RU" smtClean="0"/>
              <a:pPr/>
              <a:t>23.03.2015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F0DB434-5652-43D7-B875-8D004FB421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CADBB12E-2EEB-4265-91AE-A59F54E2BF73}" type="datetimeFigureOut">
              <a:rPr lang="ru-RU" smtClean="0"/>
              <a:pPr/>
              <a:t>23.03.2015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F0DB434-5652-43D7-B875-8D004FB421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ADBB12E-2EEB-4265-91AE-A59F54E2BF73}" type="datetimeFigureOut">
              <a:rPr lang="ru-RU" smtClean="0"/>
              <a:pPr/>
              <a:t>23.03.2015</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DF0DB434-5652-43D7-B875-8D004FB421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xml"/><Relationship Id="rId1" Type="http://schemas.openxmlformats.org/officeDocument/2006/relationships/audio" Target="file:///G:\2%20&#1082;&#1083;&#1072;&#1089;&#1089;%20&#1072;&#1091;&#1076;&#1080;&#1086;\116%20-%20Song%20-%20Clap%20your%20hands.mp3" TargetMode="Externa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learnenglishkids.britishcouncil.org/" TargetMode="External"/><Relationship Id="rId2" Type="http://schemas.openxmlformats.org/officeDocument/2006/relationships/hyperlink" Target="http://allbest.ru/langv-e.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preschoolrainbow.org/preschool-rhymes.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ChangeArrowheads="1"/>
          </p:cNvSpPr>
          <p:nvPr/>
        </p:nvSpPr>
        <p:spPr bwMode="auto">
          <a:xfrm>
            <a:off x="467544" y="2204864"/>
            <a:ext cx="8176964" cy="2308324"/>
          </a:xfrm>
          <a:prstGeom prst="rect">
            <a:avLst/>
          </a:prstGeom>
          <a:noFill/>
          <a:ln w="9525">
            <a:noFill/>
            <a:miter lim="800000"/>
            <a:headEnd/>
            <a:tailEnd/>
          </a:ln>
        </p:spPr>
        <p:txBody>
          <a:bodyPr wrap="square" anchor="ctr">
            <a:spAutoFit/>
          </a:bodyPr>
          <a:lstStyle/>
          <a:p>
            <a:pPr algn="ctr"/>
            <a:r>
              <a:rPr lang="ru-RU" sz="3600" b="1" dirty="0" smtClean="0">
                <a:solidFill>
                  <a:schemeClr val="tx2">
                    <a:lumMod val="10000"/>
                  </a:schemeClr>
                </a:solidFill>
                <a:ea typeface="Calibri" pitchFamily="34" charset="0"/>
              </a:rPr>
              <a:t>ЗДОРОВЬЕСБЕРЕГАЮЩИЕ ТЕХНОЛОГИИ НА УРОКАХ АНГЛИЙСКОГО ЯЗЫКА </a:t>
            </a:r>
          </a:p>
          <a:p>
            <a:pPr algn="ctr"/>
            <a:r>
              <a:rPr lang="ru-RU" sz="3600" b="1" dirty="0" smtClean="0">
                <a:solidFill>
                  <a:schemeClr val="tx2">
                    <a:lumMod val="10000"/>
                  </a:schemeClr>
                </a:solidFill>
                <a:ea typeface="Calibri" pitchFamily="34" charset="0"/>
              </a:rPr>
              <a:t>ВО 2-5 КЛАССАХ</a:t>
            </a:r>
            <a:endParaRPr lang="ru-RU" sz="4400" dirty="0">
              <a:solidFill>
                <a:schemeClr val="tx2">
                  <a:lumMod val="10000"/>
                </a:schemeClr>
              </a:solidFill>
            </a:endParaRPr>
          </a:p>
        </p:txBody>
      </p:sp>
      <p:sp>
        <p:nvSpPr>
          <p:cNvPr id="3" name="TextBox 2"/>
          <p:cNvSpPr txBox="1"/>
          <p:nvPr/>
        </p:nvSpPr>
        <p:spPr>
          <a:xfrm>
            <a:off x="0" y="692696"/>
            <a:ext cx="8892480" cy="830997"/>
          </a:xfrm>
          <a:prstGeom prst="rect">
            <a:avLst/>
          </a:prstGeom>
          <a:noFill/>
        </p:spPr>
        <p:txBody>
          <a:bodyPr wrap="square" rtlCol="0">
            <a:spAutoFit/>
          </a:bodyPr>
          <a:lstStyle/>
          <a:p>
            <a:pPr algn="ctr"/>
            <a:r>
              <a:rPr lang="ru-RU" sz="2400" dirty="0" smtClean="0"/>
              <a:t>Муниципальное казенное общеобразовательное учреждение </a:t>
            </a:r>
          </a:p>
          <a:p>
            <a:pPr algn="ctr"/>
            <a:r>
              <a:rPr lang="ru-RU" sz="2400" dirty="0" smtClean="0"/>
              <a:t>средняя общеобразовательная школа №66 </a:t>
            </a:r>
            <a:endParaRPr lang="ru-RU" sz="2400" dirty="0"/>
          </a:p>
        </p:txBody>
      </p:sp>
      <p:sp>
        <p:nvSpPr>
          <p:cNvPr id="4" name="TextBox 3"/>
          <p:cNvSpPr txBox="1"/>
          <p:nvPr/>
        </p:nvSpPr>
        <p:spPr>
          <a:xfrm>
            <a:off x="3851920" y="4725144"/>
            <a:ext cx="4695324" cy="830997"/>
          </a:xfrm>
          <a:prstGeom prst="rect">
            <a:avLst/>
          </a:prstGeom>
          <a:noFill/>
        </p:spPr>
        <p:txBody>
          <a:bodyPr wrap="none" rtlCol="0">
            <a:spAutoFit/>
          </a:bodyPr>
          <a:lstStyle/>
          <a:p>
            <a:r>
              <a:rPr lang="ru-RU" sz="2400" b="1" dirty="0" smtClean="0"/>
              <a:t>Кулешова Екатерина Валерьевна,</a:t>
            </a:r>
          </a:p>
          <a:p>
            <a:r>
              <a:rPr lang="ru-RU" sz="2400" dirty="0" smtClean="0"/>
              <a:t> учитель английского языка</a:t>
            </a:r>
            <a:endParaRPr lang="ru-RU" sz="2400" dirty="0"/>
          </a:p>
        </p:txBody>
      </p:sp>
      <p:sp>
        <p:nvSpPr>
          <p:cNvPr id="5" name="TextBox 4"/>
          <p:cNvSpPr txBox="1"/>
          <p:nvPr/>
        </p:nvSpPr>
        <p:spPr>
          <a:xfrm>
            <a:off x="3779912" y="6093296"/>
            <a:ext cx="1441228" cy="461665"/>
          </a:xfrm>
          <a:prstGeom prst="rect">
            <a:avLst/>
          </a:prstGeom>
          <a:noFill/>
        </p:spPr>
        <p:txBody>
          <a:bodyPr wrap="none" rtlCol="0">
            <a:spAutoFit/>
          </a:bodyPr>
          <a:lstStyle/>
          <a:p>
            <a:pPr algn="ctr"/>
            <a:r>
              <a:rPr lang="ru-RU" sz="2400" dirty="0" smtClean="0"/>
              <a:t>Тула 2013</a:t>
            </a:r>
            <a:endParaRPr lang="ru-RU"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11560" y="1196752"/>
            <a:ext cx="8229600" cy="1143000"/>
          </a:xfrm>
        </p:spPr>
        <p:txBody>
          <a:bodyPr>
            <a:noAutofit/>
          </a:bodyPr>
          <a:lstStyle/>
          <a:p>
            <a:pPr algn="ctr"/>
            <a:r>
              <a:rPr lang="ru-RU" sz="3200" dirty="0">
                <a:solidFill>
                  <a:schemeClr val="tx2"/>
                </a:solidFill>
                <a:latin typeface="Times New Roman" pitchFamily="18" charset="0"/>
                <a:cs typeface="Times New Roman" pitchFamily="18" charset="0"/>
              </a:rPr>
              <a:t>На уроках английского языка, </a:t>
            </a:r>
            <a:r>
              <a:rPr lang="ru-RU" sz="3200" dirty="0" smtClean="0">
                <a:solidFill>
                  <a:schemeClr val="tx2"/>
                </a:solidFill>
                <a:latin typeface="Times New Roman" pitchFamily="18" charset="0"/>
                <a:cs typeface="Times New Roman" pitchFamily="18" charset="0"/>
              </a:rPr>
              <a:t/>
            </a:r>
            <a:br>
              <a:rPr lang="ru-RU" sz="3200" dirty="0" smtClean="0">
                <a:solidFill>
                  <a:schemeClr val="tx2"/>
                </a:solidFill>
                <a:latin typeface="Times New Roman" pitchFamily="18" charset="0"/>
                <a:cs typeface="Times New Roman" pitchFamily="18" charset="0"/>
              </a:rPr>
            </a:br>
            <a:r>
              <a:rPr lang="ru-RU" sz="3200" dirty="0" smtClean="0">
                <a:solidFill>
                  <a:schemeClr val="tx2"/>
                </a:solidFill>
                <a:latin typeface="Times New Roman" pitchFamily="18" charset="0"/>
                <a:cs typeface="Times New Roman" pitchFamily="18" charset="0"/>
              </a:rPr>
              <a:t>прежде </a:t>
            </a:r>
            <a:r>
              <a:rPr lang="ru-RU" sz="3200" dirty="0">
                <a:solidFill>
                  <a:schemeClr val="tx2"/>
                </a:solidFill>
                <a:latin typeface="Times New Roman" pitchFamily="18" charset="0"/>
                <a:cs typeface="Times New Roman" pitchFamily="18" charset="0"/>
              </a:rPr>
              <a:t>всего, создаются условия для здорового развития детей:</a:t>
            </a:r>
          </a:p>
        </p:txBody>
      </p:sp>
      <p:sp>
        <p:nvSpPr>
          <p:cNvPr id="5123" name="Rectangle 3"/>
          <p:cNvSpPr>
            <a:spLocks noGrp="1" noChangeArrowheads="1"/>
          </p:cNvSpPr>
          <p:nvPr>
            <p:ph idx="1"/>
          </p:nvPr>
        </p:nvSpPr>
        <p:spPr>
          <a:xfrm>
            <a:off x="395536" y="2564905"/>
            <a:ext cx="8229600" cy="3312368"/>
          </a:xfrm>
        </p:spPr>
        <p:txBody>
          <a:bodyPr/>
          <a:lstStyle/>
          <a:p>
            <a:pPr>
              <a:lnSpc>
                <a:spcPct val="80000"/>
              </a:lnSpc>
            </a:pPr>
            <a:r>
              <a:rPr lang="ru-RU" dirty="0" smtClean="0"/>
              <a:t>Соблюдаются </a:t>
            </a:r>
            <a:r>
              <a:rPr lang="ru-RU" dirty="0"/>
              <a:t>физиологические основы учебно-воспитательного режима (учитывается время трудоспособности, утомляемость, учебная нагрузка, проводятся физкультминутки).</a:t>
            </a:r>
          </a:p>
          <a:p>
            <a:pPr>
              <a:lnSpc>
                <a:spcPct val="80000"/>
              </a:lnSpc>
            </a:pPr>
            <a:r>
              <a:rPr lang="ru-RU" dirty="0" smtClean="0"/>
              <a:t>Производится </a:t>
            </a:r>
            <a:r>
              <a:rPr lang="ru-RU" dirty="0"/>
              <a:t>гигиеническая оценка условий и технологий обучения (воздушно-тепловой, световой режим, режим и организация учебно-воспитательного процесса).</a:t>
            </a:r>
          </a:p>
          <a:p>
            <a:pPr>
              <a:lnSpc>
                <a:spcPct val="80000"/>
              </a:lnSpc>
            </a:pPr>
            <a:endParaRPr lang="ru-RU"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1196752"/>
            <a:ext cx="8229600" cy="4525963"/>
          </a:xfrm>
        </p:spPr>
        <p:txBody>
          <a:bodyPr>
            <a:normAutofit/>
          </a:bodyPr>
          <a:lstStyle/>
          <a:p>
            <a:pPr>
              <a:lnSpc>
                <a:spcPct val="80000"/>
              </a:lnSpc>
            </a:pPr>
            <a:r>
              <a:rPr lang="ru-RU" dirty="0" smtClean="0"/>
              <a:t>Формируется здоровый образ жизни.</a:t>
            </a:r>
          </a:p>
          <a:p>
            <a:pPr>
              <a:lnSpc>
                <a:spcPct val="80000"/>
              </a:lnSpc>
              <a:buNone/>
            </a:pPr>
            <a:endParaRPr lang="ru-RU" dirty="0" smtClean="0"/>
          </a:p>
          <a:p>
            <a:pPr>
              <a:lnSpc>
                <a:spcPct val="80000"/>
              </a:lnSpc>
            </a:pPr>
            <a:r>
              <a:rPr lang="ru-RU" dirty="0" smtClean="0"/>
              <a:t>Учителями английского языка широко используются игровые моменты во время проведения урока. Обязательным условием проведения всех уроков являются мероприятия по профилактике утомления, нарушения осанки, зрения (физкультминутки, гимнастика для глаз). Учебная нагрузка соответствует санитарно-гигиеническим нормам. Строго ограничен объем домашних заданий,</a:t>
            </a:r>
            <a:endParaRPr lang="ru-RU" dirty="0"/>
          </a:p>
        </p:txBody>
      </p:sp>
      <p:pic>
        <p:nvPicPr>
          <p:cNvPr id="4" name="Picture 5"/>
          <p:cNvPicPr>
            <a:picLocks noChangeAspect="1" noChangeArrowheads="1"/>
          </p:cNvPicPr>
          <p:nvPr/>
        </p:nvPicPr>
        <p:blipFill>
          <a:blip r:embed="rId2" cstate="print"/>
          <a:srcRect/>
          <a:stretch>
            <a:fillRect/>
          </a:stretch>
        </p:blipFill>
        <p:spPr bwMode="auto">
          <a:xfrm>
            <a:off x="6372200" y="4890769"/>
            <a:ext cx="1835696" cy="19672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472518" cy="6357958"/>
          </a:xfrm>
        </p:spPr>
        <p:txBody>
          <a:bodyPr>
            <a:normAutofit fontScale="90000"/>
          </a:bodyPr>
          <a:lstStyle/>
          <a:p>
            <a:pPr fontAlgn="auto">
              <a:spcAft>
                <a:spcPts val="0"/>
              </a:spcAft>
              <a:defRPr/>
            </a:pPr>
            <a:r>
              <a:rPr lang="ru-RU" sz="3600" b="1" dirty="0" smtClean="0">
                <a:solidFill>
                  <a:srgbClr val="FF0000"/>
                </a:solidFill>
                <a:latin typeface="Bookman Old Style" pitchFamily="18" charset="0"/>
              </a:rPr>
              <a:t>     Основные направления моей </a:t>
            </a:r>
            <a:br>
              <a:rPr lang="ru-RU" sz="3600" b="1" dirty="0" smtClean="0">
                <a:solidFill>
                  <a:srgbClr val="FF0000"/>
                </a:solidFill>
                <a:latin typeface="Bookman Old Style" pitchFamily="18" charset="0"/>
              </a:rPr>
            </a:br>
            <a:r>
              <a:rPr lang="ru-RU" sz="3600" b="1" dirty="0" smtClean="0">
                <a:solidFill>
                  <a:srgbClr val="FF0000"/>
                </a:solidFill>
                <a:latin typeface="Bookman Old Style" pitchFamily="18" charset="0"/>
              </a:rPr>
              <a:t>                  деятельности:</a:t>
            </a:r>
            <a:r>
              <a:rPr lang="ru-RU" sz="2400" dirty="0" smtClean="0">
                <a:latin typeface="Bookman Old Style" pitchFamily="18" charset="0"/>
              </a:rPr>
              <a:t/>
            </a:r>
            <a:br>
              <a:rPr lang="ru-RU" sz="2400" dirty="0" smtClean="0">
                <a:latin typeface="Bookman Old Style" pitchFamily="18" charset="0"/>
              </a:rPr>
            </a:br>
            <a:r>
              <a:rPr lang="ru-RU" sz="2400" dirty="0" smtClean="0">
                <a:latin typeface="Bookman Old Style" pitchFamily="18" charset="0"/>
              </a:rPr>
              <a:t/>
            </a:r>
            <a:br>
              <a:rPr lang="ru-RU" sz="2400" dirty="0" smtClean="0">
                <a:latin typeface="Bookman Old Style" pitchFamily="18" charset="0"/>
              </a:rPr>
            </a:br>
            <a:r>
              <a:rPr lang="ru-RU" sz="2400" b="1" i="1" dirty="0" err="1" smtClean="0">
                <a:latin typeface="Bookman Old Style" pitchFamily="18" charset="0"/>
              </a:rPr>
              <a:t>Здоровьесбережение</a:t>
            </a:r>
            <a:r>
              <a:rPr lang="ru-RU" sz="2400" b="1" i="1" dirty="0" smtClean="0">
                <a:latin typeface="Bookman Old Style" pitchFamily="18" charset="0"/>
              </a:rPr>
              <a:t> реализуется через оптимизацию содержания и целенаправленной организации урока английского языка. </a:t>
            </a:r>
            <a:br>
              <a:rPr lang="ru-RU" sz="2400" b="1" i="1" dirty="0" smtClean="0">
                <a:latin typeface="Bookman Old Style" pitchFamily="18" charset="0"/>
              </a:rPr>
            </a:br>
            <a:r>
              <a:rPr lang="ru-RU" sz="2400" b="1" i="1" dirty="0" smtClean="0">
                <a:latin typeface="Bookman Old Style" pitchFamily="18" charset="0"/>
              </a:rPr>
              <a:t/>
            </a:r>
            <a:br>
              <a:rPr lang="ru-RU" sz="2400" b="1" i="1" dirty="0" smtClean="0">
                <a:latin typeface="Bookman Old Style" pitchFamily="18" charset="0"/>
              </a:rPr>
            </a:br>
            <a:r>
              <a:rPr lang="ru-RU" sz="2400" dirty="0" smtClean="0">
                <a:solidFill>
                  <a:schemeClr val="accent1">
                    <a:lumMod val="50000"/>
                  </a:schemeClr>
                </a:solidFill>
                <a:latin typeface="Franklin Gothic Demi" pitchFamily="34" charset="0"/>
              </a:rPr>
              <a:t>На моих уроках я использую:</a:t>
            </a:r>
            <a:r>
              <a:rPr lang="ru-RU" sz="2400" dirty="0" smtClean="0">
                <a:solidFill>
                  <a:schemeClr val="accent1">
                    <a:lumMod val="50000"/>
                  </a:schemeClr>
                </a:solidFill>
                <a:latin typeface="Bookman Old Style" pitchFamily="18" charset="0"/>
              </a:rPr>
              <a:t/>
            </a:r>
            <a:br>
              <a:rPr lang="ru-RU" sz="2400" dirty="0" smtClean="0">
                <a:solidFill>
                  <a:schemeClr val="accent1">
                    <a:lumMod val="50000"/>
                  </a:schemeClr>
                </a:solidFill>
                <a:latin typeface="Bookman Old Style" pitchFamily="18" charset="0"/>
              </a:rPr>
            </a:br>
            <a:r>
              <a:rPr lang="ru-RU" sz="2400" dirty="0" smtClean="0">
                <a:solidFill>
                  <a:schemeClr val="accent1">
                    <a:lumMod val="50000"/>
                  </a:schemeClr>
                </a:solidFill>
                <a:latin typeface="Bookman Old Style" pitchFamily="18" charset="0"/>
              </a:rPr>
              <a:t>  а) </a:t>
            </a:r>
            <a:r>
              <a:rPr lang="ru-RU" sz="2400" b="1" dirty="0" smtClean="0">
                <a:solidFill>
                  <a:schemeClr val="accent1">
                    <a:lumMod val="50000"/>
                  </a:schemeClr>
                </a:solidFill>
                <a:latin typeface="Bookman Old Style" pitchFamily="18" charset="0"/>
              </a:rPr>
              <a:t>методы позитивной психологической поддержки ученика , </a:t>
            </a:r>
            <a:r>
              <a:rPr lang="ru-RU" sz="2400" dirty="0" smtClean="0">
                <a:solidFill>
                  <a:schemeClr val="accent1">
                    <a:lumMod val="50000"/>
                  </a:schemeClr>
                </a:solidFill>
                <a:latin typeface="Bookman Old Style" pitchFamily="18" charset="0"/>
              </a:rPr>
              <a:t/>
            </a:r>
            <a:br>
              <a:rPr lang="ru-RU" sz="2400" dirty="0" smtClean="0">
                <a:solidFill>
                  <a:schemeClr val="accent1">
                    <a:lumMod val="50000"/>
                  </a:schemeClr>
                </a:solidFill>
                <a:latin typeface="Bookman Old Style" pitchFamily="18" charset="0"/>
              </a:rPr>
            </a:br>
            <a:r>
              <a:rPr lang="ru-RU" sz="2400" dirty="0" smtClean="0">
                <a:solidFill>
                  <a:schemeClr val="accent1">
                    <a:lumMod val="50000"/>
                  </a:schemeClr>
                </a:solidFill>
                <a:latin typeface="Bookman Old Style" pitchFamily="18" charset="0"/>
              </a:rPr>
              <a:t>  б) </a:t>
            </a:r>
            <a:r>
              <a:rPr lang="ru-RU" sz="2400" b="1" dirty="0" smtClean="0">
                <a:solidFill>
                  <a:schemeClr val="accent1">
                    <a:lumMod val="50000"/>
                  </a:schemeClr>
                </a:solidFill>
                <a:latin typeface="Bookman Old Style" pitchFamily="18" charset="0"/>
              </a:rPr>
              <a:t>учет индивидуальных особенностей учащегося и дифференцированный подход к детям с разными возможностями, </a:t>
            </a:r>
            <a:r>
              <a:rPr lang="ru-RU" sz="2400" dirty="0" smtClean="0">
                <a:solidFill>
                  <a:schemeClr val="accent1">
                    <a:lumMod val="50000"/>
                  </a:schemeClr>
                </a:solidFill>
                <a:latin typeface="Bookman Old Style" pitchFamily="18" charset="0"/>
              </a:rPr>
              <a:t/>
            </a:r>
            <a:br>
              <a:rPr lang="ru-RU" sz="2400" dirty="0" smtClean="0">
                <a:solidFill>
                  <a:schemeClr val="accent1">
                    <a:lumMod val="50000"/>
                  </a:schemeClr>
                </a:solidFill>
                <a:latin typeface="Bookman Old Style" pitchFamily="18" charset="0"/>
              </a:rPr>
            </a:br>
            <a:r>
              <a:rPr lang="ru-RU" sz="2400" dirty="0" smtClean="0">
                <a:solidFill>
                  <a:schemeClr val="accent1">
                    <a:lumMod val="50000"/>
                  </a:schemeClr>
                </a:solidFill>
                <a:latin typeface="Bookman Old Style" pitchFamily="18" charset="0"/>
              </a:rPr>
              <a:t>  в) </a:t>
            </a:r>
            <a:r>
              <a:rPr lang="ru-RU" sz="2400" b="1" dirty="0" smtClean="0">
                <a:solidFill>
                  <a:schemeClr val="accent1">
                    <a:lumMod val="50000"/>
                  </a:schemeClr>
                </a:solidFill>
                <a:latin typeface="Bookman Old Style" pitchFamily="18" charset="0"/>
              </a:rPr>
              <a:t>поддержание познавательного интереса к изучению английского языка, </a:t>
            </a:r>
            <a:r>
              <a:rPr lang="ru-RU" sz="2400" dirty="0" smtClean="0">
                <a:solidFill>
                  <a:schemeClr val="accent1">
                    <a:lumMod val="50000"/>
                  </a:schemeClr>
                </a:solidFill>
                <a:latin typeface="Bookman Old Style" pitchFamily="18" charset="0"/>
              </a:rPr>
              <a:t/>
            </a:r>
            <a:br>
              <a:rPr lang="ru-RU" sz="2400" dirty="0" smtClean="0">
                <a:solidFill>
                  <a:schemeClr val="accent1">
                    <a:lumMod val="50000"/>
                  </a:schemeClr>
                </a:solidFill>
                <a:latin typeface="Bookman Old Style" pitchFamily="18" charset="0"/>
              </a:rPr>
            </a:br>
            <a:r>
              <a:rPr lang="ru-RU" sz="2400" dirty="0" smtClean="0">
                <a:solidFill>
                  <a:schemeClr val="accent1">
                    <a:lumMod val="50000"/>
                  </a:schemeClr>
                </a:solidFill>
                <a:latin typeface="Bookman Old Style" pitchFamily="18" charset="0"/>
              </a:rPr>
              <a:t>  г) </a:t>
            </a:r>
            <a:r>
              <a:rPr lang="ru-RU" sz="2400" b="1" dirty="0" smtClean="0">
                <a:solidFill>
                  <a:schemeClr val="accent1">
                    <a:lumMod val="50000"/>
                  </a:schemeClr>
                </a:solidFill>
                <a:latin typeface="Bookman Old Style" pitchFamily="18" charset="0"/>
              </a:rPr>
              <a:t>принцип двигательной активности на уроке. </a:t>
            </a:r>
            <a:r>
              <a:rPr lang="ru-RU" sz="2400" dirty="0" smtClean="0">
                <a:solidFill>
                  <a:schemeClr val="accent1">
                    <a:lumMod val="50000"/>
                  </a:schemeClr>
                </a:solidFill>
                <a:latin typeface="Bookman Old Style" pitchFamily="18" charset="0"/>
              </a:rPr>
              <a:t/>
            </a:r>
            <a:br>
              <a:rPr lang="ru-RU" sz="2400" dirty="0" smtClean="0">
                <a:solidFill>
                  <a:schemeClr val="accent1">
                    <a:lumMod val="50000"/>
                  </a:schemeClr>
                </a:solidFill>
                <a:latin typeface="Bookman Old Style" pitchFamily="18" charset="0"/>
              </a:rPr>
            </a:br>
            <a:r>
              <a:rPr lang="ru-RU" sz="2400" i="1" dirty="0" smtClean="0">
                <a:solidFill>
                  <a:schemeClr val="accent1">
                    <a:lumMod val="50000"/>
                  </a:schemeClr>
                </a:solidFill>
                <a:latin typeface="Bookman Old Style" pitchFamily="18" charset="0"/>
              </a:rPr>
              <a:t> </a:t>
            </a:r>
            <a:r>
              <a:rPr lang="ru-RU" sz="2400" dirty="0" smtClean="0">
                <a:latin typeface="Bookman Old Style" pitchFamily="18" charset="0"/>
              </a:rPr>
              <a:t/>
            </a:r>
            <a:br>
              <a:rPr lang="ru-RU" sz="2400" dirty="0" smtClean="0">
                <a:latin typeface="Bookman Old Style" pitchFamily="18" charset="0"/>
              </a:rPr>
            </a:br>
            <a:endParaRPr lang="ru-RU" sz="2400" dirty="0">
              <a:latin typeface="Bookman Old Style" pitchFamily="18" charset="0"/>
            </a:endParaRPr>
          </a:p>
        </p:txBody>
      </p:sp>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9552" y="404664"/>
            <a:ext cx="8229600" cy="1143000"/>
          </a:xfrm>
        </p:spPr>
        <p:txBody>
          <a:bodyPr>
            <a:normAutofit/>
          </a:bodyPr>
          <a:lstStyle/>
          <a:p>
            <a:pPr algn="ctr"/>
            <a:r>
              <a:rPr lang="ru-RU" sz="3200" b="1" dirty="0">
                <a:latin typeface="Times New Roman" pitchFamily="18" charset="0"/>
                <a:cs typeface="Times New Roman" pitchFamily="18" charset="0"/>
              </a:rPr>
              <a:t>Уровень гигиенической </a:t>
            </a: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рациональности </a:t>
            </a:r>
            <a:r>
              <a:rPr lang="ru-RU" sz="3200" b="1" dirty="0">
                <a:latin typeface="Times New Roman" pitchFamily="18" charset="0"/>
                <a:cs typeface="Times New Roman" pitchFamily="18" charset="0"/>
              </a:rPr>
              <a:t>урока</a:t>
            </a:r>
            <a:r>
              <a:rPr lang="ru-RU" sz="4000" dirty="0">
                <a:latin typeface="Times New Roman" pitchFamily="18" charset="0"/>
                <a:cs typeface="Times New Roman" pitchFamily="18" charset="0"/>
              </a:rPr>
              <a:t> </a:t>
            </a:r>
          </a:p>
        </p:txBody>
      </p:sp>
      <p:sp>
        <p:nvSpPr>
          <p:cNvPr id="8195" name="Rectangle 3"/>
          <p:cNvSpPr>
            <a:spLocks noGrp="1" noChangeArrowheads="1"/>
          </p:cNvSpPr>
          <p:nvPr>
            <p:ph idx="1"/>
          </p:nvPr>
        </p:nvSpPr>
        <p:spPr>
          <a:xfrm>
            <a:off x="467544" y="1628800"/>
            <a:ext cx="8012880" cy="4166716"/>
          </a:xfrm>
        </p:spPr>
        <p:txBody>
          <a:bodyPr>
            <a:normAutofit/>
          </a:bodyPr>
          <a:lstStyle/>
          <a:p>
            <a:pPr>
              <a:lnSpc>
                <a:spcPct val="80000"/>
              </a:lnSpc>
            </a:pPr>
            <a:r>
              <a:rPr lang="ru-RU" sz="2400" dirty="0">
                <a:latin typeface="Times New Roman" pitchFamily="18" charset="0"/>
                <a:cs typeface="Times New Roman" pitchFamily="18" charset="0"/>
              </a:rPr>
              <a:t>1 Плотность урока Не менее 60% и не более 75% </a:t>
            </a:r>
          </a:p>
          <a:p>
            <a:pPr>
              <a:lnSpc>
                <a:spcPct val="80000"/>
              </a:lnSpc>
            </a:pPr>
            <a:r>
              <a:rPr lang="ru-RU" sz="2400" dirty="0">
                <a:latin typeface="Times New Roman" pitchFamily="18" charset="0"/>
                <a:cs typeface="Times New Roman" pitchFamily="18" charset="0"/>
              </a:rPr>
              <a:t>2 Число видов учебной деятельности 4-7 </a:t>
            </a:r>
          </a:p>
          <a:p>
            <a:pPr>
              <a:lnSpc>
                <a:spcPct val="80000"/>
              </a:lnSpc>
            </a:pPr>
            <a:r>
              <a:rPr lang="ru-RU" sz="2400" dirty="0">
                <a:latin typeface="Times New Roman" pitchFamily="18" charset="0"/>
                <a:cs typeface="Times New Roman" pitchFamily="18" charset="0"/>
              </a:rPr>
              <a:t>3 Средняя продолжительность различных видов учебной деятельности Не более 10 минут </a:t>
            </a:r>
          </a:p>
          <a:p>
            <a:pPr>
              <a:lnSpc>
                <a:spcPct val="80000"/>
              </a:lnSpc>
            </a:pPr>
            <a:r>
              <a:rPr lang="ru-RU" sz="2400" dirty="0">
                <a:latin typeface="Times New Roman" pitchFamily="18" charset="0"/>
                <a:cs typeface="Times New Roman" pitchFamily="18" charset="0"/>
              </a:rPr>
              <a:t>4 Частота чередования видов учебной деятельности Смена не позднее, чем через 7-10 минут </a:t>
            </a:r>
          </a:p>
          <a:p>
            <a:pPr>
              <a:lnSpc>
                <a:spcPct val="80000"/>
              </a:lnSpc>
            </a:pPr>
            <a:r>
              <a:rPr lang="ru-RU" sz="2400" dirty="0">
                <a:latin typeface="Times New Roman" pitchFamily="18" charset="0"/>
                <a:cs typeface="Times New Roman" pitchFamily="18" charset="0"/>
              </a:rPr>
              <a:t>5 Число видов преподавания Не менее 3 </a:t>
            </a:r>
          </a:p>
          <a:p>
            <a:pPr>
              <a:lnSpc>
                <a:spcPct val="80000"/>
              </a:lnSpc>
            </a:pPr>
            <a:r>
              <a:rPr lang="ru-RU" sz="2400" dirty="0">
                <a:latin typeface="Times New Roman" pitchFamily="18" charset="0"/>
                <a:cs typeface="Times New Roman" pitchFamily="18" charset="0"/>
              </a:rPr>
              <a:t>6 Наличие эмоциональных разрядок (число) 2-3 </a:t>
            </a:r>
          </a:p>
          <a:p>
            <a:pPr>
              <a:lnSpc>
                <a:spcPct val="80000"/>
              </a:lnSpc>
              <a:buFontTx/>
              <a:buNone/>
            </a:pPr>
            <a:r>
              <a:rPr lang="ru-RU" sz="2400" b="1" dirty="0">
                <a:latin typeface="Times New Roman" pitchFamily="18" charset="0"/>
                <a:cs typeface="Times New Roman" pitchFamily="18" charset="0"/>
              </a:rPr>
              <a:t>       </a:t>
            </a:r>
          </a:p>
          <a:p>
            <a:pPr>
              <a:lnSpc>
                <a:spcPct val="80000"/>
              </a:lnSpc>
              <a:buFontTx/>
              <a:buNone/>
            </a:pPr>
            <a:r>
              <a:rPr lang="ru-RU" sz="2400" dirty="0">
                <a:latin typeface="Times New Roman" pitchFamily="18" charset="0"/>
                <a:cs typeface="Times New Roman" pitchFamily="18" charset="0"/>
              </a:rPr>
              <a:t>                 </a:t>
            </a:r>
            <a:r>
              <a:rPr lang="ru-RU" sz="2000" dirty="0">
                <a:latin typeface="Times New Roman" pitchFamily="18" charset="0"/>
                <a:cs typeface="Times New Roman" pitchFamily="18" charset="0"/>
              </a:rPr>
              <a:t>Таблица заимствована у Н.К. Смирнова «</a:t>
            </a:r>
            <a:r>
              <a:rPr lang="ru-RU" sz="2000" dirty="0" err="1">
                <a:latin typeface="Times New Roman" pitchFamily="18" charset="0"/>
                <a:cs typeface="Times New Roman" pitchFamily="18" charset="0"/>
              </a:rPr>
              <a:t>Здоровьесберегающие</a:t>
            </a:r>
            <a:r>
              <a:rPr lang="ru-RU" sz="2000" dirty="0">
                <a:latin typeface="Times New Roman" pitchFamily="18" charset="0"/>
                <a:cs typeface="Times New Roman" pitchFamily="18" charset="0"/>
              </a:rPr>
              <a:t> образовательные технологии»</a:t>
            </a:r>
            <a:endParaRPr lang="ru-RU" sz="2400" dirty="0">
              <a:latin typeface="Times New Roman" pitchFamily="18" charset="0"/>
              <a:cs typeface="Times New Roman" pitchFamily="18" charset="0"/>
            </a:endParaRPr>
          </a:p>
        </p:txBody>
      </p:sp>
      <p:pic>
        <p:nvPicPr>
          <p:cNvPr id="8197" name="Picture 5"/>
          <p:cNvPicPr>
            <a:picLocks noChangeAspect="1" noChangeArrowheads="1"/>
          </p:cNvPicPr>
          <p:nvPr/>
        </p:nvPicPr>
        <p:blipFill>
          <a:blip r:embed="rId2" cstate="print"/>
          <a:srcRect/>
          <a:stretch>
            <a:fillRect/>
          </a:stretch>
        </p:blipFill>
        <p:spPr bwMode="auto">
          <a:xfrm>
            <a:off x="7000892" y="4929198"/>
            <a:ext cx="1835696" cy="14690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914400" y="1052736"/>
            <a:ext cx="8229600" cy="4525962"/>
          </a:xfrm>
        </p:spPr>
        <p:txBody>
          <a:bodyPr/>
          <a:lstStyle/>
          <a:p>
            <a:pPr>
              <a:buFontTx/>
              <a:buNone/>
            </a:pPr>
            <a:r>
              <a:rPr lang="ru-RU" sz="4800" dirty="0"/>
              <a:t>    </a:t>
            </a:r>
            <a:r>
              <a:rPr lang="ru-RU" sz="4800" dirty="0">
                <a:latin typeface="Times New Roman" pitchFamily="18" charset="0"/>
                <a:cs typeface="Times New Roman" pitchFamily="18" charset="0"/>
              </a:rPr>
              <a:t>Характеристики урока, которые можно назвать </a:t>
            </a:r>
            <a:r>
              <a:rPr lang="ru-RU" sz="4800" dirty="0" err="1">
                <a:latin typeface="Times New Roman" pitchFamily="18" charset="0"/>
                <a:cs typeface="Times New Roman" pitchFamily="18" charset="0"/>
              </a:rPr>
              <a:t>здоровьесберегающими</a:t>
            </a:r>
            <a:r>
              <a:rPr lang="ru-RU" sz="4800" dirty="0">
                <a:latin typeface="Times New Roman" pitchFamily="18" charset="0"/>
                <a:cs typeface="Times New Roman" pitchFamily="18" charset="0"/>
              </a:rPr>
              <a:t>.</a:t>
            </a:r>
          </a:p>
        </p:txBody>
      </p:sp>
      <p:pic>
        <p:nvPicPr>
          <p:cNvPr id="12292" name="Picture 4"/>
          <p:cNvPicPr>
            <a:picLocks noChangeAspect="1" noChangeArrowheads="1"/>
          </p:cNvPicPr>
          <p:nvPr/>
        </p:nvPicPr>
        <p:blipFill>
          <a:blip r:embed="rId2" cstate="print"/>
          <a:srcRect/>
          <a:stretch>
            <a:fillRect/>
          </a:stretch>
        </p:blipFill>
        <p:spPr bwMode="auto">
          <a:xfrm>
            <a:off x="4140200" y="3789363"/>
            <a:ext cx="3868738" cy="28559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ru-RU" sz="4000" dirty="0"/>
              <a:t>а) </a:t>
            </a:r>
            <a:r>
              <a:rPr lang="ru-RU" sz="4000" dirty="0">
                <a:latin typeface="Times New Roman" pitchFamily="18" charset="0"/>
                <a:cs typeface="Times New Roman" pitchFamily="18" charset="0"/>
              </a:rPr>
              <a:t>Выполнение рекомендаций </a:t>
            </a:r>
            <a:r>
              <a:rPr lang="ru-RU" sz="4000" dirty="0" err="1">
                <a:latin typeface="Times New Roman" pitchFamily="18" charset="0"/>
                <a:cs typeface="Times New Roman" pitchFamily="18" charset="0"/>
              </a:rPr>
              <a:t>СанПиНа</a:t>
            </a:r>
            <a:r>
              <a:rPr lang="ru-RU" sz="4000" dirty="0">
                <a:latin typeface="Times New Roman" pitchFamily="18" charset="0"/>
                <a:cs typeface="Times New Roman" pitchFamily="18" charset="0"/>
              </a:rPr>
              <a:t>:</a:t>
            </a:r>
          </a:p>
        </p:txBody>
      </p:sp>
      <p:sp>
        <p:nvSpPr>
          <p:cNvPr id="13315" name="Rectangle 3"/>
          <p:cNvSpPr>
            <a:spLocks noGrp="1" noChangeArrowheads="1"/>
          </p:cNvSpPr>
          <p:nvPr>
            <p:ph idx="1"/>
          </p:nvPr>
        </p:nvSpPr>
        <p:spPr/>
        <p:txBody>
          <a:bodyPr/>
          <a:lstStyle/>
          <a:p>
            <a:r>
              <a:rPr lang="ru-RU" dirty="0">
                <a:latin typeface="Times New Roman" pitchFamily="18" charset="0"/>
                <a:cs typeface="Times New Roman" pitchFamily="18" charset="0"/>
              </a:rPr>
              <a:t>требования к освещенности кабинета,</a:t>
            </a:r>
          </a:p>
          <a:p>
            <a:r>
              <a:rPr lang="ru-RU" dirty="0">
                <a:latin typeface="Times New Roman" pitchFamily="18" charset="0"/>
                <a:cs typeface="Times New Roman" pitchFamily="18" charset="0"/>
              </a:rPr>
              <a:t>требования к мебели,</a:t>
            </a:r>
          </a:p>
          <a:p>
            <a:r>
              <a:rPr lang="ru-RU" dirty="0">
                <a:latin typeface="Times New Roman" pitchFamily="18" charset="0"/>
                <a:cs typeface="Times New Roman" pitchFamily="18" charset="0"/>
              </a:rPr>
              <a:t>температурный режим помещения,</a:t>
            </a:r>
          </a:p>
          <a:p>
            <a:r>
              <a:rPr lang="ru-RU" dirty="0">
                <a:latin typeface="Times New Roman" pitchFamily="18" charset="0"/>
                <a:cs typeface="Times New Roman" pitchFamily="18" charset="0"/>
              </a:rPr>
              <a:t>уровень шума,</a:t>
            </a:r>
          </a:p>
          <a:p>
            <a:r>
              <a:rPr lang="ru-RU" dirty="0">
                <a:latin typeface="Times New Roman" pitchFamily="18" charset="0"/>
                <a:cs typeface="Times New Roman" pitchFamily="18" charset="0"/>
              </a:rPr>
              <a:t>место и длительность применения  ИКТ.</a:t>
            </a:r>
          </a:p>
        </p:txBody>
      </p:sp>
      <p:pic>
        <p:nvPicPr>
          <p:cNvPr id="13316" name="Picture 4"/>
          <p:cNvPicPr>
            <a:picLocks noChangeAspect="1" noChangeArrowheads="1"/>
          </p:cNvPicPr>
          <p:nvPr/>
        </p:nvPicPr>
        <p:blipFill>
          <a:blip r:embed="rId2" cstate="print"/>
          <a:srcRect l="3564"/>
          <a:stretch>
            <a:fillRect/>
          </a:stretch>
        </p:blipFill>
        <p:spPr bwMode="auto">
          <a:xfrm>
            <a:off x="6084888" y="4449763"/>
            <a:ext cx="2000250" cy="24082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9552" y="620688"/>
            <a:ext cx="8229600" cy="1143000"/>
          </a:xfrm>
        </p:spPr>
        <p:txBody>
          <a:bodyPr>
            <a:normAutofit fontScale="90000"/>
          </a:bodyPr>
          <a:lstStyle/>
          <a:p>
            <a:r>
              <a:rPr lang="ru-RU" sz="4000" dirty="0">
                <a:latin typeface="Times New Roman" pitchFamily="18" charset="0"/>
                <a:cs typeface="Times New Roman" pitchFamily="18" charset="0"/>
              </a:rPr>
              <a:t>б) Динамическая организация урока:</a:t>
            </a:r>
          </a:p>
        </p:txBody>
      </p:sp>
      <p:sp>
        <p:nvSpPr>
          <p:cNvPr id="14339" name="Rectangle 3"/>
          <p:cNvSpPr>
            <a:spLocks noGrp="1" noChangeArrowheads="1"/>
          </p:cNvSpPr>
          <p:nvPr>
            <p:ph idx="1"/>
          </p:nvPr>
        </p:nvSpPr>
        <p:spPr/>
        <p:txBody>
          <a:bodyPr/>
          <a:lstStyle/>
          <a:p>
            <a:r>
              <a:rPr lang="ru-RU" dirty="0">
                <a:latin typeface="Times New Roman" pitchFamily="18" charset="0"/>
                <a:cs typeface="Times New Roman" pitchFamily="18" charset="0"/>
              </a:rPr>
              <a:t>физкультминутка,</a:t>
            </a:r>
          </a:p>
          <a:p>
            <a:r>
              <a:rPr lang="ru-RU" dirty="0">
                <a:latin typeface="Times New Roman" pitchFamily="18" charset="0"/>
                <a:cs typeface="Times New Roman" pitchFamily="18" charset="0"/>
              </a:rPr>
              <a:t>дыхательная гимнастика,</a:t>
            </a:r>
          </a:p>
          <a:p>
            <a:r>
              <a:rPr lang="ru-RU" dirty="0">
                <a:latin typeface="Times New Roman" pitchFamily="18" charset="0"/>
                <a:cs typeface="Times New Roman" pitchFamily="18" charset="0"/>
              </a:rPr>
              <a:t>глазная гимнастика,</a:t>
            </a:r>
          </a:p>
          <a:p>
            <a:r>
              <a:rPr lang="ru-RU" dirty="0">
                <a:latin typeface="Times New Roman" pitchFamily="18" charset="0"/>
                <a:cs typeface="Times New Roman" pitchFamily="18" charset="0"/>
              </a:rPr>
              <a:t>поза учащегося на уроках.</a:t>
            </a:r>
          </a:p>
        </p:txBody>
      </p:sp>
      <p:pic>
        <p:nvPicPr>
          <p:cNvPr id="14340" name="Picture 4"/>
          <p:cNvPicPr>
            <a:picLocks noChangeAspect="1" noChangeArrowheads="1"/>
          </p:cNvPicPr>
          <p:nvPr/>
        </p:nvPicPr>
        <p:blipFill>
          <a:blip r:embed="rId2" cstate="print"/>
          <a:srcRect/>
          <a:stretch>
            <a:fillRect/>
          </a:stretch>
        </p:blipFill>
        <p:spPr bwMode="auto">
          <a:xfrm>
            <a:off x="4859338" y="4005263"/>
            <a:ext cx="3667125" cy="25701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ru-RU" sz="4000"/>
              <a:t>в) Психологический подход при проведении урока:</a:t>
            </a:r>
          </a:p>
        </p:txBody>
      </p:sp>
      <p:sp>
        <p:nvSpPr>
          <p:cNvPr id="15363" name="Rectangle 3"/>
          <p:cNvSpPr>
            <a:spLocks noGrp="1" noChangeArrowheads="1"/>
          </p:cNvSpPr>
          <p:nvPr>
            <p:ph idx="1"/>
          </p:nvPr>
        </p:nvSpPr>
        <p:spPr/>
        <p:txBody>
          <a:bodyPr/>
          <a:lstStyle/>
          <a:p>
            <a:r>
              <a:rPr lang="ru-RU"/>
              <a:t>учет индивидуальных особенностей учащихся,</a:t>
            </a:r>
          </a:p>
          <a:p>
            <a:r>
              <a:rPr lang="ru-RU"/>
              <a:t>учет темперамента учащихся,</a:t>
            </a:r>
          </a:p>
          <a:p>
            <a:r>
              <a:rPr lang="ru-RU"/>
              <a:t>умение работать с различными группами учащихся,</a:t>
            </a:r>
          </a:p>
          <a:p>
            <a:r>
              <a:rPr lang="ru-RU"/>
              <a:t>дифференцированный подход в обучении.</a:t>
            </a:r>
          </a:p>
        </p:txBody>
      </p:sp>
      <p:pic>
        <p:nvPicPr>
          <p:cNvPr id="15365" name="Picture 5" descr="376"/>
          <p:cNvPicPr>
            <a:picLocks noChangeAspect="1" noChangeArrowheads="1"/>
          </p:cNvPicPr>
          <p:nvPr/>
        </p:nvPicPr>
        <p:blipFill>
          <a:blip r:embed="rId2" cstate="print"/>
          <a:srcRect/>
          <a:stretch>
            <a:fillRect/>
          </a:stretch>
        </p:blipFill>
        <p:spPr bwMode="auto">
          <a:xfrm>
            <a:off x="7019925" y="4076700"/>
            <a:ext cx="1962150" cy="2370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ru-RU" sz="4000" dirty="0">
                <a:latin typeface="Times New Roman" pitchFamily="18" charset="0"/>
                <a:cs typeface="Times New Roman" pitchFamily="18" charset="0"/>
              </a:rPr>
              <a:t>г) Психологический климат урока:</a:t>
            </a:r>
          </a:p>
        </p:txBody>
      </p:sp>
      <p:sp>
        <p:nvSpPr>
          <p:cNvPr id="16387" name="Rectangle 3"/>
          <p:cNvSpPr>
            <a:spLocks noGrp="1" noChangeArrowheads="1"/>
          </p:cNvSpPr>
          <p:nvPr>
            <p:ph idx="1"/>
          </p:nvPr>
        </p:nvSpPr>
        <p:spPr/>
        <p:txBody>
          <a:bodyPr/>
          <a:lstStyle/>
          <a:p>
            <a:r>
              <a:rPr lang="ru-RU" dirty="0">
                <a:latin typeface="Times New Roman" pitchFamily="18" charset="0"/>
                <a:cs typeface="Times New Roman" pitchFamily="18" charset="0"/>
              </a:rPr>
              <a:t>мажорность урока (эмоциональность),</a:t>
            </a:r>
          </a:p>
          <a:p>
            <a:r>
              <a:rPr lang="ru-RU" dirty="0">
                <a:latin typeface="Times New Roman" pitchFamily="18" charset="0"/>
                <a:cs typeface="Times New Roman" pitchFamily="18" charset="0"/>
              </a:rPr>
              <a:t>проявление доверительного подхода к ученикам,</a:t>
            </a:r>
          </a:p>
          <a:p>
            <a:r>
              <a:rPr lang="ru-RU" dirty="0">
                <a:latin typeface="Times New Roman" pitchFamily="18" charset="0"/>
                <a:cs typeface="Times New Roman" pitchFamily="18" charset="0"/>
              </a:rPr>
              <a:t>наличие на уроке эмоциональной разрядки,</a:t>
            </a:r>
          </a:p>
          <a:p>
            <a:r>
              <a:rPr lang="ru-RU" dirty="0">
                <a:latin typeface="Times New Roman" pitchFamily="18" charset="0"/>
                <a:cs typeface="Times New Roman" pitchFamily="18" charset="0"/>
              </a:rPr>
              <a:t>создание ситуации успеха.</a:t>
            </a:r>
          </a:p>
        </p:txBody>
      </p:sp>
      <p:pic>
        <p:nvPicPr>
          <p:cNvPr id="16388" name="Picture 4"/>
          <p:cNvPicPr>
            <a:picLocks noChangeAspect="1" noChangeArrowheads="1"/>
          </p:cNvPicPr>
          <p:nvPr/>
        </p:nvPicPr>
        <p:blipFill>
          <a:blip r:embed="rId2" cstate="print"/>
          <a:srcRect/>
          <a:stretch>
            <a:fillRect/>
          </a:stretch>
        </p:blipFill>
        <p:spPr bwMode="auto">
          <a:xfrm>
            <a:off x="3203575" y="4868863"/>
            <a:ext cx="5135563" cy="1746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ru-RU" sz="4000" dirty="0" err="1">
                <a:latin typeface="Times New Roman" pitchFamily="18" charset="0"/>
                <a:cs typeface="Times New Roman" pitchFamily="18" charset="0"/>
              </a:rPr>
              <a:t>д</a:t>
            </a:r>
            <a:r>
              <a:rPr lang="ru-RU" sz="4000" dirty="0">
                <a:latin typeface="Times New Roman" pitchFamily="18" charset="0"/>
                <a:cs typeface="Times New Roman" pitchFamily="18" charset="0"/>
              </a:rPr>
              <a:t>) Некоторые педагогические знания и умения:</a:t>
            </a:r>
          </a:p>
        </p:txBody>
      </p:sp>
      <p:sp>
        <p:nvSpPr>
          <p:cNvPr id="17411" name="Rectangle 3"/>
          <p:cNvSpPr>
            <a:spLocks noGrp="1" noChangeArrowheads="1"/>
          </p:cNvSpPr>
          <p:nvPr>
            <p:ph idx="1"/>
          </p:nvPr>
        </p:nvSpPr>
        <p:spPr/>
        <p:txBody>
          <a:bodyPr/>
          <a:lstStyle/>
          <a:p>
            <a:pPr>
              <a:lnSpc>
                <a:spcPct val="90000"/>
              </a:lnSpc>
            </a:pPr>
            <a:r>
              <a:rPr lang="ru-RU" sz="2400" dirty="0">
                <a:latin typeface="Times New Roman" pitchFamily="18" charset="0"/>
                <a:cs typeface="Times New Roman" pitchFamily="18" charset="0"/>
              </a:rPr>
              <a:t>чередование различных видов деятельности (средней продолжительности и частоты),</a:t>
            </a:r>
          </a:p>
          <a:p>
            <a:pPr>
              <a:lnSpc>
                <a:spcPct val="90000"/>
              </a:lnSpc>
            </a:pPr>
            <a:r>
              <a:rPr lang="ru-RU" sz="2400" dirty="0">
                <a:latin typeface="Times New Roman" pitchFamily="18" charset="0"/>
                <a:cs typeface="Times New Roman" pitchFamily="18" charset="0"/>
              </a:rPr>
              <a:t>количество используемых на уроке методов, чередование методов,</a:t>
            </a:r>
          </a:p>
          <a:p>
            <a:pPr>
              <a:lnSpc>
                <a:spcPct val="90000"/>
              </a:lnSpc>
            </a:pPr>
            <a:r>
              <a:rPr lang="ru-RU" sz="2400" dirty="0">
                <a:latin typeface="Times New Roman" pitchFamily="18" charset="0"/>
                <a:cs typeface="Times New Roman" pitchFamily="18" charset="0"/>
              </a:rPr>
              <a:t>плотность урока,</a:t>
            </a:r>
          </a:p>
          <a:p>
            <a:pPr>
              <a:lnSpc>
                <a:spcPct val="90000"/>
              </a:lnSpc>
            </a:pPr>
            <a:r>
              <a:rPr lang="ru-RU" sz="2400" dirty="0">
                <a:latin typeface="Times New Roman" pitchFamily="18" charset="0"/>
                <a:cs typeface="Times New Roman" pitchFamily="18" charset="0"/>
              </a:rPr>
              <a:t>темп окончания урока,</a:t>
            </a:r>
          </a:p>
          <a:p>
            <a:pPr>
              <a:lnSpc>
                <a:spcPct val="90000"/>
              </a:lnSpc>
            </a:pPr>
            <a:r>
              <a:rPr lang="ru-RU" sz="2400" dirty="0">
                <a:latin typeface="Times New Roman" pitchFamily="18" charset="0"/>
                <a:cs typeface="Times New Roman" pitchFamily="18" charset="0"/>
              </a:rPr>
              <a:t>определение момента наступления утомления учащихся и снижения их учебной активности,</a:t>
            </a:r>
          </a:p>
          <a:p>
            <a:pPr>
              <a:lnSpc>
                <a:spcPct val="90000"/>
              </a:lnSpc>
            </a:pPr>
            <a:r>
              <a:rPr lang="ru-RU" sz="2400" dirty="0">
                <a:latin typeface="Times New Roman" pitchFamily="18" charset="0"/>
                <a:cs typeface="Times New Roman" pitchFamily="18" charset="0"/>
              </a:rPr>
              <a:t>умение учителя оценивать процесс формирования внимания и мышления,</a:t>
            </a:r>
          </a:p>
          <a:p>
            <a:pPr>
              <a:lnSpc>
                <a:spcPct val="90000"/>
              </a:lnSpc>
            </a:pPr>
            <a:r>
              <a:rPr lang="ru-RU" sz="2400" dirty="0">
                <a:latin typeface="Times New Roman" pitchFamily="18" charset="0"/>
                <a:cs typeface="Times New Roman" pitchFamily="18" charset="0"/>
              </a:rPr>
              <a:t>умение оценивать уровень работоспособности.</a:t>
            </a:r>
          </a:p>
        </p:txBody>
      </p:sp>
      <p:pic>
        <p:nvPicPr>
          <p:cNvPr id="17413" name="Picture 5"/>
          <p:cNvPicPr>
            <a:picLocks noChangeAspect="1" noChangeArrowheads="1"/>
          </p:cNvPicPr>
          <p:nvPr/>
        </p:nvPicPr>
        <p:blipFill>
          <a:blip r:embed="rId2" cstate="print"/>
          <a:srcRect/>
          <a:stretch>
            <a:fillRect/>
          </a:stretch>
        </p:blipFill>
        <p:spPr bwMode="auto">
          <a:xfrm>
            <a:off x="5508625" y="2636838"/>
            <a:ext cx="971550" cy="1314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latin typeface="Times New Roman" pitchFamily="18" charset="0"/>
                <a:cs typeface="Times New Roman" pitchFamily="18" charset="0"/>
              </a:rPr>
              <a:t>Содержание</a:t>
            </a:r>
            <a:endParaRPr lang="ru-RU" dirty="0">
              <a:latin typeface="Times New Roman" pitchFamily="18" charset="0"/>
              <a:cs typeface="Times New Roman" pitchFamily="18" charset="0"/>
            </a:endParaRPr>
          </a:p>
        </p:txBody>
      </p:sp>
      <p:sp>
        <p:nvSpPr>
          <p:cNvPr id="3" name="TextBox 2"/>
          <p:cNvSpPr txBox="1"/>
          <p:nvPr/>
        </p:nvSpPr>
        <p:spPr>
          <a:xfrm>
            <a:off x="467544" y="2060848"/>
            <a:ext cx="8280024" cy="3539430"/>
          </a:xfrm>
          <a:prstGeom prst="rect">
            <a:avLst/>
          </a:prstGeom>
          <a:noFill/>
        </p:spPr>
        <p:txBody>
          <a:bodyPr wrap="none" rtlCol="0">
            <a:spAutoFit/>
          </a:bodyPr>
          <a:lstStyle/>
          <a:p>
            <a:pPr marL="342900" indent="-342900">
              <a:buAutoNum type="arabicPlain"/>
            </a:pPr>
            <a:r>
              <a:rPr lang="ru-RU" sz="2800" smtClean="0">
                <a:latin typeface="Times New Roman" pitchFamily="18" charset="0"/>
                <a:cs typeface="Times New Roman" pitchFamily="18" charset="0"/>
              </a:rPr>
              <a:t>Введение</a:t>
            </a:r>
            <a:endParaRPr lang="ru-RU" sz="2800" dirty="0" smtClean="0">
              <a:latin typeface="Times New Roman" pitchFamily="18" charset="0"/>
              <a:cs typeface="Times New Roman" pitchFamily="18" charset="0"/>
            </a:endParaRPr>
          </a:p>
          <a:p>
            <a:pPr marL="342900" indent="-342900">
              <a:buAutoNum type="arabicPlain"/>
            </a:pPr>
            <a:endParaRPr lang="ru-RU" sz="2800" dirty="0" smtClean="0">
              <a:latin typeface="Times New Roman" pitchFamily="18" charset="0"/>
              <a:cs typeface="Times New Roman" pitchFamily="18" charset="0"/>
            </a:endParaRPr>
          </a:p>
          <a:p>
            <a:pPr marL="342900" indent="-342900">
              <a:buAutoNum type="arabicPlain"/>
            </a:pPr>
            <a:r>
              <a:rPr lang="ru-RU" sz="2800" dirty="0" smtClean="0">
                <a:latin typeface="Times New Roman" pitchFamily="18" charset="0"/>
                <a:cs typeface="Times New Roman" pitchFamily="18" charset="0"/>
              </a:rPr>
              <a:t>Использование </a:t>
            </a:r>
            <a:r>
              <a:rPr lang="ru-RU" sz="2800" dirty="0" err="1" smtClean="0">
                <a:latin typeface="Times New Roman" pitchFamily="18" charset="0"/>
                <a:cs typeface="Times New Roman" pitchFamily="18" charset="0"/>
              </a:rPr>
              <a:t>здоровьесберегающих</a:t>
            </a:r>
            <a:r>
              <a:rPr lang="ru-RU" sz="2800" dirty="0" smtClean="0">
                <a:latin typeface="Times New Roman" pitchFamily="18" charset="0"/>
                <a:cs typeface="Times New Roman" pitchFamily="18" charset="0"/>
              </a:rPr>
              <a:t> технологий </a:t>
            </a:r>
          </a:p>
          <a:p>
            <a:pPr marL="342900" indent="-342900"/>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   на уроках английского языка во 2-5 классах</a:t>
            </a:r>
          </a:p>
          <a:p>
            <a:pPr marL="342900" indent="-342900"/>
            <a:endParaRPr lang="ru-RU" sz="2800" dirty="0" smtClean="0">
              <a:latin typeface="Times New Roman" pitchFamily="18" charset="0"/>
              <a:cs typeface="Times New Roman" pitchFamily="18" charset="0"/>
            </a:endParaRPr>
          </a:p>
          <a:p>
            <a:pPr marL="514350" indent="-514350">
              <a:buAutoNum type="arabicPlain" startAt="3"/>
            </a:pPr>
            <a:r>
              <a:rPr lang="ru-RU" sz="2800" dirty="0" smtClean="0">
                <a:latin typeface="Times New Roman" pitchFamily="18" charset="0"/>
                <a:cs typeface="Times New Roman" pitchFamily="18" charset="0"/>
              </a:rPr>
              <a:t>Заключение</a:t>
            </a:r>
          </a:p>
          <a:p>
            <a:pPr marL="514350" indent="-514350"/>
            <a:endParaRPr lang="ru-RU" sz="2800" dirty="0" smtClean="0">
              <a:latin typeface="Times New Roman" pitchFamily="18" charset="0"/>
              <a:cs typeface="Times New Roman" pitchFamily="18" charset="0"/>
            </a:endParaRPr>
          </a:p>
          <a:p>
            <a:pPr marL="342900" indent="-342900"/>
            <a:r>
              <a:rPr lang="ru-RU" sz="2800" dirty="0" smtClean="0">
                <a:latin typeface="Times New Roman" pitchFamily="18" charset="0"/>
                <a:cs typeface="Times New Roman" pitchFamily="18" charset="0"/>
              </a:rPr>
              <a:t>4  Список литературы</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ru-RU" sz="4000" dirty="0">
                <a:latin typeface="Times New Roman" pitchFamily="18" charset="0"/>
                <a:cs typeface="Times New Roman" pitchFamily="18" charset="0"/>
              </a:rPr>
              <a:t> </a:t>
            </a:r>
            <a:r>
              <a:rPr lang="ru-RU" sz="4000" dirty="0" smtClean="0">
                <a:latin typeface="Times New Roman" pitchFamily="18" charset="0"/>
                <a:cs typeface="Times New Roman" pitchFamily="18" charset="0"/>
              </a:rPr>
              <a:t>е) </a:t>
            </a:r>
            <a:r>
              <a:rPr lang="ru-RU" sz="4000" dirty="0">
                <a:latin typeface="Times New Roman" pitchFamily="18" charset="0"/>
                <a:cs typeface="Times New Roman" pitchFamily="18" charset="0"/>
              </a:rPr>
              <a:t>Формирование ЗОЖ и культуры здоровья на уроке:</a:t>
            </a:r>
          </a:p>
        </p:txBody>
      </p:sp>
      <p:sp>
        <p:nvSpPr>
          <p:cNvPr id="18435" name="Rectangle 3"/>
          <p:cNvSpPr>
            <a:spLocks noGrp="1" noChangeArrowheads="1"/>
          </p:cNvSpPr>
          <p:nvPr>
            <p:ph idx="1"/>
          </p:nvPr>
        </p:nvSpPr>
        <p:spPr/>
        <p:txBody>
          <a:bodyPr/>
          <a:lstStyle/>
          <a:p>
            <a:r>
              <a:rPr lang="ru-RU" dirty="0">
                <a:latin typeface="Times New Roman" pitchFamily="18" charset="0"/>
                <a:cs typeface="Times New Roman" pitchFamily="18" charset="0"/>
              </a:rPr>
              <a:t>включение в учебные программы модулей по вопросам здоровья.</a:t>
            </a:r>
          </a:p>
          <a:p>
            <a:r>
              <a:rPr lang="ru-RU" dirty="0">
                <a:latin typeface="Times New Roman" pitchFamily="18" charset="0"/>
                <a:cs typeface="Times New Roman" pitchFamily="18" charset="0"/>
              </a:rPr>
              <a:t>постановка воспитательной задачи по привитию культуры здоровья.</a:t>
            </a:r>
          </a:p>
        </p:txBody>
      </p:sp>
      <p:pic>
        <p:nvPicPr>
          <p:cNvPr id="18437" name="Picture 5"/>
          <p:cNvPicPr>
            <a:picLocks noChangeAspect="1" noChangeArrowheads="1"/>
          </p:cNvPicPr>
          <p:nvPr/>
        </p:nvPicPr>
        <p:blipFill>
          <a:blip r:embed="rId2" cstate="print"/>
          <a:srcRect/>
          <a:stretch>
            <a:fillRect/>
          </a:stretch>
        </p:blipFill>
        <p:spPr bwMode="auto">
          <a:xfrm>
            <a:off x="6156325" y="3573463"/>
            <a:ext cx="2255838" cy="3190875"/>
          </a:xfrm>
          <a:prstGeom prst="rect">
            <a:avLst/>
          </a:prstGeom>
          <a:noFill/>
          <a:ln w="9525">
            <a:noFill/>
            <a:miter lim="800000"/>
            <a:headEnd/>
            <a:tailEnd/>
          </a:ln>
          <a:effectLst/>
        </p:spPr>
      </p:pic>
      <p:pic>
        <p:nvPicPr>
          <p:cNvPr id="18438" name="Picture 6"/>
          <p:cNvPicPr>
            <a:picLocks noChangeAspect="1" noChangeArrowheads="1"/>
          </p:cNvPicPr>
          <p:nvPr/>
        </p:nvPicPr>
        <p:blipFill>
          <a:blip r:embed="rId3" cstate="print"/>
          <a:srcRect/>
          <a:stretch>
            <a:fillRect/>
          </a:stretch>
        </p:blipFill>
        <p:spPr bwMode="auto">
          <a:xfrm>
            <a:off x="1763713" y="4292600"/>
            <a:ext cx="2220912" cy="22209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1"/>
          <p:cNvSpPr>
            <a:spLocks noChangeArrowheads="1"/>
          </p:cNvSpPr>
          <p:nvPr/>
        </p:nvSpPr>
        <p:spPr bwMode="auto">
          <a:xfrm>
            <a:off x="899592" y="620688"/>
            <a:ext cx="7858125" cy="954088"/>
          </a:xfrm>
          <a:prstGeom prst="rect">
            <a:avLst/>
          </a:prstGeom>
          <a:noFill/>
          <a:ln w="9525">
            <a:noFill/>
            <a:miter lim="800000"/>
            <a:headEnd/>
            <a:tailEnd/>
          </a:ln>
          <a:effectLst/>
        </p:spPr>
        <p:txBody>
          <a:bodyPr anchor="ctr">
            <a:spAutoFit/>
          </a:bodyPr>
          <a:lstStyle/>
          <a:p>
            <a:pPr marL="571500" indent="-571500" algn="ctr"/>
            <a:r>
              <a:rPr lang="ru-RU" sz="2800" b="1" dirty="0">
                <a:solidFill>
                  <a:srgbClr val="FF0000"/>
                </a:solidFill>
                <a:latin typeface="Times New Roman" pitchFamily="18" charset="0"/>
                <a:cs typeface="Times New Roman" pitchFamily="18" charset="0"/>
              </a:rPr>
              <a:t>Урок – зона психологического комфорта. </a:t>
            </a:r>
          </a:p>
          <a:p>
            <a:pPr marL="571500" indent="-571500"/>
            <a:endParaRPr lang="ru-RU" sz="2800" b="1" dirty="0">
              <a:solidFill>
                <a:srgbClr val="FF0000"/>
              </a:solidFill>
              <a:effectLst>
                <a:outerShdw blurRad="38100" dist="38100" dir="2700000" algn="tl">
                  <a:srgbClr val="C0C0C0"/>
                </a:outerShdw>
              </a:effectLst>
            </a:endParaRPr>
          </a:p>
        </p:txBody>
      </p:sp>
      <p:sp>
        <p:nvSpPr>
          <p:cNvPr id="19" name="Содержимое 18"/>
          <p:cNvSpPr>
            <a:spLocks noGrp="1"/>
          </p:cNvSpPr>
          <p:nvPr>
            <p:ph sz="half" idx="4294967295"/>
          </p:nvPr>
        </p:nvSpPr>
        <p:spPr>
          <a:xfrm>
            <a:off x="0" y="1341438"/>
            <a:ext cx="8153400" cy="4840287"/>
          </a:xfrm>
        </p:spPr>
        <p:txBody>
          <a:bodyPr>
            <a:normAutofit/>
          </a:bodyPr>
          <a:lstStyle/>
          <a:p>
            <a:pPr>
              <a:lnSpc>
                <a:spcPct val="80000"/>
              </a:lnSpc>
              <a:buFont typeface="Wingdings 2" pitchFamily="18" charset="2"/>
              <a:buNone/>
            </a:pPr>
            <a:r>
              <a:rPr lang="ru-RU" sz="2700" dirty="0" smtClean="0">
                <a:solidFill>
                  <a:srgbClr val="7C4B3B"/>
                </a:solidFill>
                <a:effectLst>
                  <a:outerShdw blurRad="38100" dist="38100" dir="2700000" algn="tl">
                    <a:srgbClr val="C0C0C0"/>
                  </a:outerShdw>
                </a:effectLst>
                <a:latin typeface="Times New Roman" pitchFamily="18" charset="0"/>
                <a:cs typeface="Times New Roman" pitchFamily="18" charset="0"/>
              </a:rPr>
              <a:t>    </a:t>
            </a:r>
            <a:r>
              <a:rPr lang="ru-RU" sz="2800" dirty="0" smtClean="0">
                <a:solidFill>
                  <a:srgbClr val="7C4B3B"/>
                </a:solidFill>
                <a:effectLst>
                  <a:outerShdw blurRad="38100" dist="38100" dir="2700000" algn="tl">
                    <a:srgbClr val="C0C0C0"/>
                  </a:outerShdw>
                </a:effectLst>
                <a:latin typeface="Times New Roman" pitchFamily="18" charset="0"/>
                <a:cs typeface="Times New Roman" pitchFamily="18" charset="0"/>
              </a:rPr>
              <a:t>В результате введения в урок видов деятельности, поддерживающих положительное отношение ребенка к себе, уверенность в себе, в своих силах и доброжелательное отношение к окружающим, изменился микроклимат на уроке. </a:t>
            </a:r>
            <a:br>
              <a:rPr lang="ru-RU" sz="2800" dirty="0" smtClean="0">
                <a:solidFill>
                  <a:srgbClr val="7C4B3B"/>
                </a:solidFill>
                <a:effectLst>
                  <a:outerShdw blurRad="38100" dist="38100" dir="2700000" algn="tl">
                    <a:srgbClr val="C0C0C0"/>
                  </a:outerShdw>
                </a:effectLst>
                <a:latin typeface="Times New Roman" pitchFamily="18" charset="0"/>
                <a:cs typeface="Times New Roman" pitchFamily="18" charset="0"/>
              </a:rPr>
            </a:br>
            <a:r>
              <a:rPr lang="ru-RU" sz="2800" dirty="0" smtClean="0">
                <a:solidFill>
                  <a:srgbClr val="7C4B3B"/>
                </a:solidFill>
                <a:effectLst>
                  <a:outerShdw blurRad="38100" dist="38100" dir="2700000" algn="tl">
                    <a:srgbClr val="C0C0C0"/>
                  </a:outerShdw>
                </a:effectLst>
                <a:latin typeface="Times New Roman" pitchFamily="18" charset="0"/>
                <a:cs typeface="Times New Roman" pitchFamily="18" charset="0"/>
              </a:rPr>
              <a:t>Атмосфера на уроках стала более благоприятной для обучения и для межличностного общения. </a:t>
            </a:r>
            <a:br>
              <a:rPr lang="ru-RU" sz="2800" dirty="0" smtClean="0">
                <a:solidFill>
                  <a:srgbClr val="7C4B3B"/>
                </a:solidFill>
                <a:effectLst>
                  <a:outerShdw blurRad="38100" dist="38100" dir="2700000" algn="tl">
                    <a:srgbClr val="C0C0C0"/>
                  </a:outerShdw>
                </a:effectLst>
                <a:latin typeface="Times New Roman" pitchFamily="18" charset="0"/>
                <a:cs typeface="Times New Roman" pitchFamily="18" charset="0"/>
              </a:rPr>
            </a:br>
            <a:endParaRPr lang="ru-RU" sz="2800" dirty="0" smtClean="0">
              <a:solidFill>
                <a:srgbClr val="7C4B3B"/>
              </a:solidFill>
              <a:effectLst>
                <a:outerShdw blurRad="38100" dist="38100" dir="2700000" algn="tl">
                  <a:srgbClr val="C0C0C0"/>
                </a:outerShdw>
              </a:effectLst>
              <a:latin typeface="Times New Roman" pitchFamily="18" charset="0"/>
              <a:cs typeface="Times New Roman" pitchFamily="18" charset="0"/>
            </a:endParaRPr>
          </a:p>
          <a:p>
            <a:pPr>
              <a:lnSpc>
                <a:spcPct val="80000"/>
              </a:lnSpc>
              <a:buFont typeface="Wingdings 2" pitchFamily="18" charset="2"/>
              <a:buNone/>
            </a:pPr>
            <a:r>
              <a:rPr lang="ru-RU" sz="2800" dirty="0" smtClean="0">
                <a:solidFill>
                  <a:srgbClr val="7C4B3B"/>
                </a:solidFill>
                <a:effectLst>
                  <a:outerShdw blurRad="38100" dist="38100" dir="2700000" algn="tl">
                    <a:srgbClr val="C0C0C0"/>
                  </a:outerShdw>
                </a:effectLst>
                <a:latin typeface="Times New Roman" pitchFamily="18" charset="0"/>
                <a:cs typeface="Times New Roman" pitchFamily="18" charset="0"/>
              </a:rPr>
              <a:t>   С этой целью использую: </a:t>
            </a:r>
            <a:br>
              <a:rPr lang="ru-RU" sz="2800" dirty="0" smtClean="0">
                <a:solidFill>
                  <a:srgbClr val="7C4B3B"/>
                </a:solidFill>
                <a:effectLst>
                  <a:outerShdw blurRad="38100" dist="38100" dir="2700000" algn="tl">
                    <a:srgbClr val="C0C0C0"/>
                  </a:outerShdw>
                </a:effectLst>
                <a:latin typeface="Times New Roman" pitchFamily="18" charset="0"/>
                <a:cs typeface="Times New Roman" pitchFamily="18" charset="0"/>
              </a:rPr>
            </a:br>
            <a:r>
              <a:rPr lang="ru-RU" sz="2800" b="1" dirty="0" smtClean="0">
                <a:solidFill>
                  <a:srgbClr val="603B14"/>
                </a:solidFill>
                <a:effectLst>
                  <a:outerShdw blurRad="38100" dist="38100" dir="2700000" algn="tl">
                    <a:srgbClr val="C0C0C0"/>
                  </a:outerShdw>
                </a:effectLst>
                <a:latin typeface="Times New Roman" pitchFamily="18" charset="0"/>
                <a:cs typeface="Times New Roman" pitchFamily="18" charset="0"/>
              </a:rPr>
              <a:t>а) </a:t>
            </a:r>
            <a:r>
              <a:rPr lang="ru-RU" sz="2800" b="1" i="1" dirty="0" smtClean="0">
                <a:solidFill>
                  <a:srgbClr val="603B14"/>
                </a:solidFill>
                <a:effectLst>
                  <a:outerShdw blurRad="38100" dist="38100" dir="2700000" algn="tl">
                    <a:srgbClr val="C0C0C0"/>
                  </a:outerShdw>
                </a:effectLst>
                <a:latin typeface="Times New Roman" pitchFamily="18" charset="0"/>
                <a:cs typeface="Times New Roman" pitchFamily="18" charset="0"/>
              </a:rPr>
              <a:t>методы эмоциональной раскачки, </a:t>
            </a:r>
            <a:br>
              <a:rPr lang="ru-RU" sz="2800" b="1" i="1" dirty="0" smtClean="0">
                <a:solidFill>
                  <a:srgbClr val="603B14"/>
                </a:solidFill>
                <a:effectLst>
                  <a:outerShdw blurRad="38100" dist="38100" dir="2700000" algn="tl">
                    <a:srgbClr val="C0C0C0"/>
                  </a:outerShdw>
                </a:effectLst>
                <a:latin typeface="Times New Roman" pitchFamily="18" charset="0"/>
                <a:cs typeface="Times New Roman" pitchFamily="18" charset="0"/>
              </a:rPr>
            </a:br>
            <a:r>
              <a:rPr lang="ru-RU" sz="2800" b="1" i="1" dirty="0" smtClean="0">
                <a:solidFill>
                  <a:srgbClr val="603B14"/>
                </a:solidFill>
                <a:effectLst>
                  <a:outerShdw blurRad="38100" dist="38100" dir="2700000" algn="tl">
                    <a:srgbClr val="C0C0C0"/>
                  </a:outerShdw>
                </a:effectLst>
                <a:latin typeface="Times New Roman" pitchFamily="18" charset="0"/>
                <a:cs typeface="Times New Roman" pitchFamily="18" charset="0"/>
              </a:rPr>
              <a:t>б) медитативно релаксационные упражнения.</a:t>
            </a:r>
            <a:endParaRPr lang="ru-RU" sz="2800" b="1" dirty="0" smtClean="0">
              <a:solidFill>
                <a:srgbClr val="603B14"/>
              </a:solidFill>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0"/>
            <a:ext cx="8143900" cy="6858000"/>
          </a:xfrm>
        </p:spPr>
        <p:style>
          <a:lnRef idx="0">
            <a:schemeClr val="accent1"/>
          </a:lnRef>
          <a:fillRef idx="3">
            <a:schemeClr val="accent1"/>
          </a:fillRef>
          <a:effectRef idx="3">
            <a:schemeClr val="accent1"/>
          </a:effectRef>
          <a:fontRef idx="minor">
            <a:schemeClr val="lt1"/>
          </a:fontRef>
        </p:style>
        <p:txBody>
          <a:bodyPr>
            <a:noAutofit/>
          </a:bodyPr>
          <a:lstStyle/>
          <a:p>
            <a:pPr fontAlgn="auto">
              <a:spcAft>
                <a:spcPts val="0"/>
              </a:spcAft>
              <a:defRPr/>
            </a:pPr>
            <a:r>
              <a:rPr lang="ru-RU" sz="3600" b="1" i="1" dirty="0" smtClean="0">
                <a:solidFill>
                  <a:schemeClr val="accent2">
                    <a:lumMod val="75000"/>
                  </a:schemeClr>
                </a:solidFill>
              </a:rPr>
              <a:t>а) Методы эмоциональной раскачки.</a:t>
            </a:r>
            <a:r>
              <a:rPr lang="ru-RU" sz="3600" i="1" dirty="0" smtClean="0"/>
              <a:t/>
            </a:r>
            <a:br>
              <a:rPr lang="ru-RU" sz="3600" i="1" dirty="0" smtClean="0"/>
            </a:br>
            <a:r>
              <a:rPr lang="ru-RU" sz="3600" i="1" dirty="0" smtClean="0"/>
              <a:t> </a:t>
            </a:r>
            <a:r>
              <a:rPr lang="ru-RU" sz="3600" b="1" i="1" dirty="0" smtClean="0">
                <a:solidFill>
                  <a:schemeClr val="accent2">
                    <a:lumMod val="60000"/>
                    <a:lumOff val="40000"/>
                  </a:schemeClr>
                </a:solidFill>
              </a:rPr>
              <a:t>Упражнение «Комплименты». </a:t>
            </a:r>
            <a:r>
              <a:rPr lang="ru-RU" sz="3600" dirty="0" smtClean="0"/>
              <a:t/>
            </a:r>
            <a:br>
              <a:rPr lang="ru-RU" sz="3600" dirty="0" smtClean="0"/>
            </a:br>
            <a:r>
              <a:rPr lang="ru-RU" sz="3600" dirty="0" smtClean="0"/>
              <a:t>Дети по очереди говорят друг другу добрые слова, стараясь акцентировать достоинства своих одноклассников. </a:t>
            </a:r>
            <a:br>
              <a:rPr lang="ru-RU" sz="3600" dirty="0" smtClean="0"/>
            </a:br>
            <a:r>
              <a:rPr lang="ru-RU" sz="3600" dirty="0" smtClean="0"/>
              <a:t/>
            </a:r>
            <a:br>
              <a:rPr lang="ru-RU" sz="3600" dirty="0" smtClean="0"/>
            </a:br>
            <a:r>
              <a:rPr lang="ru-RU" sz="3600" dirty="0" smtClean="0"/>
              <a:t>   </a:t>
            </a:r>
            <a:r>
              <a:rPr lang="ru-RU" sz="3600" b="1" i="1" dirty="0" smtClean="0">
                <a:solidFill>
                  <a:schemeClr val="accent2">
                    <a:lumMod val="60000"/>
                    <a:lumOff val="40000"/>
                  </a:schemeClr>
                </a:solidFill>
              </a:rPr>
              <a:t>Игра «Вам сообщение». </a:t>
            </a:r>
            <a:r>
              <a:rPr lang="ru-RU" sz="3600" dirty="0" smtClean="0"/>
              <a:t/>
            </a:r>
            <a:br>
              <a:rPr lang="ru-RU" sz="3600" dirty="0" smtClean="0"/>
            </a:br>
            <a:r>
              <a:rPr lang="ru-RU" sz="3600" dirty="0" smtClean="0"/>
              <a:t>По кругу передается сообщение, например «Я рад тебя видеть». «Ты сегодня хорошо выглядишь» и т.д. </a:t>
            </a:r>
            <a:br>
              <a:rPr lang="ru-RU" sz="3600" dirty="0" smtClean="0"/>
            </a:br>
            <a:endParaRPr lang="ru-RU" sz="3600" dirty="0"/>
          </a:p>
        </p:txBody>
      </p:sp>
    </p:spTree>
  </p:cSld>
  <p:clrMapOvr>
    <a:masterClrMapping/>
  </p:clrMapOvr>
  <p:transition>
    <p:strips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0"/>
            <a:ext cx="8143900" cy="6858000"/>
          </a:xfrm>
        </p:spPr>
        <p:style>
          <a:lnRef idx="0">
            <a:schemeClr val="accent1"/>
          </a:lnRef>
          <a:fillRef idx="3">
            <a:schemeClr val="accent1"/>
          </a:fillRef>
          <a:effectRef idx="3">
            <a:schemeClr val="accent1"/>
          </a:effectRef>
          <a:fontRef idx="minor">
            <a:schemeClr val="lt1"/>
          </a:fontRef>
        </p:style>
        <p:txBody>
          <a:bodyPr>
            <a:noAutofit/>
          </a:bodyPr>
          <a:lstStyle/>
          <a:p>
            <a:pPr fontAlgn="auto">
              <a:spcAft>
                <a:spcPts val="0"/>
              </a:spcAft>
              <a:defRPr/>
            </a:pPr>
            <a:r>
              <a:rPr lang="ru-RU" sz="2800" b="1" i="1" dirty="0" smtClean="0">
                <a:solidFill>
                  <a:schemeClr val="accent2">
                    <a:lumMod val="75000"/>
                  </a:schemeClr>
                </a:solidFill>
              </a:rPr>
              <a:t>б) Медитативно - релаксационные упражнения.</a:t>
            </a:r>
            <a:br>
              <a:rPr lang="ru-RU" sz="2800" b="1" i="1" dirty="0" smtClean="0">
                <a:solidFill>
                  <a:schemeClr val="accent2">
                    <a:lumMod val="75000"/>
                  </a:schemeClr>
                </a:solidFill>
              </a:rPr>
            </a:br>
            <a:r>
              <a:rPr lang="ru-RU" sz="2800" dirty="0" smtClean="0"/>
              <a:t>     </a:t>
            </a:r>
            <a:r>
              <a:rPr lang="ru-RU" sz="2800" b="1" i="1" dirty="0" smtClean="0">
                <a:solidFill>
                  <a:schemeClr val="accent2">
                    <a:lumMod val="60000"/>
                    <a:lumOff val="40000"/>
                  </a:schemeClr>
                </a:solidFill>
              </a:rPr>
              <a:t>Упражнение «Я вижу, я слышу, я чувствую».</a:t>
            </a:r>
            <a:r>
              <a:rPr lang="ru-RU" sz="2800" dirty="0" smtClean="0"/>
              <a:t/>
            </a:r>
            <a:br>
              <a:rPr lang="ru-RU" sz="2800" dirty="0" smtClean="0"/>
            </a:br>
            <a:r>
              <a:rPr lang="ru-RU" sz="2800" dirty="0" smtClean="0"/>
              <a:t>Ученик должен сказать три предложения, что он видит; три предложения, что он слышит, три предложения о том, что он чувствует. Количество предложений зависит от уровня обучения. </a:t>
            </a:r>
            <a:br>
              <a:rPr lang="ru-RU" sz="2800" dirty="0" smtClean="0"/>
            </a:br>
            <a:r>
              <a:rPr lang="ru-RU" sz="2800" dirty="0" smtClean="0"/>
              <a:t/>
            </a:r>
            <a:br>
              <a:rPr lang="ru-RU" sz="2800" dirty="0" smtClean="0"/>
            </a:br>
            <a:r>
              <a:rPr lang="ru-RU" sz="2800" dirty="0" smtClean="0"/>
              <a:t>     </a:t>
            </a:r>
            <a:r>
              <a:rPr lang="ru-RU" sz="2800" b="1" i="1" dirty="0" smtClean="0">
                <a:solidFill>
                  <a:schemeClr val="accent2">
                    <a:lumMod val="60000"/>
                    <a:lumOff val="40000"/>
                  </a:schemeClr>
                </a:solidFill>
              </a:rPr>
              <a:t>Упражнение «Деревянная кукла» в формате </a:t>
            </a:r>
            <a:r>
              <a:rPr lang="ru-RU" sz="2800" b="1" i="1" dirty="0" err="1" smtClean="0">
                <a:solidFill>
                  <a:schemeClr val="accent2">
                    <a:lumMod val="60000"/>
                    <a:lumOff val="40000"/>
                  </a:schemeClr>
                </a:solidFill>
              </a:rPr>
              <a:t>физминутки</a:t>
            </a:r>
            <a:r>
              <a:rPr lang="ru-RU" sz="2800" b="1" i="1" dirty="0" smtClean="0">
                <a:solidFill>
                  <a:schemeClr val="accent2">
                    <a:lumMod val="60000"/>
                    <a:lumOff val="40000"/>
                  </a:schemeClr>
                </a:solidFill>
              </a:rPr>
              <a:t>.</a:t>
            </a:r>
            <a:r>
              <a:rPr lang="ru-RU" sz="2800" dirty="0" smtClean="0"/>
              <a:t/>
            </a:r>
            <a:br>
              <a:rPr lang="ru-RU" sz="2800" dirty="0" smtClean="0"/>
            </a:br>
            <a:r>
              <a:rPr lang="ru-RU" sz="2800" dirty="0" smtClean="0"/>
              <a:t>Кукла падает. Сначала кисти поднятых рук, затем до локтя, голова, кукла складывается в поясе и покачивается. </a:t>
            </a:r>
            <a:br>
              <a:rPr lang="ru-RU" sz="2800" dirty="0" smtClean="0"/>
            </a:br>
            <a:endParaRPr lang="ru-RU" sz="2800" dirty="0"/>
          </a:p>
        </p:txBody>
      </p:sp>
    </p:spTree>
  </p:cSld>
  <p:clrMapOvr>
    <a:masterClrMapping/>
  </p:clrMapOvr>
  <p:transition>
    <p:whee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ru-RU" sz="2800"/>
              <a:t>Пример комплексной релаксации. Продолжительность 3-5 минут.</a:t>
            </a:r>
            <a:r>
              <a:rPr lang="en-US" sz="2800"/>
              <a:t/>
            </a:r>
            <a:br>
              <a:rPr lang="en-US" sz="2800"/>
            </a:br>
            <a:r>
              <a:rPr lang="en-US" sz="2800"/>
              <a:t>(Quiet music)</a:t>
            </a:r>
            <a:endParaRPr lang="ru-RU" sz="2800"/>
          </a:p>
        </p:txBody>
      </p:sp>
      <p:sp>
        <p:nvSpPr>
          <p:cNvPr id="9219" name="Rectangle 3"/>
          <p:cNvSpPr>
            <a:spLocks noGrp="1" noChangeArrowheads="1"/>
          </p:cNvSpPr>
          <p:nvPr>
            <p:ph idx="1"/>
          </p:nvPr>
        </p:nvSpPr>
        <p:spPr/>
        <p:txBody>
          <a:bodyPr>
            <a:normAutofit lnSpcReduction="10000"/>
          </a:bodyPr>
          <a:lstStyle/>
          <a:p>
            <a:pPr>
              <a:lnSpc>
                <a:spcPct val="80000"/>
              </a:lnSpc>
            </a:pPr>
            <a:r>
              <a:rPr lang="en-US" sz="2400"/>
              <a:t>Sit comfortably. Close your eyes.</a:t>
            </a:r>
          </a:p>
          <a:p>
            <a:pPr>
              <a:lnSpc>
                <a:spcPct val="80000"/>
              </a:lnSpc>
            </a:pPr>
            <a:r>
              <a:rPr lang="en-US" sz="2400"/>
              <a:t>Breathe in. Breathe out.</a:t>
            </a:r>
          </a:p>
          <a:p>
            <a:pPr>
              <a:lnSpc>
                <a:spcPct val="80000"/>
              </a:lnSpc>
            </a:pPr>
            <a:r>
              <a:rPr lang="en-US" sz="2400"/>
              <a:t>Let’s pretend it’s summer. You are lying on a sandy beach. The weather is fine. The light wind is blowing from the sea. The birds are singing. You have no troubles. No serious problems. You are quiet. Your brain relaxes. There is calm in your body. Nothing diverts your attention. you are relaxing. (Pause)</a:t>
            </a:r>
          </a:p>
          <a:p>
            <a:pPr>
              <a:lnSpc>
                <a:spcPct val="80000"/>
              </a:lnSpc>
            </a:pPr>
            <a:r>
              <a:rPr lang="en-US" sz="2400"/>
              <a:t>Your troubles float away.</a:t>
            </a:r>
          </a:p>
          <a:p>
            <a:pPr>
              <a:lnSpc>
                <a:spcPct val="80000"/>
              </a:lnSpc>
            </a:pPr>
            <a:r>
              <a:rPr lang="en-US" sz="2400"/>
              <a:t>You love your relatives, your school, your friends. They love you too. Learn to appreciate every good thing. The Earth is full of wonders. You can do anything. You are sure of yourself, that you have much energy. </a:t>
            </a:r>
            <a:r>
              <a:rPr lang="ru-RU" sz="2400"/>
              <a:t>You are in good spirits.</a:t>
            </a:r>
            <a:endParaRPr lang="en-US" sz="2400"/>
          </a:p>
          <a:p>
            <a:pPr>
              <a:lnSpc>
                <a:spcPct val="80000"/>
              </a:lnSpc>
            </a:pPr>
            <a:r>
              <a:rPr lang="en-US" sz="2400"/>
              <a:t>Open your eyes. How do you feel?</a:t>
            </a:r>
            <a:endParaRPr lang="ru-RU" sz="2400"/>
          </a:p>
        </p:txBody>
      </p:sp>
      <p:pic>
        <p:nvPicPr>
          <p:cNvPr id="9220" name="Picture 4"/>
          <p:cNvPicPr>
            <a:picLocks noChangeAspect="1" noChangeArrowheads="1"/>
          </p:cNvPicPr>
          <p:nvPr/>
        </p:nvPicPr>
        <p:blipFill>
          <a:blip r:embed="rId2" cstate="print"/>
          <a:srcRect/>
          <a:stretch>
            <a:fillRect/>
          </a:stretch>
        </p:blipFill>
        <p:spPr bwMode="auto">
          <a:xfrm>
            <a:off x="5796136" y="5733256"/>
            <a:ext cx="817563" cy="911225"/>
          </a:xfrm>
          <a:prstGeom prst="rect">
            <a:avLst/>
          </a:prstGeom>
          <a:noFill/>
          <a:ln w="9525">
            <a:noFill/>
            <a:miter lim="800000"/>
            <a:headEnd/>
            <a:tailEnd/>
          </a:ln>
          <a:effectLst/>
        </p:spPr>
      </p:pic>
      <p:pic>
        <p:nvPicPr>
          <p:cNvPr id="9221" name="Picture 5"/>
          <p:cNvPicPr>
            <a:picLocks noChangeAspect="1" noChangeArrowheads="1"/>
          </p:cNvPicPr>
          <p:nvPr/>
        </p:nvPicPr>
        <p:blipFill>
          <a:blip r:embed="rId3" cstate="print"/>
          <a:srcRect/>
          <a:stretch>
            <a:fillRect/>
          </a:stretch>
        </p:blipFill>
        <p:spPr bwMode="auto">
          <a:xfrm>
            <a:off x="6877050" y="1052513"/>
            <a:ext cx="1504950" cy="11287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819150"/>
            <a:ext cx="8229600" cy="2236788"/>
          </a:xfrm>
        </p:spPr>
        <p:txBody>
          <a:bodyPr/>
          <a:lstStyle/>
          <a:p>
            <a:r>
              <a:rPr lang="ru-RU" sz="2800"/>
              <a:t>Пример аутогенной тренировки:</a:t>
            </a:r>
          </a:p>
        </p:txBody>
      </p:sp>
      <p:sp>
        <p:nvSpPr>
          <p:cNvPr id="10243" name="Rectangle 3"/>
          <p:cNvSpPr>
            <a:spLocks noGrp="1" noChangeArrowheads="1"/>
          </p:cNvSpPr>
          <p:nvPr>
            <p:ph idx="1"/>
          </p:nvPr>
        </p:nvSpPr>
        <p:spPr>
          <a:xfrm>
            <a:off x="611560" y="1700808"/>
            <a:ext cx="8229600" cy="4525962"/>
          </a:xfrm>
        </p:spPr>
        <p:txBody>
          <a:bodyPr>
            <a:normAutofit fontScale="92500" lnSpcReduction="10000"/>
          </a:bodyPr>
          <a:lstStyle/>
          <a:p>
            <a:pPr>
              <a:lnSpc>
                <a:spcPct val="80000"/>
              </a:lnSpc>
            </a:pPr>
            <a:r>
              <a:rPr lang="en-US" sz="2800" dirty="0"/>
              <a:t>My right arm is warm,</a:t>
            </a:r>
          </a:p>
          <a:p>
            <a:pPr>
              <a:lnSpc>
                <a:spcPct val="80000"/>
              </a:lnSpc>
            </a:pPr>
            <a:r>
              <a:rPr lang="en-US" sz="2800" dirty="0"/>
              <a:t>I’m closing my eyes…</a:t>
            </a:r>
          </a:p>
          <a:p>
            <a:pPr>
              <a:lnSpc>
                <a:spcPct val="80000"/>
              </a:lnSpc>
            </a:pPr>
            <a:r>
              <a:rPr lang="en-US" sz="2800" dirty="0"/>
              <a:t>My left arm is warm,</a:t>
            </a:r>
          </a:p>
          <a:p>
            <a:pPr>
              <a:lnSpc>
                <a:spcPct val="80000"/>
              </a:lnSpc>
            </a:pPr>
            <a:r>
              <a:rPr lang="en-US" sz="2800" dirty="0"/>
              <a:t>My right leg is warm,</a:t>
            </a:r>
          </a:p>
          <a:p>
            <a:pPr>
              <a:lnSpc>
                <a:spcPct val="80000"/>
              </a:lnSpc>
            </a:pPr>
            <a:r>
              <a:rPr lang="en-US" sz="2800" dirty="0"/>
              <a:t>My left leg is warm,</a:t>
            </a:r>
          </a:p>
          <a:p>
            <a:pPr>
              <a:lnSpc>
                <a:spcPct val="80000"/>
              </a:lnSpc>
            </a:pPr>
            <a:r>
              <a:rPr lang="en-US" sz="2800" dirty="0"/>
              <a:t>My body is warm.</a:t>
            </a:r>
          </a:p>
          <a:p>
            <a:pPr>
              <a:lnSpc>
                <a:spcPct val="80000"/>
              </a:lnSpc>
            </a:pPr>
            <a:r>
              <a:rPr lang="en-US" sz="2800" dirty="0"/>
              <a:t>All my muscles are relaxed.</a:t>
            </a:r>
          </a:p>
          <a:p>
            <a:pPr>
              <a:lnSpc>
                <a:spcPct val="80000"/>
              </a:lnSpc>
            </a:pPr>
            <a:r>
              <a:rPr lang="en-US" sz="2800" dirty="0"/>
              <a:t>I’m resting.</a:t>
            </a:r>
          </a:p>
          <a:p>
            <a:pPr>
              <a:lnSpc>
                <a:spcPct val="80000"/>
              </a:lnSpc>
            </a:pPr>
            <a:r>
              <a:rPr lang="en-US" sz="2800" dirty="0"/>
              <a:t>I’m going to open my eyes.</a:t>
            </a:r>
          </a:p>
          <a:p>
            <a:pPr>
              <a:lnSpc>
                <a:spcPct val="80000"/>
              </a:lnSpc>
            </a:pPr>
            <a:r>
              <a:rPr lang="en-US" sz="2800" dirty="0"/>
              <a:t>I’m full of energy.</a:t>
            </a:r>
          </a:p>
          <a:p>
            <a:pPr>
              <a:lnSpc>
                <a:spcPct val="80000"/>
              </a:lnSpc>
            </a:pPr>
            <a:r>
              <a:rPr lang="en-US" sz="2800" dirty="0"/>
              <a:t>I’m active and strong.</a:t>
            </a:r>
          </a:p>
          <a:p>
            <a:pPr>
              <a:lnSpc>
                <a:spcPct val="80000"/>
              </a:lnSpc>
            </a:pPr>
            <a:r>
              <a:rPr lang="en-US" sz="2800" dirty="0"/>
              <a:t>I</a:t>
            </a:r>
            <a:r>
              <a:rPr lang="ru-RU" sz="2800" dirty="0"/>
              <a:t>’</a:t>
            </a:r>
            <a:r>
              <a:rPr lang="en-US" sz="2800" dirty="0"/>
              <a:t>m ready to work</a:t>
            </a:r>
            <a:r>
              <a:rPr lang="ru-RU" sz="2800" dirty="0"/>
              <a:t>.</a:t>
            </a:r>
          </a:p>
        </p:txBody>
      </p:sp>
      <p:pic>
        <p:nvPicPr>
          <p:cNvPr id="10247" name="Picture 7"/>
          <p:cNvPicPr>
            <a:picLocks noChangeAspect="1" noChangeArrowheads="1"/>
          </p:cNvPicPr>
          <p:nvPr/>
        </p:nvPicPr>
        <p:blipFill>
          <a:blip r:embed="rId2" cstate="print"/>
          <a:srcRect/>
          <a:stretch>
            <a:fillRect/>
          </a:stretch>
        </p:blipFill>
        <p:spPr bwMode="auto">
          <a:xfrm>
            <a:off x="6732588" y="3716338"/>
            <a:ext cx="2411412" cy="2921000"/>
          </a:xfrm>
          <a:prstGeom prst="rect">
            <a:avLst/>
          </a:prstGeom>
          <a:noFill/>
          <a:ln w="9525">
            <a:noFill/>
            <a:miter lim="800000"/>
            <a:headEnd/>
            <a:tailEnd/>
          </a:ln>
          <a:effectLst/>
        </p:spPr>
      </p:pic>
      <p:pic>
        <p:nvPicPr>
          <p:cNvPr id="10248" name="Picture 8"/>
          <p:cNvPicPr>
            <a:picLocks noChangeAspect="1" noChangeArrowheads="1"/>
          </p:cNvPicPr>
          <p:nvPr/>
        </p:nvPicPr>
        <p:blipFill>
          <a:blip r:embed="rId3" cstate="print"/>
          <a:srcRect/>
          <a:stretch>
            <a:fillRect/>
          </a:stretch>
        </p:blipFill>
        <p:spPr bwMode="auto">
          <a:xfrm>
            <a:off x="5219700" y="4621213"/>
            <a:ext cx="2047875" cy="22367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14348" y="3214686"/>
            <a:ext cx="7859216" cy="649212"/>
          </a:xfrm>
        </p:spPr>
        <p:txBody>
          <a:bodyPr>
            <a:noAutofit/>
          </a:bodyPr>
          <a:lstStyle/>
          <a:p>
            <a:pPr fontAlgn="auto">
              <a:spcAft>
                <a:spcPts val="0"/>
              </a:spcAft>
              <a:defRPr/>
            </a:pPr>
            <a:r>
              <a:rPr lang="ru-RU" sz="2800" b="1" i="1" dirty="0" smtClean="0">
                <a:solidFill>
                  <a:srgbClr val="FFC000"/>
                </a:solidFill>
                <a:latin typeface="Corbel" pitchFamily="34" charset="0"/>
              </a:rPr>
              <a:t/>
            </a:r>
            <a:br>
              <a:rPr lang="ru-RU" sz="2800" b="1" i="1" dirty="0" smtClean="0">
                <a:solidFill>
                  <a:srgbClr val="FFC000"/>
                </a:solidFill>
                <a:latin typeface="Corbel" pitchFamily="34" charset="0"/>
              </a:rPr>
            </a:br>
            <a:r>
              <a:rPr lang="ru-RU" sz="2800" b="1" i="1" dirty="0" smtClean="0">
                <a:solidFill>
                  <a:srgbClr val="FFC000"/>
                </a:solidFill>
                <a:latin typeface="Corbel" pitchFamily="34" charset="0"/>
              </a:rPr>
              <a:t/>
            </a:r>
            <a:br>
              <a:rPr lang="ru-RU" sz="2800" b="1" i="1" dirty="0" smtClean="0">
                <a:solidFill>
                  <a:srgbClr val="FFC000"/>
                </a:solidFill>
                <a:latin typeface="Corbel" pitchFamily="34" charset="0"/>
              </a:rPr>
            </a:br>
            <a:r>
              <a:rPr lang="ru-RU" sz="2800" b="1" i="1" dirty="0" smtClean="0">
                <a:solidFill>
                  <a:srgbClr val="FFC000"/>
                </a:solidFill>
                <a:latin typeface="Corbel" pitchFamily="34" charset="0"/>
              </a:rPr>
              <a:t/>
            </a:r>
            <a:br>
              <a:rPr lang="ru-RU" sz="2800" b="1" i="1" dirty="0" smtClean="0">
                <a:solidFill>
                  <a:srgbClr val="FFC000"/>
                </a:solidFill>
                <a:latin typeface="Corbel" pitchFamily="34" charset="0"/>
              </a:rPr>
            </a:br>
            <a:r>
              <a:rPr lang="ru-RU" sz="2800" b="1" i="1" dirty="0" smtClean="0">
                <a:solidFill>
                  <a:srgbClr val="FFC000"/>
                </a:solidFill>
                <a:latin typeface="Corbel" pitchFamily="34" charset="0"/>
              </a:rPr>
              <a:t/>
            </a:r>
            <a:br>
              <a:rPr lang="ru-RU" sz="2800" b="1" i="1" dirty="0" smtClean="0">
                <a:solidFill>
                  <a:srgbClr val="FFC000"/>
                </a:solidFill>
                <a:latin typeface="Corbel" pitchFamily="34" charset="0"/>
              </a:rPr>
            </a:br>
            <a:r>
              <a:rPr lang="ru-RU" sz="2800" b="1" i="1" dirty="0" smtClean="0">
                <a:solidFill>
                  <a:srgbClr val="FFC000"/>
                </a:solidFill>
                <a:latin typeface="Corbel" pitchFamily="34" charset="0"/>
              </a:rPr>
              <a:t/>
            </a:r>
            <a:br>
              <a:rPr lang="ru-RU" sz="2800" b="1" i="1" dirty="0" smtClean="0">
                <a:solidFill>
                  <a:srgbClr val="FFC000"/>
                </a:solidFill>
                <a:latin typeface="Corbel" pitchFamily="34" charset="0"/>
              </a:rPr>
            </a:br>
            <a:r>
              <a:rPr lang="ru-RU" sz="2800" b="1" i="1" dirty="0" smtClean="0">
                <a:solidFill>
                  <a:srgbClr val="FFC000"/>
                </a:solidFill>
                <a:latin typeface="Corbel" pitchFamily="34" charset="0"/>
              </a:rPr>
              <a:t/>
            </a:r>
            <a:br>
              <a:rPr lang="ru-RU" sz="2800" b="1" i="1" dirty="0" smtClean="0">
                <a:solidFill>
                  <a:srgbClr val="FFC000"/>
                </a:solidFill>
                <a:latin typeface="Corbel" pitchFamily="34" charset="0"/>
              </a:rPr>
            </a:br>
            <a:r>
              <a:rPr lang="ru-RU" sz="2800" b="1" i="1" dirty="0" smtClean="0">
                <a:solidFill>
                  <a:srgbClr val="FFC000"/>
                </a:solidFill>
                <a:latin typeface="Corbel" pitchFamily="34" charset="0"/>
              </a:rPr>
              <a:t/>
            </a:r>
            <a:br>
              <a:rPr lang="ru-RU" sz="2800" b="1" i="1" dirty="0" smtClean="0">
                <a:solidFill>
                  <a:srgbClr val="FFC000"/>
                </a:solidFill>
                <a:latin typeface="Corbel" pitchFamily="34" charset="0"/>
              </a:rPr>
            </a:br>
            <a:r>
              <a:rPr lang="ru-RU" sz="2800" b="1" i="1" dirty="0" smtClean="0">
                <a:solidFill>
                  <a:srgbClr val="FFC000"/>
                </a:solidFill>
                <a:latin typeface="Corbel" pitchFamily="34" charset="0"/>
              </a:rPr>
              <a:t/>
            </a:r>
            <a:br>
              <a:rPr lang="ru-RU" sz="2800" b="1" i="1" dirty="0" smtClean="0">
                <a:solidFill>
                  <a:srgbClr val="FFC000"/>
                </a:solidFill>
                <a:latin typeface="Corbel" pitchFamily="34" charset="0"/>
              </a:rPr>
            </a:br>
            <a:r>
              <a:rPr lang="ru-RU" sz="2800" b="1" i="1" dirty="0" smtClean="0">
                <a:solidFill>
                  <a:srgbClr val="FFC000"/>
                </a:solidFill>
                <a:latin typeface="Corbel" pitchFamily="34" charset="0"/>
              </a:rPr>
              <a:t/>
            </a:r>
            <a:br>
              <a:rPr lang="ru-RU" sz="2800" b="1" i="1" dirty="0" smtClean="0">
                <a:solidFill>
                  <a:srgbClr val="FFC000"/>
                </a:solidFill>
                <a:latin typeface="Corbel" pitchFamily="34" charset="0"/>
              </a:rPr>
            </a:br>
            <a:r>
              <a:rPr lang="ru-RU" sz="2800" i="1" dirty="0" smtClean="0">
                <a:solidFill>
                  <a:srgbClr val="FFC000"/>
                </a:solidFill>
                <a:latin typeface="Corbel" pitchFamily="34" charset="0"/>
              </a:rPr>
              <a:t/>
            </a:r>
            <a:br>
              <a:rPr lang="ru-RU" sz="2800" i="1" dirty="0" smtClean="0">
                <a:solidFill>
                  <a:srgbClr val="FFC000"/>
                </a:solidFill>
                <a:latin typeface="Corbel" pitchFamily="34" charset="0"/>
              </a:rPr>
            </a:br>
            <a:r>
              <a:rPr lang="ru-RU" sz="2800" i="1" dirty="0" smtClean="0">
                <a:solidFill>
                  <a:srgbClr val="FFC000"/>
                </a:solidFill>
                <a:latin typeface="Corbel" pitchFamily="34" charset="0"/>
              </a:rPr>
              <a:t/>
            </a:r>
            <a:br>
              <a:rPr lang="ru-RU" sz="2800" i="1" dirty="0" smtClean="0">
                <a:solidFill>
                  <a:srgbClr val="FFC000"/>
                </a:solidFill>
                <a:latin typeface="Corbel" pitchFamily="34" charset="0"/>
              </a:rPr>
            </a:br>
            <a:r>
              <a:rPr lang="ru-RU" sz="2800" i="1" dirty="0" smtClean="0">
                <a:solidFill>
                  <a:srgbClr val="FFC000"/>
                </a:solidFill>
                <a:latin typeface="Corbel" pitchFamily="34" charset="0"/>
              </a:rPr>
              <a:t/>
            </a:r>
            <a:br>
              <a:rPr lang="ru-RU" sz="2800" i="1" dirty="0" smtClean="0">
                <a:solidFill>
                  <a:srgbClr val="FFC000"/>
                </a:solidFill>
                <a:latin typeface="Corbel" pitchFamily="34" charset="0"/>
              </a:rPr>
            </a:br>
            <a:r>
              <a:rPr lang="ru-RU" sz="2800" i="1" dirty="0" smtClean="0">
                <a:solidFill>
                  <a:srgbClr val="FFC000"/>
                </a:solidFill>
                <a:latin typeface="Corbel" pitchFamily="34" charset="0"/>
              </a:rPr>
              <a:t/>
            </a:r>
            <a:br>
              <a:rPr lang="ru-RU" sz="2800" i="1" dirty="0" smtClean="0">
                <a:solidFill>
                  <a:srgbClr val="FFC000"/>
                </a:solidFill>
                <a:latin typeface="Corbel" pitchFamily="34" charset="0"/>
              </a:rPr>
            </a:br>
            <a:r>
              <a:rPr lang="ru-RU" sz="2800" i="1" dirty="0" smtClean="0">
                <a:solidFill>
                  <a:srgbClr val="FFC000"/>
                </a:solidFill>
                <a:latin typeface="Corbel" pitchFamily="34" charset="0"/>
              </a:rPr>
              <a:t/>
            </a:r>
            <a:br>
              <a:rPr lang="ru-RU" sz="2800" i="1" dirty="0" smtClean="0">
                <a:solidFill>
                  <a:srgbClr val="FFC000"/>
                </a:solidFill>
                <a:latin typeface="Corbel" pitchFamily="34" charset="0"/>
              </a:rPr>
            </a:br>
            <a:r>
              <a:rPr lang="ru-RU" sz="2800" i="1" dirty="0" smtClean="0">
                <a:solidFill>
                  <a:srgbClr val="FFC000"/>
                </a:solidFill>
                <a:latin typeface="Corbel" pitchFamily="34" charset="0"/>
              </a:rPr>
              <a:t/>
            </a:r>
            <a:br>
              <a:rPr lang="ru-RU" sz="2800" i="1" dirty="0" smtClean="0">
                <a:solidFill>
                  <a:srgbClr val="FFC000"/>
                </a:solidFill>
                <a:latin typeface="Corbel" pitchFamily="34" charset="0"/>
              </a:rPr>
            </a:br>
            <a:r>
              <a:rPr lang="ru-RU" sz="2800" i="1" dirty="0" smtClean="0">
                <a:solidFill>
                  <a:srgbClr val="FFC000"/>
                </a:solidFill>
                <a:latin typeface="Corbel" pitchFamily="34" charset="0"/>
              </a:rPr>
              <a:t/>
            </a:r>
            <a:br>
              <a:rPr lang="ru-RU" sz="2800" i="1" dirty="0" smtClean="0">
                <a:solidFill>
                  <a:srgbClr val="FFC000"/>
                </a:solidFill>
                <a:latin typeface="Corbel" pitchFamily="34" charset="0"/>
              </a:rPr>
            </a:br>
            <a:r>
              <a:rPr lang="ru-RU" sz="2800" i="1" dirty="0" smtClean="0">
                <a:solidFill>
                  <a:srgbClr val="FFC000"/>
                </a:solidFill>
                <a:latin typeface="Corbel" pitchFamily="34" charset="0"/>
              </a:rPr>
              <a:t/>
            </a:r>
            <a:br>
              <a:rPr lang="ru-RU" sz="2800" i="1" dirty="0" smtClean="0">
                <a:solidFill>
                  <a:srgbClr val="FFC000"/>
                </a:solidFill>
                <a:latin typeface="Corbel" pitchFamily="34" charset="0"/>
              </a:rPr>
            </a:br>
            <a:r>
              <a:rPr lang="ru-RU" sz="2800" i="1" dirty="0" smtClean="0">
                <a:solidFill>
                  <a:srgbClr val="FFC000"/>
                </a:solidFill>
                <a:latin typeface="Corbel" pitchFamily="34" charset="0"/>
              </a:rPr>
              <a:t/>
            </a:r>
            <a:br>
              <a:rPr lang="ru-RU" sz="2800" i="1" dirty="0" smtClean="0">
                <a:solidFill>
                  <a:srgbClr val="FFC000"/>
                </a:solidFill>
                <a:latin typeface="Corbel" pitchFamily="34" charset="0"/>
              </a:rPr>
            </a:br>
            <a:r>
              <a:rPr lang="ru-RU" sz="2800" i="1" dirty="0" smtClean="0">
                <a:solidFill>
                  <a:srgbClr val="FFC000"/>
                </a:solidFill>
                <a:latin typeface="Corbel" pitchFamily="34" charset="0"/>
              </a:rPr>
              <a:t/>
            </a:r>
            <a:br>
              <a:rPr lang="ru-RU" sz="2800" i="1" dirty="0" smtClean="0">
                <a:solidFill>
                  <a:srgbClr val="FFC000"/>
                </a:solidFill>
                <a:latin typeface="Corbel" pitchFamily="34" charset="0"/>
              </a:rPr>
            </a:br>
            <a:r>
              <a:rPr lang="ru-RU" sz="3200" b="1" i="1" dirty="0" smtClean="0">
                <a:solidFill>
                  <a:srgbClr val="FFC000"/>
                </a:solidFill>
                <a:latin typeface="Corbel" pitchFamily="34" charset="0"/>
              </a:rPr>
              <a:t>Упражнение </a:t>
            </a:r>
            <a:r>
              <a:rPr lang="ru-RU" sz="3200" b="1" i="1" dirty="0" smtClean="0">
                <a:solidFill>
                  <a:srgbClr val="FFC000"/>
                </a:solidFill>
                <a:latin typeface="Corbel" pitchFamily="34" charset="0"/>
              </a:rPr>
              <a:t>на релаксацию и визуализацию.</a:t>
            </a:r>
            <a:r>
              <a:rPr lang="ru-RU" sz="3200" dirty="0" smtClean="0">
                <a:solidFill>
                  <a:schemeClr val="accent2">
                    <a:lumMod val="60000"/>
                    <a:lumOff val="40000"/>
                  </a:schemeClr>
                </a:solidFill>
                <a:latin typeface="Corbel" pitchFamily="34" charset="0"/>
              </a:rPr>
              <a:t/>
            </a:r>
            <a:br>
              <a:rPr lang="ru-RU" sz="3200" dirty="0" smtClean="0">
                <a:solidFill>
                  <a:schemeClr val="accent2">
                    <a:lumMod val="60000"/>
                    <a:lumOff val="40000"/>
                  </a:schemeClr>
                </a:solidFill>
                <a:latin typeface="Corbel" pitchFamily="34" charset="0"/>
              </a:rPr>
            </a:br>
            <a:r>
              <a:rPr lang="ru-RU" sz="2800" dirty="0" smtClean="0">
                <a:latin typeface="Corbel" pitchFamily="34" charset="0"/>
              </a:rPr>
              <a:t>Расслабленная поза, глубокое дыхание, тишина. Учитель на английском языке просит представить лес, аромат лесной поляны, тихий шелест листвы.</a:t>
            </a:r>
            <a:endParaRPr lang="ru-RU" sz="2800" dirty="0"/>
          </a:p>
        </p:txBody>
      </p:sp>
    </p:spTree>
  </p:cSld>
  <p:clrMapOvr>
    <a:masterClrMapping/>
  </p:clrMapOvr>
  <p:transition>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ru-RU" sz="4000"/>
              <a:t>Песня </a:t>
            </a:r>
            <a:r>
              <a:rPr lang="ru-RU" sz="4000" i="1"/>
              <a:t>«</a:t>
            </a:r>
            <a:r>
              <a:rPr lang="en-US" sz="4000" i="1"/>
              <a:t>Imagine</a:t>
            </a:r>
            <a:r>
              <a:rPr lang="ru-RU" sz="4000" i="1"/>
              <a:t>»</a:t>
            </a:r>
            <a:r>
              <a:rPr lang="ru-RU" sz="4000"/>
              <a:t> из творчества Джона Леннона.</a:t>
            </a:r>
          </a:p>
        </p:txBody>
      </p:sp>
      <p:sp>
        <p:nvSpPr>
          <p:cNvPr id="11267" name="Rectangle 3"/>
          <p:cNvSpPr>
            <a:spLocks noGrp="1" noChangeArrowheads="1"/>
          </p:cNvSpPr>
          <p:nvPr>
            <p:ph idx="1"/>
          </p:nvPr>
        </p:nvSpPr>
        <p:spPr/>
        <p:txBody>
          <a:bodyPr/>
          <a:lstStyle/>
          <a:p>
            <a:pPr>
              <a:lnSpc>
                <a:spcPct val="90000"/>
              </a:lnSpc>
              <a:buFontTx/>
              <a:buNone/>
            </a:pPr>
            <a:r>
              <a:rPr lang="ru-RU"/>
              <a:t>   </a:t>
            </a:r>
            <a:r>
              <a:rPr lang="en-US"/>
              <a:t>Imagine there’s no heaven</a:t>
            </a:r>
          </a:p>
          <a:p>
            <a:pPr>
              <a:lnSpc>
                <a:spcPct val="90000"/>
              </a:lnSpc>
              <a:buFontTx/>
              <a:buNone/>
            </a:pPr>
            <a:r>
              <a:rPr lang="ru-RU"/>
              <a:t>  </a:t>
            </a:r>
            <a:r>
              <a:rPr lang="en-US"/>
              <a:t>It’s easy if you try</a:t>
            </a:r>
          </a:p>
          <a:p>
            <a:pPr>
              <a:lnSpc>
                <a:spcPct val="90000"/>
              </a:lnSpc>
              <a:buFontTx/>
              <a:buNone/>
            </a:pPr>
            <a:r>
              <a:rPr lang="ru-RU"/>
              <a:t>  </a:t>
            </a:r>
            <a:r>
              <a:rPr lang="en-US"/>
              <a:t>No hell below us</a:t>
            </a:r>
          </a:p>
          <a:p>
            <a:pPr>
              <a:lnSpc>
                <a:spcPct val="90000"/>
              </a:lnSpc>
              <a:buFontTx/>
              <a:buNone/>
            </a:pPr>
            <a:r>
              <a:rPr lang="ru-RU"/>
              <a:t>  </a:t>
            </a:r>
            <a:r>
              <a:rPr lang="en-US"/>
              <a:t>Above us only sky</a:t>
            </a:r>
          </a:p>
          <a:p>
            <a:pPr>
              <a:lnSpc>
                <a:spcPct val="90000"/>
              </a:lnSpc>
              <a:buFontTx/>
              <a:buNone/>
            </a:pPr>
            <a:r>
              <a:rPr lang="ru-RU"/>
              <a:t>  </a:t>
            </a:r>
            <a:r>
              <a:rPr lang="en-US"/>
              <a:t>Imagine all the people</a:t>
            </a:r>
          </a:p>
          <a:p>
            <a:pPr>
              <a:lnSpc>
                <a:spcPct val="90000"/>
              </a:lnSpc>
              <a:buFontTx/>
              <a:buNone/>
            </a:pPr>
            <a:r>
              <a:rPr lang="ru-RU"/>
              <a:t>  </a:t>
            </a:r>
            <a:r>
              <a:rPr lang="en-US"/>
              <a:t>Living for today</a:t>
            </a:r>
          </a:p>
          <a:p>
            <a:pPr>
              <a:lnSpc>
                <a:spcPct val="90000"/>
              </a:lnSpc>
              <a:buFontTx/>
              <a:buNone/>
            </a:pPr>
            <a:r>
              <a:rPr lang="ru-RU"/>
              <a:t>  </a:t>
            </a:r>
            <a:r>
              <a:rPr lang="en-US"/>
              <a:t>Imagine there’s no countries</a:t>
            </a:r>
          </a:p>
          <a:p>
            <a:pPr>
              <a:lnSpc>
                <a:spcPct val="90000"/>
              </a:lnSpc>
              <a:buFontTx/>
              <a:buNone/>
            </a:pPr>
            <a:r>
              <a:rPr lang="ru-RU"/>
              <a:t>  </a:t>
            </a:r>
            <a:r>
              <a:rPr lang="en-US"/>
              <a:t>It isn’t hard to do…</a:t>
            </a:r>
            <a:endParaRPr lang="ru-RU"/>
          </a:p>
        </p:txBody>
      </p:sp>
      <p:pic>
        <p:nvPicPr>
          <p:cNvPr id="11269" name="Picture 5"/>
          <p:cNvPicPr>
            <a:picLocks noChangeAspect="1" noChangeArrowheads="1"/>
          </p:cNvPicPr>
          <p:nvPr/>
        </p:nvPicPr>
        <p:blipFill>
          <a:blip r:embed="rId2" cstate="print"/>
          <a:srcRect/>
          <a:stretch>
            <a:fillRect/>
          </a:stretch>
        </p:blipFill>
        <p:spPr bwMode="auto">
          <a:xfrm>
            <a:off x="5148263" y="2205038"/>
            <a:ext cx="3379787" cy="23955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0"/>
            <a:ext cx="8143900" cy="6858000"/>
          </a:xfrm>
        </p:spPr>
        <p:style>
          <a:lnRef idx="0">
            <a:schemeClr val="accent1"/>
          </a:lnRef>
          <a:fillRef idx="3">
            <a:schemeClr val="accent1"/>
          </a:fillRef>
          <a:effectRef idx="3">
            <a:schemeClr val="accent1"/>
          </a:effectRef>
          <a:fontRef idx="minor">
            <a:schemeClr val="lt1"/>
          </a:fontRef>
        </p:style>
        <p:txBody>
          <a:bodyPr>
            <a:noAutofit/>
          </a:bodyPr>
          <a:lstStyle/>
          <a:p>
            <a:pPr fontAlgn="auto">
              <a:spcAft>
                <a:spcPts val="0"/>
              </a:spcAft>
              <a:defRPr/>
            </a:pPr>
            <a:r>
              <a:rPr lang="ru-RU" sz="2400" b="1" i="1" dirty="0" smtClean="0"/>
              <a:t>  </a:t>
            </a:r>
            <a:br>
              <a:rPr lang="ru-RU" sz="2400" b="1" i="1" dirty="0" smtClean="0"/>
            </a:br>
            <a:r>
              <a:rPr lang="ru-RU" sz="2400" b="1" i="1" dirty="0" smtClean="0"/>
              <a:t>     </a:t>
            </a:r>
            <a:r>
              <a:rPr lang="ru-RU" sz="3200" b="1" i="1" dirty="0" smtClean="0">
                <a:solidFill>
                  <a:schemeClr val="accent2">
                    <a:lumMod val="60000"/>
                    <a:lumOff val="40000"/>
                  </a:schemeClr>
                </a:solidFill>
              </a:rPr>
              <a:t>«Ушки на макушке» (улучшает внимание, ясность восприятия и речь).</a:t>
            </a:r>
            <a:r>
              <a:rPr lang="ru-RU" sz="3200" dirty="0" smtClean="0"/>
              <a:t/>
            </a:r>
            <a:br>
              <a:rPr lang="ru-RU" sz="3200" dirty="0" smtClean="0"/>
            </a:br>
            <a:r>
              <a:rPr lang="ru-RU" sz="3200" dirty="0" smtClean="0"/>
              <a:t>Мягко заверните уши от верхней точки до мочки три раза.</a:t>
            </a:r>
            <a:br>
              <a:rPr lang="ru-RU" sz="3200" dirty="0" smtClean="0"/>
            </a:br>
            <a:r>
              <a:rPr lang="ru-RU" sz="3200" dirty="0" smtClean="0"/>
              <a:t> </a:t>
            </a:r>
            <a:r>
              <a:rPr lang="ru-RU" sz="3200" b="1" i="1" dirty="0" smtClean="0">
                <a:solidFill>
                  <a:schemeClr val="accent2">
                    <a:lumMod val="60000"/>
                    <a:lumOff val="40000"/>
                  </a:schemeClr>
                </a:solidFill>
              </a:rPr>
              <a:t>   «Качели» (упражнение стимулирует мыслительные процессы).</a:t>
            </a:r>
            <a:r>
              <a:rPr lang="ru-RU" sz="3200" dirty="0" smtClean="0">
                <a:solidFill>
                  <a:schemeClr val="accent2">
                    <a:lumMod val="60000"/>
                    <a:lumOff val="40000"/>
                  </a:schemeClr>
                </a:solidFill>
              </a:rPr>
              <a:t/>
            </a:r>
            <a:br>
              <a:rPr lang="ru-RU" sz="3200" dirty="0" smtClean="0">
                <a:solidFill>
                  <a:schemeClr val="accent2">
                    <a:lumMod val="60000"/>
                    <a:lumOff val="40000"/>
                  </a:schemeClr>
                </a:solidFill>
              </a:rPr>
            </a:br>
            <a:r>
              <a:rPr lang="ru-RU" sz="3200" dirty="0" smtClean="0">
                <a:solidFill>
                  <a:schemeClr val="bg1"/>
                </a:solidFill>
              </a:rPr>
              <a:t>Дышите глубоко, расслабьте плечи и уроните голову </a:t>
            </a:r>
            <a:r>
              <a:rPr lang="ru-RU" sz="3200" dirty="0" smtClean="0"/>
              <a:t>вперёд. Позвольте голове медленно качаться из стороны в сторону, пока при помощи дыхания уходит напряжение. Подбородок вычерчивает слегка изогнутую линию на груди по мере расслабления шеи. Выполнять 30 секунд. </a:t>
            </a:r>
            <a:br>
              <a:rPr lang="ru-RU" sz="3200" dirty="0" smtClean="0"/>
            </a:br>
            <a:endParaRPr lang="ru-RU" sz="3200" dirty="0"/>
          </a:p>
        </p:txBody>
      </p:sp>
    </p:spTree>
  </p:cSld>
  <p:clrMapOvr>
    <a:masterClrMapping/>
  </p:clrMapOvr>
  <p:transition>
    <p:push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Заголовок 1"/>
          <p:cNvSpPr>
            <a:spLocks noGrp="1"/>
          </p:cNvSpPr>
          <p:nvPr>
            <p:ph type="title"/>
          </p:nvPr>
        </p:nvSpPr>
        <p:spPr>
          <a:xfrm>
            <a:off x="428596" y="1857364"/>
            <a:ext cx="8229600" cy="1928813"/>
          </a:xfrm>
        </p:spPr>
        <p:txBody>
          <a:bodyPr>
            <a:normAutofit fontScale="90000"/>
          </a:bodyPr>
          <a:lstStyle/>
          <a:p>
            <a:r>
              <a:rPr lang="ru-RU" sz="3600" b="1" dirty="0" smtClean="0">
                <a:solidFill>
                  <a:srgbClr val="FFC000"/>
                </a:solidFill>
              </a:rPr>
              <a:t>Упражнение «Бабочки» </a:t>
            </a:r>
            <a:r>
              <a:rPr lang="ru-RU" sz="3100" dirty="0" smtClean="0"/>
              <a:t>(упражнение активизирует структуры мозга, обеспечивающие запоминание): </a:t>
            </a:r>
            <a:br>
              <a:rPr lang="ru-RU" sz="3100" dirty="0" smtClean="0"/>
            </a:br>
            <a:r>
              <a:rPr lang="ru-RU" sz="3100" dirty="0" smtClean="0"/>
              <a:t>нарисовать в воздухе в горизонтальной плоскости «бабочку (восьмёрку)» по три раза каждой рукой, а затем обеими руками. </a:t>
            </a:r>
            <a:r>
              <a:rPr lang="ru-RU" sz="3600" dirty="0" smtClean="0"/>
              <a:t/>
            </a:r>
            <a:br>
              <a:rPr lang="ru-RU" sz="3600" dirty="0" smtClean="0"/>
            </a:br>
            <a:endParaRPr lang="ru-RU" sz="2400" b="1" i="1" dirty="0" smtClean="0"/>
          </a:p>
        </p:txBody>
      </p:sp>
    </p:spTree>
  </p:cSld>
  <p:clrMapOvr>
    <a:masterClrMapping/>
  </p:clrMapOvr>
  <p:transition>
    <p:pull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990600" y="0"/>
            <a:ext cx="8153400" cy="6858000"/>
          </a:xfrm>
          <a:ln/>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pPr marL="365760" indent="-283464" fontAlgn="auto">
              <a:spcAft>
                <a:spcPts val="0"/>
              </a:spcAft>
              <a:buFont typeface="Wingdings 2"/>
              <a:buChar char=""/>
              <a:defRPr/>
            </a:pPr>
            <a:endParaRPr lang="ru-RU" dirty="0" smtClean="0">
              <a:solidFill>
                <a:schemeClr val="accent1">
                  <a:lumMod val="50000"/>
                </a:schemeClr>
              </a:solidFill>
              <a:latin typeface="Bookman Old Style" pitchFamily="18" charset="0"/>
            </a:endParaRPr>
          </a:p>
          <a:p>
            <a:pPr marL="365760" indent="-283464" fontAlgn="auto">
              <a:spcAft>
                <a:spcPts val="0"/>
              </a:spcAft>
              <a:buFont typeface="Wingdings 2"/>
              <a:buChar char=""/>
              <a:defRPr/>
            </a:pPr>
            <a:r>
              <a:rPr lang="ru-RU" sz="3100" b="1" dirty="0" smtClean="0">
                <a:solidFill>
                  <a:schemeClr val="accent1">
                    <a:lumMod val="75000"/>
                  </a:schemeClr>
                </a:solidFill>
                <a:latin typeface="Bookman Old Style" pitchFamily="18" charset="0"/>
              </a:rPr>
              <a:t>Состояние здоровья подрастающего поколения - важнейший показатель благополучия общества и государства</a:t>
            </a:r>
            <a:r>
              <a:rPr lang="ru-RU" sz="3100" dirty="0" smtClean="0">
                <a:solidFill>
                  <a:schemeClr val="accent1">
                    <a:lumMod val="50000"/>
                  </a:schemeClr>
                </a:solidFill>
                <a:latin typeface="Bookman Old Style" pitchFamily="18" charset="0"/>
              </a:rPr>
              <a:t>, не только отражающий настоящую ситуацию, но и дающий прогноз на будущее. </a:t>
            </a:r>
          </a:p>
          <a:p>
            <a:pPr marL="365760" indent="-283464" fontAlgn="auto">
              <a:spcAft>
                <a:spcPts val="0"/>
              </a:spcAft>
              <a:buFont typeface="Wingdings 2"/>
              <a:buChar char=""/>
              <a:defRPr/>
            </a:pPr>
            <a:endParaRPr lang="ru-RU" sz="3100" dirty="0" smtClean="0">
              <a:solidFill>
                <a:schemeClr val="accent1">
                  <a:lumMod val="50000"/>
                </a:schemeClr>
              </a:solidFill>
              <a:latin typeface="Bookman Old Style" pitchFamily="18" charset="0"/>
            </a:endParaRPr>
          </a:p>
          <a:p>
            <a:pPr marL="365760" indent="-283464" fontAlgn="auto">
              <a:spcAft>
                <a:spcPts val="0"/>
              </a:spcAft>
              <a:buFont typeface="Wingdings 2"/>
              <a:buChar char=""/>
              <a:defRPr/>
            </a:pPr>
            <a:r>
              <a:rPr lang="ru-RU" sz="3100" b="1" dirty="0" smtClean="0">
                <a:solidFill>
                  <a:schemeClr val="accent1">
                    <a:lumMod val="75000"/>
                  </a:schemeClr>
                </a:solidFill>
                <a:latin typeface="Bookman Old Style" pitchFamily="18" charset="0"/>
              </a:rPr>
              <a:t>Ухудшение здоровья детей школьного возраста </a:t>
            </a:r>
            <a:r>
              <a:rPr lang="ru-RU" sz="3100" dirty="0" smtClean="0">
                <a:solidFill>
                  <a:schemeClr val="accent1">
                    <a:lumMod val="50000"/>
                  </a:schemeClr>
                </a:solidFill>
                <a:latin typeface="Bookman Old Style" pitchFamily="18" charset="0"/>
              </a:rPr>
              <a:t>в России стало не только медицинской, но и серьезной </a:t>
            </a:r>
            <a:r>
              <a:rPr lang="ru-RU" sz="3100" b="1" dirty="0" smtClean="0">
                <a:solidFill>
                  <a:schemeClr val="accent1">
                    <a:lumMod val="75000"/>
                  </a:schemeClr>
                </a:solidFill>
                <a:latin typeface="Bookman Old Style" pitchFamily="18" charset="0"/>
              </a:rPr>
              <a:t>педагогической проблемой. </a:t>
            </a:r>
          </a:p>
          <a:p>
            <a:pPr marL="365760" indent="-283464" fontAlgn="auto">
              <a:spcAft>
                <a:spcPts val="0"/>
              </a:spcAft>
              <a:buFont typeface="Wingdings 2"/>
              <a:buNone/>
              <a:defRPr/>
            </a:pPr>
            <a:endParaRPr lang="ru-RU" sz="3100" b="1" dirty="0" smtClean="0">
              <a:solidFill>
                <a:schemeClr val="accent1">
                  <a:lumMod val="75000"/>
                </a:schemeClr>
              </a:solidFill>
              <a:latin typeface="Bookman Old Style" pitchFamily="18" charset="0"/>
            </a:endParaRPr>
          </a:p>
          <a:p>
            <a:pPr marL="365760" indent="-283464" fontAlgn="auto">
              <a:spcAft>
                <a:spcPts val="0"/>
              </a:spcAft>
              <a:buFont typeface="Wingdings 2"/>
              <a:buChar char=""/>
              <a:defRPr/>
            </a:pPr>
            <a:r>
              <a:rPr lang="ru-RU" sz="3100" dirty="0" smtClean="0">
                <a:solidFill>
                  <a:schemeClr val="accent1">
                    <a:lumMod val="50000"/>
                  </a:schemeClr>
                </a:solidFill>
                <a:latin typeface="Bookman Old Style" pitchFamily="18" charset="0"/>
              </a:rPr>
              <a:t>По статистике состояния здоровья большую группу составляют дети, находящиеся </a:t>
            </a:r>
            <a:r>
              <a:rPr lang="ru-RU" sz="3100" b="1" dirty="0" smtClean="0">
                <a:solidFill>
                  <a:schemeClr val="accent1">
                    <a:lumMod val="75000"/>
                  </a:schemeClr>
                </a:solidFill>
                <a:latin typeface="Bookman Old Style" pitchFamily="18" charset="0"/>
              </a:rPr>
              <a:t>«между здоровьем и болезнью». </a:t>
            </a:r>
          </a:p>
          <a:p>
            <a:pPr marL="365760" indent="-283464" fontAlgn="auto">
              <a:spcAft>
                <a:spcPts val="0"/>
              </a:spcAft>
              <a:buFont typeface="Wingdings 2"/>
              <a:buNone/>
              <a:defRPr/>
            </a:pPr>
            <a:endParaRPr lang="ru-RU" sz="3100" dirty="0" smtClean="0">
              <a:solidFill>
                <a:schemeClr val="accent1">
                  <a:lumMod val="50000"/>
                </a:schemeClr>
              </a:solidFill>
              <a:latin typeface="Bookman Old Style" pitchFamily="18" charset="0"/>
            </a:endParaRPr>
          </a:p>
          <a:p>
            <a:pPr marL="365760" indent="-283464" fontAlgn="auto">
              <a:spcAft>
                <a:spcPts val="0"/>
              </a:spcAft>
              <a:buFont typeface="Wingdings 2"/>
              <a:buChar char=""/>
              <a:defRPr/>
            </a:pPr>
            <a:r>
              <a:rPr lang="ru-RU" sz="3100" dirty="0" smtClean="0">
                <a:solidFill>
                  <a:schemeClr val="accent1">
                    <a:lumMod val="50000"/>
                  </a:schemeClr>
                </a:solidFill>
                <a:latin typeface="Bookman Old Style" pitchFamily="18" charset="0"/>
              </a:rPr>
              <a:t>В процессе обучения дети, подростки, юноши и девушки пытаются привыкнуть жить в условиях ограниченной свободы и очень нуждаются в понимании и конструктивной помощи со стороны взрослых. </a:t>
            </a:r>
          </a:p>
          <a:p>
            <a:pPr marL="365760" indent="-283464" fontAlgn="auto">
              <a:spcAft>
                <a:spcPts val="0"/>
              </a:spcAft>
              <a:buFont typeface="Wingdings 2"/>
              <a:buChar char=""/>
              <a:defRPr/>
            </a:pPr>
            <a:endParaRPr lang="ru-RU" sz="3400" dirty="0">
              <a:latin typeface="Bookman Old Style" pitchFamily="18" charset="0"/>
            </a:endParaRPr>
          </a:p>
        </p:txBody>
      </p:sp>
    </p:spTree>
  </p:cSld>
  <p:clrMapOvr>
    <a:masterClrMapping/>
  </p:clrMapOvr>
  <p:transition>
    <p:wheel spokes="8"/>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0"/>
            <a:ext cx="8143900" cy="6858000"/>
          </a:xfrm>
        </p:spPr>
        <p:style>
          <a:lnRef idx="0">
            <a:schemeClr val="accent1"/>
          </a:lnRef>
          <a:fillRef idx="3">
            <a:schemeClr val="accent1"/>
          </a:fillRef>
          <a:effectRef idx="3">
            <a:schemeClr val="accent1"/>
          </a:effectRef>
          <a:fontRef idx="minor">
            <a:schemeClr val="lt1"/>
          </a:fontRef>
        </p:style>
        <p:txBody>
          <a:bodyPr>
            <a:noAutofit/>
          </a:bodyPr>
          <a:lstStyle/>
          <a:p>
            <a:pPr fontAlgn="auto">
              <a:spcAft>
                <a:spcPts val="0"/>
              </a:spcAft>
              <a:defRPr/>
            </a:pPr>
            <a:r>
              <a:rPr lang="ru-RU" sz="3200" dirty="0" smtClean="0">
                <a:solidFill>
                  <a:schemeClr val="bg1"/>
                </a:solidFill>
              </a:rPr>
              <a:t>Одним из важных средств создания благоприятного микроклимата является, на мой взгляд, похвала ученика. Она может быть вербальной</a:t>
            </a:r>
            <a:r>
              <a:rPr lang="en-US" sz="3200" dirty="0" smtClean="0">
                <a:solidFill>
                  <a:schemeClr val="bg1"/>
                </a:solidFill>
                <a:latin typeface="Corbel" pitchFamily="34" charset="0"/>
              </a:rPr>
              <a:t>: </a:t>
            </a:r>
            <a:r>
              <a:rPr lang="ru-RU" sz="3200" dirty="0" smtClean="0">
                <a:solidFill>
                  <a:schemeClr val="accent3">
                    <a:lumMod val="60000"/>
                    <a:lumOff val="40000"/>
                  </a:schemeClr>
                </a:solidFill>
              </a:rPr>
              <a:t/>
            </a:r>
            <a:br>
              <a:rPr lang="ru-RU" sz="3200" dirty="0" smtClean="0">
                <a:solidFill>
                  <a:schemeClr val="accent3">
                    <a:lumMod val="60000"/>
                    <a:lumOff val="40000"/>
                  </a:schemeClr>
                </a:solidFill>
              </a:rPr>
            </a:br>
            <a:r>
              <a:rPr lang="en-US" sz="3200" b="1" dirty="0" smtClean="0">
                <a:solidFill>
                  <a:schemeClr val="accent2">
                    <a:lumMod val="40000"/>
                    <a:lumOff val="60000"/>
                  </a:schemeClr>
                </a:solidFill>
                <a:latin typeface="Corbel" pitchFamily="34" charset="0"/>
              </a:rPr>
              <a:t>«Well done!», «How clever you are!», «Good boy/girl!» </a:t>
            </a:r>
            <a:r>
              <a:rPr lang="ru-RU" sz="3200" dirty="0" smtClean="0">
                <a:solidFill>
                  <a:schemeClr val="bg1"/>
                </a:solidFill>
              </a:rPr>
              <a:t>и т</a:t>
            </a:r>
            <a:r>
              <a:rPr lang="en-US" sz="3200" dirty="0" smtClean="0">
                <a:solidFill>
                  <a:schemeClr val="bg1"/>
                </a:solidFill>
                <a:latin typeface="Corbel" pitchFamily="34" charset="0"/>
              </a:rPr>
              <a:t>. </a:t>
            </a:r>
            <a:r>
              <a:rPr lang="ru-RU" sz="3200" dirty="0" err="1" smtClean="0">
                <a:solidFill>
                  <a:schemeClr val="bg1"/>
                </a:solidFill>
              </a:rPr>
              <a:t>д</a:t>
            </a:r>
            <a:r>
              <a:rPr lang="en-US" sz="3200" dirty="0" smtClean="0">
                <a:solidFill>
                  <a:schemeClr val="bg1"/>
                </a:solidFill>
                <a:latin typeface="Corbel" pitchFamily="34" charset="0"/>
              </a:rPr>
              <a:t>. </a:t>
            </a:r>
            <a:r>
              <a:rPr lang="ru-RU" sz="3200" dirty="0" smtClean="0">
                <a:solidFill>
                  <a:schemeClr val="accent3">
                    <a:lumMod val="60000"/>
                    <a:lumOff val="40000"/>
                  </a:schemeClr>
                </a:solidFill>
              </a:rPr>
              <a:t/>
            </a:r>
            <a:br>
              <a:rPr lang="ru-RU" sz="3200" dirty="0" smtClean="0">
                <a:solidFill>
                  <a:schemeClr val="accent3">
                    <a:lumMod val="60000"/>
                    <a:lumOff val="40000"/>
                  </a:schemeClr>
                </a:solidFill>
              </a:rPr>
            </a:br>
            <a:r>
              <a:rPr lang="ru-RU" sz="3200" dirty="0" smtClean="0">
                <a:solidFill>
                  <a:schemeClr val="bg1"/>
                </a:solidFill>
              </a:rPr>
              <a:t>Невербальные методы поощрения: </a:t>
            </a:r>
            <a:r>
              <a:rPr lang="ru-RU" sz="3200" b="1" dirty="0" smtClean="0">
                <a:solidFill>
                  <a:schemeClr val="bg1"/>
                </a:solidFill>
              </a:rPr>
              <a:t>улыбка, жесты, мимика, аплодисменты</a:t>
            </a:r>
            <a:r>
              <a:rPr lang="ru-RU" sz="3200" dirty="0" smtClean="0">
                <a:solidFill>
                  <a:schemeClr val="bg1"/>
                </a:solidFill>
              </a:rPr>
              <a:t> и т.д. </a:t>
            </a:r>
            <a:br>
              <a:rPr lang="ru-RU" sz="3200" dirty="0" smtClean="0">
                <a:solidFill>
                  <a:schemeClr val="bg1"/>
                </a:solidFill>
              </a:rPr>
            </a:br>
            <a:r>
              <a:rPr lang="ru-RU" sz="3200" dirty="0" smtClean="0">
                <a:solidFill>
                  <a:schemeClr val="bg1"/>
                </a:solidFill>
              </a:rPr>
              <a:t>Вспоминается высказывание К.Д. Ушинского: </a:t>
            </a:r>
            <a:r>
              <a:rPr lang="ru-RU" sz="3200" b="1" dirty="0" smtClean="0">
                <a:solidFill>
                  <a:schemeClr val="accent2">
                    <a:lumMod val="60000"/>
                    <a:lumOff val="40000"/>
                  </a:schemeClr>
                </a:solidFill>
              </a:rPr>
              <a:t>«Учитель! </a:t>
            </a:r>
            <a:br>
              <a:rPr lang="ru-RU" sz="3200" b="1" dirty="0" smtClean="0">
                <a:solidFill>
                  <a:schemeClr val="accent2">
                    <a:lumMod val="60000"/>
                    <a:lumOff val="40000"/>
                  </a:schemeClr>
                </a:solidFill>
              </a:rPr>
            </a:br>
            <a:r>
              <a:rPr lang="ru-RU" sz="3200" b="1" dirty="0" smtClean="0">
                <a:solidFill>
                  <a:schemeClr val="accent2">
                    <a:lumMod val="60000"/>
                    <a:lumOff val="40000"/>
                  </a:schemeClr>
                </a:solidFill>
              </a:rPr>
              <a:t>Помни, твоя улыбка </a:t>
            </a:r>
            <a:br>
              <a:rPr lang="ru-RU" sz="3200" b="1" dirty="0" smtClean="0">
                <a:solidFill>
                  <a:schemeClr val="accent2">
                    <a:lumMod val="60000"/>
                    <a:lumOff val="40000"/>
                  </a:schemeClr>
                </a:solidFill>
              </a:rPr>
            </a:br>
            <a:r>
              <a:rPr lang="ru-RU" sz="3200" b="1" dirty="0" smtClean="0">
                <a:solidFill>
                  <a:schemeClr val="accent2">
                    <a:lumMod val="60000"/>
                    <a:lumOff val="40000"/>
                  </a:schemeClr>
                </a:solidFill>
              </a:rPr>
              <a:t>стоит тысячи слов». </a:t>
            </a:r>
            <a:r>
              <a:rPr lang="ru-RU" sz="3200" dirty="0" smtClean="0">
                <a:solidFill>
                  <a:schemeClr val="accent5">
                    <a:lumMod val="60000"/>
                    <a:lumOff val="40000"/>
                  </a:schemeClr>
                </a:solidFill>
              </a:rPr>
              <a:t/>
            </a:r>
            <a:br>
              <a:rPr lang="ru-RU" sz="3200" dirty="0" smtClean="0">
                <a:solidFill>
                  <a:schemeClr val="accent5">
                    <a:lumMod val="60000"/>
                    <a:lumOff val="40000"/>
                  </a:schemeClr>
                </a:solidFill>
              </a:rPr>
            </a:br>
            <a:endParaRPr lang="ru-RU" sz="3200" dirty="0">
              <a:solidFill>
                <a:schemeClr val="accent5">
                  <a:lumMod val="60000"/>
                  <a:lumOff val="40000"/>
                </a:schemeClr>
              </a:solidFill>
            </a:endParaRPr>
          </a:p>
        </p:txBody>
      </p:sp>
      <p:pic>
        <p:nvPicPr>
          <p:cNvPr id="53250" name="Picture 2"/>
          <p:cNvPicPr>
            <a:picLocks noChangeAspect="1" noChangeArrowheads="1"/>
          </p:cNvPicPr>
          <p:nvPr/>
        </p:nvPicPr>
        <p:blipFill>
          <a:blip r:embed="rId2" cstate="print"/>
          <a:srcRect/>
          <a:stretch>
            <a:fillRect/>
          </a:stretch>
        </p:blipFill>
        <p:spPr bwMode="auto">
          <a:xfrm>
            <a:off x="5715000" y="4643438"/>
            <a:ext cx="3286125" cy="2000250"/>
          </a:xfrm>
          <a:prstGeom prst="rect">
            <a:avLst/>
          </a:prstGeom>
          <a:noFill/>
          <a:ln w="9525">
            <a:noFill/>
            <a:miter lim="800000"/>
            <a:headEnd/>
            <a:tailEnd/>
          </a:ln>
        </p:spPr>
      </p:pic>
    </p:spTree>
  </p:cSld>
  <p:clrMapOvr>
    <a:masterClrMapping/>
  </p:clrMapOvr>
  <p:transition>
    <p:checke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0"/>
            <a:ext cx="8143900" cy="6858000"/>
          </a:xfrm>
        </p:spPr>
        <p:style>
          <a:lnRef idx="0">
            <a:schemeClr val="accent1"/>
          </a:lnRef>
          <a:fillRef idx="3">
            <a:schemeClr val="accent1"/>
          </a:fillRef>
          <a:effectRef idx="3">
            <a:schemeClr val="accent1"/>
          </a:effectRef>
          <a:fontRef idx="minor">
            <a:schemeClr val="lt1"/>
          </a:fontRef>
        </p:style>
        <p:txBody>
          <a:bodyPr>
            <a:normAutofit fontScale="90000"/>
          </a:bodyPr>
          <a:lstStyle/>
          <a:p>
            <a:pPr fontAlgn="auto">
              <a:spcAft>
                <a:spcPts val="0"/>
              </a:spcAft>
              <a:defRPr/>
            </a:pPr>
            <a:r>
              <a:rPr lang="ru-RU" sz="3600" dirty="0" smtClean="0">
                <a:solidFill>
                  <a:schemeClr val="bg1"/>
                </a:solidFill>
              </a:rPr>
              <a:t/>
            </a:r>
            <a:br>
              <a:rPr lang="ru-RU" sz="3600" dirty="0" smtClean="0">
                <a:solidFill>
                  <a:schemeClr val="bg1"/>
                </a:solidFill>
              </a:rPr>
            </a:br>
            <a:r>
              <a:rPr lang="ru-RU" sz="3600" dirty="0" smtClean="0">
                <a:solidFill>
                  <a:schemeClr val="bg1"/>
                </a:solidFill>
              </a:rPr>
              <a:t>На своих уроках я достаточно широко практикую </a:t>
            </a:r>
            <a:r>
              <a:rPr lang="ru-RU" sz="3600" dirty="0" err="1" smtClean="0">
                <a:solidFill>
                  <a:schemeClr val="bg1"/>
                </a:solidFill>
              </a:rPr>
              <a:t>самооценивание</a:t>
            </a:r>
            <a:r>
              <a:rPr lang="ru-RU" sz="3600" dirty="0" smtClean="0">
                <a:solidFill>
                  <a:schemeClr val="bg1"/>
                </a:solidFill>
              </a:rPr>
              <a:t> и </a:t>
            </a:r>
            <a:r>
              <a:rPr lang="ru-RU" sz="3600" dirty="0" err="1" smtClean="0">
                <a:solidFill>
                  <a:schemeClr val="bg1"/>
                </a:solidFill>
              </a:rPr>
              <a:t>взаимооценку</a:t>
            </a:r>
            <a:r>
              <a:rPr lang="ru-RU" sz="3600" dirty="0" smtClean="0">
                <a:solidFill>
                  <a:schemeClr val="bg1"/>
                </a:solidFill>
              </a:rPr>
              <a:t>. </a:t>
            </a:r>
            <a:br>
              <a:rPr lang="ru-RU" sz="3600" dirty="0" smtClean="0">
                <a:solidFill>
                  <a:schemeClr val="bg1"/>
                </a:solidFill>
              </a:rPr>
            </a:br>
            <a:r>
              <a:rPr lang="ru-RU" sz="3600" dirty="0" smtClean="0">
                <a:solidFill>
                  <a:schemeClr val="bg1"/>
                </a:solidFill>
              </a:rPr>
              <a:t>Например, оцени свою работу на уроке: </a:t>
            </a:r>
            <a:r>
              <a:rPr lang="ru-RU" sz="3600" dirty="0" smtClean="0">
                <a:solidFill>
                  <a:schemeClr val="accent3">
                    <a:lumMod val="60000"/>
                    <a:lumOff val="40000"/>
                  </a:schemeClr>
                </a:solidFill>
              </a:rPr>
              <a:t/>
            </a:r>
            <a:br>
              <a:rPr lang="ru-RU" sz="3600" dirty="0" smtClean="0">
                <a:solidFill>
                  <a:schemeClr val="accent3">
                    <a:lumMod val="60000"/>
                    <a:lumOff val="40000"/>
                  </a:schemeClr>
                </a:solidFill>
              </a:rPr>
            </a:br>
            <a:r>
              <a:rPr lang="ru-RU" sz="3600" dirty="0" smtClean="0">
                <a:solidFill>
                  <a:schemeClr val="accent5">
                    <a:lumMod val="60000"/>
                    <a:lumOff val="40000"/>
                  </a:schemeClr>
                </a:solidFill>
              </a:rPr>
              <a:t/>
            </a:r>
            <a:br>
              <a:rPr lang="ru-RU" sz="3600" dirty="0" smtClean="0">
                <a:solidFill>
                  <a:schemeClr val="accent5">
                    <a:lumMod val="60000"/>
                    <a:lumOff val="40000"/>
                  </a:schemeClr>
                </a:solidFill>
              </a:rPr>
            </a:br>
            <a:r>
              <a:rPr lang="ru-RU" sz="3600" dirty="0" err="1" smtClean="0">
                <a:solidFill>
                  <a:schemeClr val="tx2">
                    <a:lumMod val="10000"/>
                  </a:schemeClr>
                </a:solidFill>
              </a:rPr>
              <a:t>good</a:t>
            </a:r>
            <a:r>
              <a:rPr lang="ru-RU" sz="3600" dirty="0" smtClean="0">
                <a:solidFill>
                  <a:schemeClr val="tx2">
                    <a:lumMod val="10000"/>
                  </a:schemeClr>
                </a:solidFill>
              </a:rPr>
              <a:t> (хорошо) </a:t>
            </a:r>
            <a:br>
              <a:rPr lang="ru-RU" sz="3600" dirty="0" smtClean="0">
                <a:solidFill>
                  <a:schemeClr val="tx2">
                    <a:lumMod val="10000"/>
                  </a:schemeClr>
                </a:solidFill>
              </a:rPr>
            </a:br>
            <a:r>
              <a:rPr lang="ru-RU" sz="3600" dirty="0" smtClean="0">
                <a:solidFill>
                  <a:schemeClr val="tx2">
                    <a:lumMod val="10000"/>
                  </a:schemeClr>
                </a:solidFill>
              </a:rPr>
              <a:t> </a:t>
            </a:r>
            <a:br>
              <a:rPr lang="ru-RU" sz="3600" dirty="0" smtClean="0">
                <a:solidFill>
                  <a:schemeClr val="tx2">
                    <a:lumMod val="10000"/>
                  </a:schemeClr>
                </a:solidFill>
              </a:rPr>
            </a:br>
            <a:r>
              <a:rPr lang="ru-RU" sz="3600" dirty="0" err="1" smtClean="0">
                <a:solidFill>
                  <a:schemeClr val="tx2">
                    <a:lumMod val="10000"/>
                  </a:schemeClr>
                </a:solidFill>
              </a:rPr>
              <a:t>ok</a:t>
            </a:r>
            <a:r>
              <a:rPr lang="ru-RU" sz="3600" dirty="0" smtClean="0">
                <a:solidFill>
                  <a:schemeClr val="tx2">
                    <a:lumMod val="10000"/>
                  </a:schemeClr>
                </a:solidFill>
              </a:rPr>
              <a:t> (нормально) </a:t>
            </a:r>
            <a:br>
              <a:rPr lang="ru-RU" sz="3600" dirty="0" smtClean="0">
                <a:solidFill>
                  <a:schemeClr val="tx2">
                    <a:lumMod val="10000"/>
                  </a:schemeClr>
                </a:solidFill>
              </a:rPr>
            </a:br>
            <a:r>
              <a:rPr lang="ru-RU" sz="3600" dirty="0" smtClean="0">
                <a:solidFill>
                  <a:schemeClr val="tx2">
                    <a:lumMod val="10000"/>
                  </a:schemeClr>
                </a:solidFill>
              </a:rPr>
              <a:t/>
            </a:r>
            <a:br>
              <a:rPr lang="ru-RU" sz="3600" dirty="0" smtClean="0">
                <a:solidFill>
                  <a:schemeClr val="tx2">
                    <a:lumMod val="10000"/>
                  </a:schemeClr>
                </a:solidFill>
              </a:rPr>
            </a:br>
            <a:r>
              <a:rPr lang="ru-RU" sz="3600" dirty="0" err="1" smtClean="0">
                <a:solidFill>
                  <a:schemeClr val="tx2">
                    <a:lumMod val="10000"/>
                  </a:schemeClr>
                </a:solidFill>
              </a:rPr>
              <a:t>Try</a:t>
            </a:r>
            <a:r>
              <a:rPr lang="ru-RU" sz="3600" dirty="0" smtClean="0">
                <a:solidFill>
                  <a:schemeClr val="tx2">
                    <a:lumMod val="10000"/>
                  </a:schemeClr>
                </a:solidFill>
              </a:rPr>
              <a:t> </a:t>
            </a:r>
            <a:r>
              <a:rPr lang="ru-RU" sz="3600" dirty="0" err="1" smtClean="0">
                <a:solidFill>
                  <a:schemeClr val="tx2">
                    <a:lumMod val="10000"/>
                  </a:schemeClr>
                </a:solidFill>
              </a:rPr>
              <a:t>again</a:t>
            </a:r>
            <a:r>
              <a:rPr lang="ru-RU" sz="3600" dirty="0" smtClean="0">
                <a:solidFill>
                  <a:schemeClr val="tx2">
                    <a:lumMod val="10000"/>
                  </a:schemeClr>
                </a:solidFill>
              </a:rPr>
              <a:t>! (попробуй еще!) </a:t>
            </a:r>
            <a:r>
              <a:rPr lang="ru-RU" sz="4000" dirty="0" smtClean="0">
                <a:solidFill>
                  <a:schemeClr val="accent2">
                    <a:lumMod val="60000"/>
                    <a:lumOff val="40000"/>
                  </a:schemeClr>
                </a:solidFill>
              </a:rPr>
              <a:t/>
            </a:r>
            <a:br>
              <a:rPr lang="ru-RU" sz="4000" dirty="0" smtClean="0">
                <a:solidFill>
                  <a:schemeClr val="accent2">
                    <a:lumMod val="60000"/>
                    <a:lumOff val="40000"/>
                  </a:schemeClr>
                </a:solidFill>
              </a:rPr>
            </a:br>
            <a:r>
              <a:rPr lang="ru-RU" sz="4000" dirty="0" smtClean="0">
                <a:solidFill>
                  <a:schemeClr val="accent2">
                    <a:lumMod val="60000"/>
                    <a:lumOff val="40000"/>
                  </a:schemeClr>
                </a:solidFill>
              </a:rPr>
              <a:t> </a:t>
            </a:r>
            <a:r>
              <a:rPr lang="ru-RU" dirty="0" smtClean="0"/>
              <a:t/>
            </a:r>
            <a:br>
              <a:rPr lang="ru-RU" dirty="0" smtClean="0"/>
            </a:br>
            <a:r>
              <a:rPr lang="ru-RU" dirty="0" smtClean="0"/>
              <a:t>  </a:t>
            </a:r>
            <a:br>
              <a:rPr lang="ru-RU" dirty="0" smtClean="0"/>
            </a:br>
            <a:endParaRPr lang="ru-RU" dirty="0"/>
          </a:p>
        </p:txBody>
      </p:sp>
    </p:spTree>
  </p:cSld>
  <p:clrMapOvr>
    <a:masterClrMapping/>
  </p:clrMapOvr>
  <p:transition>
    <p:blinds/>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idx="4294967295"/>
          </p:nvPr>
        </p:nvSpPr>
        <p:spPr>
          <a:xfrm>
            <a:off x="0" y="692150"/>
            <a:ext cx="9144000" cy="1354138"/>
          </a:xfrm>
        </p:spPr>
        <p:txBody>
          <a:bodyPr>
            <a:noAutofit/>
          </a:bodyPr>
          <a:lstStyle/>
          <a:p>
            <a:pPr marL="514350" indent="-514350" algn="ctr" fontAlgn="auto">
              <a:spcAft>
                <a:spcPts val="0"/>
              </a:spcAft>
              <a:defRPr/>
            </a:pPr>
            <a:r>
              <a:rPr lang="ru-RU" sz="2400" b="1" dirty="0" smtClean="0">
                <a:solidFill>
                  <a:srgbClr val="FF0000"/>
                </a:solidFill>
              </a:rPr>
              <a:t>         </a:t>
            </a:r>
            <a:r>
              <a:rPr lang="ru-RU" sz="2400" dirty="0" smtClean="0">
                <a:solidFill>
                  <a:srgbClr val="FF0000"/>
                </a:solidFill>
                <a:latin typeface="Corbel" pitchFamily="34" charset="0"/>
              </a:rPr>
              <a:t> </a:t>
            </a:r>
            <a:r>
              <a:rPr lang="ru-RU" sz="3200" b="1" dirty="0" smtClean="0">
                <a:solidFill>
                  <a:srgbClr val="FF0000"/>
                </a:solidFill>
                <a:latin typeface="Times New Roman" pitchFamily="18" charset="0"/>
                <a:cs typeface="Times New Roman" pitchFamily="18" charset="0"/>
              </a:rPr>
              <a:t>Индивидуальный и </a:t>
            </a:r>
            <a:r>
              <a:rPr lang="ru-RU" sz="3200" dirty="0" smtClean="0">
                <a:solidFill>
                  <a:srgbClr val="FF0000"/>
                </a:solidFill>
                <a:latin typeface="Times New Roman" pitchFamily="18" charset="0"/>
                <a:cs typeface="Times New Roman" pitchFamily="18" charset="0"/>
              </a:rPr>
              <a:t/>
            </a:r>
            <a:br>
              <a:rPr lang="ru-RU" sz="3200"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дифференцированный подход</a:t>
            </a:r>
            <a:r>
              <a:rPr lang="ru-RU" sz="2400" b="1" dirty="0" smtClean="0">
                <a:solidFill>
                  <a:srgbClr val="FF0000"/>
                </a:solidFill>
              </a:rPr>
              <a:t/>
            </a:r>
            <a:br>
              <a:rPr lang="ru-RU" sz="2400" b="1" dirty="0" smtClean="0">
                <a:solidFill>
                  <a:srgbClr val="FF0000"/>
                </a:solidFill>
              </a:rPr>
            </a:br>
            <a:endParaRPr lang="ru-RU" sz="2400" dirty="0"/>
          </a:p>
        </p:txBody>
      </p:sp>
      <p:sp>
        <p:nvSpPr>
          <p:cNvPr id="9" name="Содержимое 8"/>
          <p:cNvSpPr>
            <a:spLocks noGrp="1"/>
          </p:cNvSpPr>
          <p:nvPr>
            <p:ph sz="half" idx="4294967295"/>
          </p:nvPr>
        </p:nvSpPr>
        <p:spPr>
          <a:xfrm>
            <a:off x="990600" y="1857375"/>
            <a:ext cx="8153400" cy="5000625"/>
          </a:xfrm>
        </p:spPr>
        <p:txBody>
          <a:bodyPr>
            <a:normAutofit/>
          </a:bodyPr>
          <a:lstStyle/>
          <a:p>
            <a:pPr fontAlgn="auto">
              <a:spcAft>
                <a:spcPts val="0"/>
              </a:spcAft>
              <a:buFont typeface="Wingdings 2"/>
              <a:buNone/>
              <a:defRPr/>
            </a:pPr>
            <a:r>
              <a:rPr lang="ru-RU" dirty="0" smtClean="0">
                <a:solidFill>
                  <a:schemeClr val="accent3">
                    <a:lumMod val="50000"/>
                  </a:schemeClr>
                </a:solidFill>
              </a:rPr>
              <a:t>    </a:t>
            </a:r>
            <a:r>
              <a:rPr lang="ru-RU" sz="3600" dirty="0" smtClean="0">
                <a:solidFill>
                  <a:schemeClr val="accent3">
                    <a:lumMod val="50000"/>
                  </a:schemeClr>
                </a:solidFill>
                <a:latin typeface="Times New Roman" pitchFamily="18" charset="0"/>
                <a:cs typeface="Times New Roman" pitchFamily="18" charset="0"/>
              </a:rPr>
              <a:t>на моих уроках осуществляется через учет личных интересов и особенностей ученика , возможность выбрать свой уровень и объем задания. Дополнительный языковой материал подбирается с учетом увлечений ученика. Пример выбора домашнего задания. </a:t>
            </a:r>
            <a:r>
              <a:rPr lang="ru-RU" dirty="0" smtClean="0"/>
              <a:t/>
            </a:r>
            <a:br>
              <a:rPr lang="ru-RU" dirty="0" smtClean="0"/>
            </a:br>
            <a:endParaRPr lang="ru-RU" dirty="0"/>
          </a:p>
        </p:txBody>
      </p:sp>
    </p:spTree>
  </p:cSld>
  <p:clrMapOvr>
    <a:masterClrMapping/>
  </p:clrMapOvr>
  <p:transition>
    <p:cover dir="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323528" y="1628800"/>
            <a:ext cx="8568952" cy="1775096"/>
          </a:xfrm>
        </p:spPr>
        <p:style>
          <a:lnRef idx="0">
            <a:schemeClr val="accent1"/>
          </a:lnRef>
          <a:fillRef idx="3">
            <a:schemeClr val="accent1"/>
          </a:fillRef>
          <a:effectRef idx="3">
            <a:schemeClr val="accent1"/>
          </a:effectRef>
          <a:fontRef idx="minor">
            <a:schemeClr val="lt1"/>
          </a:fontRef>
        </p:style>
        <p:txBody>
          <a:bodyPr>
            <a:noAutofit/>
          </a:bodyPr>
          <a:lstStyle/>
          <a:p>
            <a:pPr algn="l" fontAlgn="auto">
              <a:spcAft>
                <a:spcPts val="0"/>
              </a:spcAft>
              <a:defRPr/>
            </a:pPr>
            <a:r>
              <a:rPr lang="ru-RU" sz="2400" b="1" dirty="0" smtClean="0">
                <a:solidFill>
                  <a:schemeClr val="bg1"/>
                </a:solidFill>
              </a:rPr>
              <a:t>На 3 балла </a:t>
            </a:r>
            <a:r>
              <a:rPr lang="ru-RU" sz="2400" dirty="0" smtClean="0">
                <a:solidFill>
                  <a:schemeClr val="bg1"/>
                </a:solidFill>
              </a:rPr>
              <a:t>- написать рассказ 7-8 предложений (основа есть в учебнике); </a:t>
            </a:r>
            <a:br>
              <a:rPr lang="ru-RU" sz="2400" dirty="0" smtClean="0">
                <a:solidFill>
                  <a:schemeClr val="bg1"/>
                </a:solidFill>
              </a:rPr>
            </a:br>
            <a:r>
              <a:rPr lang="ru-RU" sz="2400" b="1" dirty="0" smtClean="0">
                <a:solidFill>
                  <a:schemeClr val="bg1"/>
                </a:solidFill>
              </a:rPr>
              <a:t>на 4 балла </a:t>
            </a:r>
            <a:r>
              <a:rPr lang="ru-RU" sz="2400" dirty="0" smtClean="0">
                <a:solidFill>
                  <a:schemeClr val="bg1"/>
                </a:solidFill>
              </a:rPr>
              <a:t>- рассказать о своем выходном (5-6 предложений); </a:t>
            </a:r>
            <a:br>
              <a:rPr lang="ru-RU" sz="2400" dirty="0" smtClean="0">
                <a:solidFill>
                  <a:schemeClr val="bg1"/>
                </a:solidFill>
              </a:rPr>
            </a:br>
            <a:r>
              <a:rPr lang="ru-RU" sz="2400" b="1" dirty="0" smtClean="0">
                <a:solidFill>
                  <a:schemeClr val="bg1"/>
                </a:solidFill>
              </a:rPr>
              <a:t>на 5 баллов </a:t>
            </a:r>
            <a:r>
              <a:rPr lang="ru-RU" sz="2400" dirty="0" smtClean="0">
                <a:solidFill>
                  <a:schemeClr val="bg1"/>
                </a:solidFill>
              </a:rPr>
              <a:t>– рассказать о том, как ваша семья проводит выходные (8-10 предложений).</a:t>
            </a:r>
            <a:endParaRPr lang="ru-RU" sz="2400" dirty="0">
              <a:solidFill>
                <a:schemeClr val="bg1"/>
              </a:solidFill>
            </a:endParaRPr>
          </a:p>
        </p:txBody>
      </p:sp>
      <p:sp>
        <p:nvSpPr>
          <p:cNvPr id="8" name="Текст 7"/>
          <p:cNvSpPr>
            <a:spLocks noGrp="1"/>
          </p:cNvSpPr>
          <p:nvPr>
            <p:ph type="subTitle" idx="1"/>
          </p:nvPr>
        </p:nvSpPr>
        <p:spPr>
          <a:xfrm>
            <a:off x="1475656" y="2060848"/>
            <a:ext cx="7407275" cy="1752600"/>
          </a:xfrm>
        </p:spPr>
        <p:txBody>
          <a:bodyPr>
            <a:noAutofit/>
          </a:bodyPr>
          <a:lstStyle/>
          <a:p>
            <a:pPr algn="l" fontAlgn="auto">
              <a:spcAft>
                <a:spcPts val="0"/>
              </a:spcAft>
              <a:buFont typeface="Wingdings 2"/>
              <a:buNone/>
              <a:defRPr/>
            </a:pPr>
            <a:r>
              <a:rPr lang="ru-RU" sz="2000" dirty="0" smtClean="0"/>
              <a:t/>
            </a:r>
            <a:br>
              <a:rPr lang="ru-RU" sz="2000" dirty="0" smtClean="0"/>
            </a:br>
            <a:r>
              <a:rPr lang="ru-RU" sz="2400" dirty="0" smtClean="0"/>
              <a:t/>
            </a:r>
            <a:br>
              <a:rPr lang="ru-RU" sz="2400" dirty="0" smtClean="0"/>
            </a:br>
            <a:endParaRPr lang="ru-RU" sz="2400" dirty="0"/>
          </a:p>
        </p:txBody>
      </p:sp>
      <p:pic>
        <p:nvPicPr>
          <p:cNvPr id="56323" name="Picture 2" descr="C:\Documents and Settings\Дом\Мои документы\Отсканировано 22.12.2009 21-19_000.jpg"/>
          <p:cNvPicPr>
            <a:picLocks noChangeAspect="1" noChangeArrowheads="1"/>
          </p:cNvPicPr>
          <p:nvPr/>
        </p:nvPicPr>
        <p:blipFill>
          <a:blip r:embed="rId2" cstate="print"/>
          <a:srcRect/>
          <a:stretch>
            <a:fillRect/>
          </a:stretch>
        </p:blipFill>
        <p:spPr bwMode="auto">
          <a:xfrm>
            <a:off x="251520" y="3371106"/>
            <a:ext cx="5230341" cy="3486894"/>
          </a:xfrm>
          <a:prstGeom prst="rect">
            <a:avLst/>
          </a:prstGeom>
          <a:noFill/>
          <a:ln w="9525">
            <a:noFill/>
            <a:miter lim="800000"/>
            <a:headEnd/>
            <a:tailEnd/>
          </a:ln>
        </p:spPr>
      </p:pic>
      <p:sp>
        <p:nvSpPr>
          <p:cNvPr id="5" name="Прямоугольник 4"/>
          <p:cNvSpPr/>
          <p:nvPr/>
        </p:nvSpPr>
        <p:spPr>
          <a:xfrm>
            <a:off x="179512" y="404664"/>
            <a:ext cx="8640960" cy="1661993"/>
          </a:xfrm>
          <a:prstGeom prst="rect">
            <a:avLst/>
          </a:prstGeom>
        </p:spPr>
        <p:txBody>
          <a:bodyPr wrap="square">
            <a:spAutoFit/>
          </a:bodyPr>
          <a:lstStyle/>
          <a:p>
            <a:pPr algn="ctr"/>
            <a:r>
              <a:rPr lang="ru-RU" sz="2800" b="1" dirty="0" smtClean="0">
                <a:solidFill>
                  <a:schemeClr val="bg1">
                    <a:lumMod val="95000"/>
                    <a:lumOff val="5000"/>
                  </a:schemeClr>
                </a:solidFill>
                <a:latin typeface="Times New Roman" pitchFamily="18" charset="0"/>
                <a:cs typeface="Times New Roman" pitchFamily="18" charset="0"/>
              </a:rPr>
              <a:t>Тема: «Мой день». </a:t>
            </a:r>
          </a:p>
          <a:p>
            <a:pPr algn="ctr"/>
            <a:r>
              <a:rPr lang="ru-RU" sz="2800" b="1" dirty="0" smtClean="0">
                <a:solidFill>
                  <a:schemeClr val="bg1">
                    <a:lumMod val="95000"/>
                    <a:lumOff val="5000"/>
                  </a:schemeClr>
                </a:solidFill>
                <a:latin typeface="Times New Roman" pitchFamily="18" charset="0"/>
                <a:cs typeface="Times New Roman" pitchFamily="18" charset="0"/>
              </a:rPr>
              <a:t>Задание: рассказать о своем выходном дне</a:t>
            </a:r>
            <a:r>
              <a:rPr lang="ru-RU" sz="2800" b="1" dirty="0" smtClean="0">
                <a:solidFill>
                  <a:schemeClr val="bg1">
                    <a:lumMod val="95000"/>
                    <a:lumOff val="5000"/>
                  </a:schemeClr>
                </a:solidFill>
                <a:latin typeface="Times New Roman" pitchFamily="18" charset="0"/>
                <a:cs typeface="Times New Roman" pitchFamily="18" charset="0"/>
              </a:rPr>
              <a:t>.</a:t>
            </a:r>
          </a:p>
          <a:p>
            <a:pPr algn="ctr"/>
            <a:r>
              <a:rPr lang="ru-RU" sz="2800" b="1" dirty="0" smtClean="0">
                <a:solidFill>
                  <a:schemeClr val="bg1">
                    <a:lumMod val="95000"/>
                    <a:lumOff val="5000"/>
                  </a:schemeClr>
                </a:solidFill>
                <a:latin typeface="Times New Roman" pitchFamily="18" charset="0"/>
                <a:cs typeface="Times New Roman" pitchFamily="18" charset="0"/>
              </a:rPr>
              <a:t> </a:t>
            </a:r>
            <a:r>
              <a:rPr lang="ru-RU" dirty="0" smtClean="0">
                <a:solidFill>
                  <a:schemeClr val="bg1"/>
                </a:solidFill>
              </a:rPr>
              <a:t/>
            </a:r>
            <a:br>
              <a:rPr lang="ru-RU" dirty="0" smtClean="0">
                <a:solidFill>
                  <a:schemeClr val="bg1"/>
                </a:solidFill>
              </a:rPr>
            </a:br>
            <a:endParaRPr lang="ru-RU" dirty="0"/>
          </a:p>
        </p:txBody>
      </p:sp>
    </p:spTree>
  </p:cSld>
  <p:clrMapOvr>
    <a:masterClrMapping/>
  </p:clrMapOvr>
  <p:transition>
    <p:cover dir="l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Текст 6"/>
          <p:cNvSpPr>
            <a:spLocks noGrp="1"/>
          </p:cNvSpPr>
          <p:nvPr>
            <p:ph type="body" idx="2"/>
          </p:nvPr>
        </p:nvSpPr>
        <p:spPr>
          <a:xfrm>
            <a:off x="539552" y="548680"/>
            <a:ext cx="8219256" cy="2736304"/>
          </a:xfrm>
        </p:spPr>
        <p:txBody>
          <a:bodyPr>
            <a:noAutofit/>
          </a:bodyPr>
          <a:lstStyle/>
          <a:p>
            <a:r>
              <a:rPr lang="ru-RU" sz="3600" dirty="0" smtClean="0"/>
              <a:t>	</a:t>
            </a:r>
            <a:r>
              <a:rPr lang="ru-RU" sz="3600" b="1" i="1" dirty="0" smtClean="0">
                <a:solidFill>
                  <a:schemeClr val="accent2"/>
                </a:solidFill>
              </a:rPr>
              <a:t>Двигательная активность учеников на уроке английского языка – </a:t>
            </a:r>
          </a:p>
          <a:p>
            <a:endParaRPr lang="ru-RU" sz="3600" dirty="0"/>
          </a:p>
          <a:p>
            <a:r>
              <a:rPr lang="ru-RU" sz="3600" dirty="0" smtClean="0"/>
              <a:t>способствует лучшему овладению языковым материалом, снятию усталости и повышению мотивации у обучению</a:t>
            </a:r>
            <a:endParaRPr lang="ru-RU" sz="3600" dirty="0"/>
          </a:p>
        </p:txBody>
      </p:sp>
    </p:spTree>
  </p:cSld>
  <p:clrMapOvr>
    <a:masterClrMapping/>
  </p:clrMapOvr>
  <p:transition>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435100" y="274638"/>
            <a:ext cx="7499350" cy="1143000"/>
          </a:xfrm>
        </p:spPr>
        <p:txBody>
          <a:bodyPr/>
          <a:lstStyle/>
          <a:p>
            <a:pPr fontAlgn="auto">
              <a:spcAft>
                <a:spcPts val="0"/>
              </a:spcAft>
              <a:defRPr/>
            </a:pPr>
            <a:endParaRPr lang="ru-RU">
              <a:solidFill>
                <a:schemeClr val="tx2">
                  <a:satMod val="130000"/>
                </a:schemeClr>
              </a:solidFill>
            </a:endParaRPr>
          </a:p>
        </p:txBody>
      </p:sp>
      <p:sp>
        <p:nvSpPr>
          <p:cNvPr id="18" name="Текст 17"/>
          <p:cNvSpPr>
            <a:spLocks noGrp="1"/>
          </p:cNvSpPr>
          <p:nvPr>
            <p:ph type="body" idx="4294967295"/>
          </p:nvPr>
        </p:nvSpPr>
        <p:spPr>
          <a:xfrm>
            <a:off x="1000125" y="0"/>
            <a:ext cx="8143875" cy="6858000"/>
          </a:xfrm>
        </p:spPr>
        <p:style>
          <a:lnRef idx="0">
            <a:schemeClr val="accent1"/>
          </a:lnRef>
          <a:fillRef idx="3">
            <a:schemeClr val="accent1"/>
          </a:fillRef>
          <a:effectRef idx="3">
            <a:schemeClr val="accent1"/>
          </a:effectRef>
          <a:fontRef idx="minor">
            <a:schemeClr val="lt1"/>
          </a:fontRef>
        </p:style>
        <p:txBody>
          <a:bodyPr>
            <a:noAutofit/>
          </a:bodyPr>
          <a:lstStyle/>
          <a:p>
            <a:pPr marL="365760" indent="-283464" fontAlgn="auto">
              <a:spcAft>
                <a:spcPts val="0"/>
              </a:spcAft>
              <a:buFont typeface="Wingdings 2"/>
              <a:buNone/>
              <a:defRPr/>
            </a:pPr>
            <a:r>
              <a:rPr lang="ru-RU" sz="3600" dirty="0" smtClean="0"/>
              <a:t>    </a:t>
            </a:r>
          </a:p>
          <a:p>
            <a:pPr marL="365760" indent="-283464" fontAlgn="auto">
              <a:spcAft>
                <a:spcPts val="0"/>
              </a:spcAft>
              <a:buFont typeface="Wingdings 2"/>
              <a:buNone/>
              <a:defRPr/>
            </a:pPr>
            <a:r>
              <a:rPr lang="ru-RU" sz="3600" b="1" i="1" dirty="0" smtClean="0"/>
              <a:t>   Активное поведение учащихся на уроке обеспечивается за счет использования рифмовок, стихотворений, песен на основе движений и проведения физкультминуток: на уроке проводятся 1-2 физкультминутки по 2-3 минуты продолжительностью через 15-20 минут после начала урока. </a:t>
            </a:r>
            <a:br>
              <a:rPr lang="ru-RU" sz="3600" b="1" i="1" dirty="0" smtClean="0"/>
            </a:br>
            <a:endParaRPr lang="ru-RU" sz="3600" b="1" i="1" dirty="0" smtClean="0"/>
          </a:p>
          <a:p>
            <a:pPr marL="365760" indent="-283464" fontAlgn="auto">
              <a:spcAft>
                <a:spcPts val="0"/>
              </a:spcAft>
              <a:buFont typeface="Wingdings 2"/>
              <a:buChar char=""/>
              <a:defRPr/>
            </a:pPr>
            <a:endParaRPr lang="ru-RU" sz="2400" b="1" i="1" dirty="0"/>
          </a:p>
        </p:txBody>
      </p:sp>
    </p:spTree>
  </p:cSld>
  <p:clrMapOvr>
    <a:masterClrMapping/>
  </p:clrMapOvr>
  <p:transition>
    <p:push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p:txBody>
          <a:bodyPr/>
          <a:lstStyle/>
          <a:p>
            <a:r>
              <a:rPr lang="ru-RU" b="1" smtClean="0">
                <a:solidFill>
                  <a:srgbClr val="C00000"/>
                </a:solidFill>
              </a:rPr>
              <a:t>Пальчиковая гимнастика- </a:t>
            </a:r>
          </a:p>
        </p:txBody>
      </p:sp>
      <p:sp>
        <p:nvSpPr>
          <p:cNvPr id="4099" name="Содержимое 2"/>
          <p:cNvSpPr>
            <a:spLocks noGrp="1"/>
          </p:cNvSpPr>
          <p:nvPr>
            <p:ph idx="1"/>
          </p:nvPr>
        </p:nvSpPr>
        <p:spPr>
          <a:xfrm>
            <a:off x="457200" y="1600200"/>
            <a:ext cx="8186738" cy="1828800"/>
          </a:xfrm>
        </p:spPr>
        <p:txBody>
          <a:bodyPr/>
          <a:lstStyle/>
          <a:p>
            <a:r>
              <a:rPr lang="ru-RU" smtClean="0"/>
              <a:t>   снятие мышечного утомления с пальцев при письме;</a:t>
            </a:r>
          </a:p>
          <a:p>
            <a:r>
              <a:rPr lang="ru-RU" smtClean="0"/>
              <a:t> снятие эмоционального напряжения.</a:t>
            </a:r>
          </a:p>
          <a:p>
            <a:pPr>
              <a:buFont typeface="Arial" charset="0"/>
              <a:buNone/>
            </a:pPr>
            <a:endParaRPr lang="ru-RU" smtClean="0"/>
          </a:p>
        </p:txBody>
      </p:sp>
      <p:pic>
        <p:nvPicPr>
          <p:cNvPr id="4"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153753">
            <a:off x="1763713" y="3160713"/>
            <a:ext cx="4052887" cy="33924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1474 0.19123 C 0.14549 0.17919 0.14253 0.16762 0.14063 0.15558 C 0.14115 0.10605 0.14132 0.05605 0.14236 0.00651 C 0.14306 -0.02752 0.15017 -0.06247 0.15069 -0.09581 C 0.15122 -0.12752 0.15069 -0.15946 0.15069 -0.19141 " pathEditMode="fixed" rAng="0" ptsTypes="ffffA">
                                      <p:cBhvr>
                                        <p:cTn id="6" dur="2000" fill="hold"/>
                                        <p:tgtEl>
                                          <p:spTgt spid="4"/>
                                        </p:tgtEl>
                                        <p:attrNameLst>
                                          <p:attrName>ppt_x</p:attrName>
                                          <p:attrName>ppt_y</p:attrName>
                                        </p:attrNameLst>
                                      </p:cBhvr>
                                      <p:rCtr x="-2" y="-191"/>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1507 -0.19142 C 0.15816 -0.19257 0.16354 -0.19466 0.17327 -0.19581 C 0.17709 -0.19697 0.18125 -0.19743 0.18525 -0.19859 C 0.19167 -0.20021 0.20834 -0.20021 0.20834 -0.20068 C 0.2132 -0.20068 0.21771 -0.20183 0.22309 -0.20276 C 0.23351 -0.20392 0.22865 -0.20276 0.23733 -0.20392 C 0.24584 -0.20554 0.25295 -0.20646 0.2625 -0.20716 C 0.27014 -0.20924 0.28004 -0.21086 0.28959 -0.21202 C 0.29948 -0.21341 0.29948 -0.21202 0.31007 -0.2141 C 0.32726 -0.2178 0.34827 -0.21896 0.36858 -0.21989 C 0.38559 -0.22382 0.40591 -0.22591 0.42448 -0.22845 C 0.44601 -0.23123 0.46684 -0.2354 0.49184 -0.2354 " pathEditMode="fixed" rAng="0" ptsTypes="fffffffffffA">
                                      <p:cBhvr>
                                        <p:cTn id="9" dur="2000" fill="hold"/>
                                        <p:tgtEl>
                                          <p:spTgt spid="4"/>
                                        </p:tgtEl>
                                        <p:attrNameLst>
                                          <p:attrName>ppt_x</p:attrName>
                                          <p:attrName>ppt_y</p:attrName>
                                        </p:attrNameLst>
                                      </p:cBhvr>
                                      <p:rCtr x="170" y="-22"/>
                                    </p:animMotion>
                                  </p:childTnLst>
                                </p:cTn>
                              </p:par>
                            </p:childTnLst>
                          </p:cTn>
                        </p:par>
                        <p:par>
                          <p:cTn id="10" fill="hold">
                            <p:stCondLst>
                              <p:cond delay="4000"/>
                            </p:stCondLst>
                            <p:childTnLst>
                              <p:par>
                                <p:cTn id="11" presetID="0" presetClass="path" presetSubtype="0" accel="50000" decel="50000" fill="hold" nodeType="afterEffect">
                                  <p:stCondLst>
                                    <p:cond delay="0"/>
                                  </p:stCondLst>
                                  <p:childTnLst>
                                    <p:animMotion origin="layout" path="M 0.47986 -0.22174 C 0.48055 -0.0891 0.48437 0.04377 0.48437 0.17618 L 0.49531 0.17317 " pathEditMode="fixed" rAng="0" ptsTypes="fAA">
                                      <p:cBhvr>
                                        <p:cTn id="12" dur="2000" fill="hold"/>
                                        <p:tgtEl>
                                          <p:spTgt spid="4"/>
                                        </p:tgtEl>
                                        <p:attrNameLst>
                                          <p:attrName>ppt_x</p:attrName>
                                          <p:attrName>ppt_y</p:attrName>
                                        </p:attrNameLst>
                                      </p:cBhvr>
                                      <p:rCtr x="8" y="199"/>
                                    </p:animMotion>
                                  </p:childTnLst>
                                </p:cTn>
                              </p:par>
                            </p:childTnLst>
                          </p:cTn>
                        </p:par>
                        <p:par>
                          <p:cTn id="13" fill="hold">
                            <p:stCondLst>
                              <p:cond delay="6000"/>
                            </p:stCondLst>
                            <p:childTnLst>
                              <p:par>
                                <p:cTn id="14" presetID="0" presetClass="path" presetSubtype="0" accel="50000" decel="50000" fill="hold" nodeType="afterEffect">
                                  <p:stCondLst>
                                    <p:cond delay="0"/>
                                  </p:stCondLst>
                                  <p:childTnLst>
                                    <p:animMotion origin="layout" path="M 0.49531 0.17317 C 0.34931 0.12734 0.20608 -0.03077 0.06007 -0.03077 " pathEditMode="fixed" rAng="0" ptsTypes="fA">
                                      <p:cBhvr>
                                        <p:cTn id="15" dur="2000" fill="hold"/>
                                        <p:tgtEl>
                                          <p:spTgt spid="4"/>
                                        </p:tgtEl>
                                        <p:attrNameLst>
                                          <p:attrName>ppt_x</p:attrName>
                                          <p:attrName>ppt_y</p:attrName>
                                        </p:attrNameLst>
                                      </p:cBhvr>
                                      <p:rCtr x="-218" y="-1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Прямоугольник 4"/>
          <p:cNvSpPr>
            <a:spLocks noChangeArrowheads="1"/>
          </p:cNvSpPr>
          <p:nvPr/>
        </p:nvSpPr>
        <p:spPr bwMode="auto">
          <a:xfrm>
            <a:off x="539552" y="908720"/>
            <a:ext cx="6984776" cy="1570037"/>
          </a:xfrm>
          <a:prstGeom prst="rect">
            <a:avLst/>
          </a:prstGeom>
          <a:noFill/>
          <a:ln w="9525">
            <a:noFill/>
            <a:miter lim="800000"/>
            <a:headEnd/>
            <a:tailEnd/>
          </a:ln>
        </p:spPr>
        <p:txBody>
          <a:bodyPr wrap="square">
            <a:spAutoFit/>
          </a:bodyPr>
          <a:lstStyle/>
          <a:p>
            <a:r>
              <a:rPr lang="ru-RU" sz="2400" b="1" dirty="0">
                <a:solidFill>
                  <a:srgbClr val="FF0000"/>
                </a:solidFill>
                <a:latin typeface="Times New Roman" pitchFamily="18" charset="0"/>
                <a:ea typeface="Times New Roman" pitchFamily="18" charset="0"/>
                <a:cs typeface="Times New Roman" pitchFamily="18" charset="0"/>
              </a:rPr>
              <a:t>В.М. Бехтерев : </a:t>
            </a:r>
            <a:r>
              <a:rPr lang="ru-RU" sz="2400" b="1" dirty="0">
                <a:solidFill>
                  <a:srgbClr val="002060"/>
                </a:solidFill>
                <a:latin typeface="Times New Roman" pitchFamily="18" charset="0"/>
                <a:ea typeface="Times New Roman" pitchFamily="18" charset="0"/>
                <a:cs typeface="Times New Roman" pitchFamily="18" charset="0"/>
              </a:rPr>
              <a:t>простые движения рук помогают снять умственную усталость, улучшают произношение многих звуков, развивают речь ребенка.</a:t>
            </a:r>
          </a:p>
        </p:txBody>
      </p:sp>
      <p:sp>
        <p:nvSpPr>
          <p:cNvPr id="5123" name="Прямоугольник 5"/>
          <p:cNvSpPr>
            <a:spLocks noChangeArrowheads="1"/>
          </p:cNvSpPr>
          <p:nvPr/>
        </p:nvSpPr>
        <p:spPr bwMode="auto">
          <a:xfrm>
            <a:off x="4572000" y="3000375"/>
            <a:ext cx="4572000" cy="1200329"/>
          </a:xfrm>
          <a:prstGeom prst="rect">
            <a:avLst/>
          </a:prstGeom>
          <a:noFill/>
          <a:ln w="9525">
            <a:noFill/>
            <a:miter lim="800000"/>
            <a:headEnd/>
            <a:tailEnd/>
          </a:ln>
        </p:spPr>
        <p:txBody>
          <a:bodyPr>
            <a:spAutoFit/>
          </a:bodyPr>
          <a:lstStyle/>
          <a:p>
            <a:r>
              <a:rPr lang="ru-RU" sz="2400" b="1" dirty="0">
                <a:solidFill>
                  <a:srgbClr val="FF0000"/>
                </a:solidFill>
                <a:latin typeface="Times New Roman" pitchFamily="18" charset="0"/>
                <a:ea typeface="Times New Roman" pitchFamily="18" charset="0"/>
                <a:cs typeface="Times New Roman" pitchFamily="18" charset="0"/>
              </a:rPr>
              <a:t>В.А Сухомлинский :</a:t>
            </a:r>
            <a:endParaRPr lang="ru-RU" sz="2400" b="1" dirty="0">
              <a:solidFill>
                <a:srgbClr val="002060"/>
              </a:solidFill>
              <a:latin typeface="Times New Roman" pitchFamily="18" charset="0"/>
              <a:ea typeface="Times New Roman" pitchFamily="18" charset="0"/>
              <a:cs typeface="Times New Roman" pitchFamily="18" charset="0"/>
            </a:endParaRPr>
          </a:p>
          <a:p>
            <a:r>
              <a:rPr lang="ru-RU" sz="2400" b="1" dirty="0">
                <a:solidFill>
                  <a:srgbClr val="002060"/>
                </a:solidFill>
                <a:latin typeface="Times New Roman" pitchFamily="18" charset="0"/>
                <a:ea typeface="Times New Roman" pitchFamily="18" charset="0"/>
                <a:cs typeface="Times New Roman" pitchFamily="18" charset="0"/>
              </a:rPr>
              <a:t>“ум ребенка находится на кончике пальцев”.</a:t>
            </a:r>
            <a:endParaRPr lang="ru-RU" sz="3600" b="1" dirty="0">
              <a:solidFill>
                <a:srgbClr val="002060"/>
              </a:solidFill>
              <a:latin typeface="Times New Roman" pitchFamily="18" charset="0"/>
              <a:ea typeface="Times New Roman" pitchFamily="18" charset="0"/>
              <a:cs typeface="Times New Roman" pitchFamily="18" charset="0"/>
            </a:endParaRPr>
          </a:p>
        </p:txBody>
      </p:sp>
      <p:pic>
        <p:nvPicPr>
          <p:cNvPr id="5124" name="Picture 2"/>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rot="1717495">
            <a:off x="1118419" y="2372898"/>
            <a:ext cx="3440941" cy="43312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rot="10800000" flipV="1">
            <a:off x="357188" y="571500"/>
            <a:ext cx="4500562" cy="2678113"/>
          </a:xfrm>
          <a:prstGeom prst="rect">
            <a:avLst/>
          </a:prstGeom>
          <a:noFill/>
          <a:ln w="9525">
            <a:noFill/>
            <a:miter lim="800000"/>
            <a:headEnd/>
            <a:tailEnd/>
          </a:ln>
        </p:spPr>
        <p:txBody>
          <a:bodyPr anchor="ctr">
            <a:spAutoFit/>
          </a:bodyPr>
          <a:lstStyle/>
          <a:p>
            <a:pPr marL="457200" indent="-457200">
              <a:buFontTx/>
              <a:buAutoNum type="arabicParenR"/>
            </a:pPr>
            <a:r>
              <a:rPr lang="en-US" sz="2400" b="1">
                <a:latin typeface="Times New Roman" pitchFamily="18" charset="0"/>
                <a:cs typeface="Times New Roman" pitchFamily="18" charset="0"/>
              </a:rPr>
              <a:t>Five little gentlemen </a:t>
            </a:r>
            <a:endParaRPr lang="ru-RU" sz="2400" b="1">
              <a:latin typeface="Times New Roman" pitchFamily="18" charset="0"/>
              <a:cs typeface="Times New Roman" pitchFamily="18" charset="0"/>
            </a:endParaRPr>
          </a:p>
          <a:p>
            <a:pPr marL="457200" indent="-457200"/>
            <a:r>
              <a:rPr lang="ru-RU" sz="2400" b="1">
                <a:latin typeface="Times New Roman" pitchFamily="18" charset="0"/>
                <a:cs typeface="Times New Roman" pitchFamily="18" charset="0"/>
              </a:rPr>
              <a:t>      </a:t>
            </a:r>
            <a:r>
              <a:rPr lang="en-US" sz="2400" b="1">
                <a:latin typeface="Times New Roman" pitchFamily="18" charset="0"/>
                <a:cs typeface="Times New Roman" pitchFamily="18" charset="0"/>
              </a:rPr>
              <a:t>Going for a walk. </a:t>
            </a:r>
            <a:endParaRPr lang="ru-RU" sz="2400" b="1">
              <a:latin typeface="Times New Roman" pitchFamily="18" charset="0"/>
              <a:cs typeface="Times New Roman" pitchFamily="18" charset="0"/>
            </a:endParaRPr>
          </a:p>
          <a:p>
            <a:pPr marL="457200" indent="-457200"/>
            <a:r>
              <a:rPr lang="ru-RU" sz="2400" b="1">
                <a:latin typeface="Times New Roman" pitchFamily="18" charset="0"/>
                <a:cs typeface="Times New Roman" pitchFamily="18" charset="0"/>
              </a:rPr>
              <a:t>      </a:t>
            </a:r>
            <a:r>
              <a:rPr lang="en-US" sz="2400" b="1">
                <a:latin typeface="Times New Roman" pitchFamily="18" charset="0"/>
                <a:cs typeface="Times New Roman" pitchFamily="18" charset="0"/>
              </a:rPr>
              <a:t>Five little gentlemen </a:t>
            </a:r>
            <a:endParaRPr lang="ru-RU" sz="2400" b="1">
              <a:latin typeface="Times New Roman" pitchFamily="18" charset="0"/>
              <a:cs typeface="Times New Roman" pitchFamily="18" charset="0"/>
            </a:endParaRPr>
          </a:p>
          <a:p>
            <a:pPr marL="457200" indent="-457200"/>
            <a:r>
              <a:rPr lang="ru-RU" sz="2400" b="1">
                <a:latin typeface="Times New Roman" pitchFamily="18" charset="0"/>
                <a:cs typeface="Times New Roman" pitchFamily="18" charset="0"/>
              </a:rPr>
              <a:t>      </a:t>
            </a:r>
            <a:r>
              <a:rPr lang="en-US" sz="2400" b="1">
                <a:latin typeface="Times New Roman" pitchFamily="18" charset="0"/>
                <a:cs typeface="Times New Roman" pitchFamily="18" charset="0"/>
              </a:rPr>
              <a:t>Stop for a talk. </a:t>
            </a:r>
            <a:endParaRPr lang="ru-RU" sz="2400" b="1">
              <a:latin typeface="Times New Roman" pitchFamily="18" charset="0"/>
              <a:cs typeface="Times New Roman" pitchFamily="18" charset="0"/>
            </a:endParaRPr>
          </a:p>
          <a:p>
            <a:pPr marL="457200" indent="-457200"/>
            <a:r>
              <a:rPr lang="ru-RU" sz="2400" b="1">
                <a:latin typeface="Times New Roman" pitchFamily="18" charset="0"/>
                <a:cs typeface="Times New Roman" pitchFamily="18" charset="0"/>
              </a:rPr>
              <a:t>      </a:t>
            </a:r>
            <a:r>
              <a:rPr lang="en-US" sz="2400" b="1">
                <a:latin typeface="Times New Roman" pitchFamily="18" charset="0"/>
                <a:cs typeface="Times New Roman" pitchFamily="18" charset="0"/>
              </a:rPr>
              <a:t>Along came five ladies </a:t>
            </a:r>
            <a:endParaRPr lang="ru-RU" sz="2400" b="1">
              <a:latin typeface="Times New Roman" pitchFamily="18" charset="0"/>
              <a:cs typeface="Times New Roman" pitchFamily="18" charset="0"/>
            </a:endParaRPr>
          </a:p>
          <a:p>
            <a:pPr marL="457200" indent="-457200"/>
            <a:r>
              <a:rPr lang="ru-RU" sz="2400" b="1">
                <a:latin typeface="Times New Roman" pitchFamily="18" charset="0"/>
                <a:cs typeface="Times New Roman" pitchFamily="18" charset="0"/>
              </a:rPr>
              <a:t>     </a:t>
            </a:r>
            <a:r>
              <a:rPr lang="en-US" sz="2400" b="1">
                <a:latin typeface="Times New Roman" pitchFamily="18" charset="0"/>
                <a:cs typeface="Times New Roman" pitchFamily="18" charset="0"/>
              </a:rPr>
              <a:t>They stood all together </a:t>
            </a:r>
            <a:endParaRPr lang="ru-RU" sz="2400" b="1">
              <a:latin typeface="Times New Roman" pitchFamily="18" charset="0"/>
              <a:cs typeface="Times New Roman" pitchFamily="18" charset="0"/>
            </a:endParaRPr>
          </a:p>
          <a:p>
            <a:pPr marL="457200" indent="-457200"/>
            <a:r>
              <a:rPr lang="ru-RU" sz="2400" b="1">
                <a:latin typeface="Times New Roman" pitchFamily="18" charset="0"/>
                <a:cs typeface="Times New Roman" pitchFamily="18" charset="0"/>
              </a:rPr>
              <a:t>     </a:t>
            </a:r>
            <a:r>
              <a:rPr lang="en-US" sz="2400" b="1">
                <a:latin typeface="Times New Roman" pitchFamily="18" charset="0"/>
                <a:cs typeface="Times New Roman" pitchFamily="18" charset="0"/>
              </a:rPr>
              <a:t>And they began to dance</a:t>
            </a:r>
            <a:r>
              <a:rPr lang="en-US" sz="2400" b="1">
                <a:cs typeface="Times New Roman" pitchFamily="18" charset="0"/>
              </a:rPr>
              <a:t>.</a:t>
            </a:r>
            <a:r>
              <a:rPr lang="en-US" sz="2400">
                <a:cs typeface="Times New Roman" pitchFamily="18" charset="0"/>
              </a:rPr>
              <a:t> </a:t>
            </a:r>
            <a:endParaRPr lang="ru-RU" sz="2800"/>
          </a:p>
        </p:txBody>
      </p:sp>
      <p:sp>
        <p:nvSpPr>
          <p:cNvPr id="6147" name="Прямоугольник 4"/>
          <p:cNvSpPr>
            <a:spLocks noChangeArrowheads="1"/>
          </p:cNvSpPr>
          <p:nvPr/>
        </p:nvSpPr>
        <p:spPr bwMode="auto">
          <a:xfrm>
            <a:off x="5214938" y="714375"/>
            <a:ext cx="3643312" cy="1200150"/>
          </a:xfrm>
          <a:prstGeom prst="rect">
            <a:avLst/>
          </a:prstGeom>
          <a:noFill/>
          <a:ln w="9525">
            <a:noFill/>
            <a:miter lim="800000"/>
            <a:headEnd/>
            <a:tailEnd/>
          </a:ln>
        </p:spPr>
        <p:txBody>
          <a:bodyPr>
            <a:spAutoFit/>
          </a:bodyPr>
          <a:lstStyle/>
          <a:p>
            <a:r>
              <a:rPr lang="ru-RU">
                <a:cs typeface="Times New Roman" pitchFamily="18" charset="0"/>
              </a:rPr>
              <a:t>(5 пальчиков – джентльмены, </a:t>
            </a:r>
          </a:p>
          <a:p>
            <a:r>
              <a:rPr lang="ru-RU">
                <a:cs typeface="Times New Roman" pitchFamily="18" charset="0"/>
              </a:rPr>
              <a:t>5 пальчиков – леди, они встречаются и начинают танцевать). </a:t>
            </a:r>
            <a:endParaRPr lang="ru-RU">
              <a:latin typeface="Calibri" pitchFamily="34" charset="0"/>
            </a:endParaRPr>
          </a:p>
        </p:txBody>
      </p:sp>
      <p:sp>
        <p:nvSpPr>
          <p:cNvPr id="6148" name="Прямоугольник 5"/>
          <p:cNvSpPr>
            <a:spLocks noChangeArrowheads="1"/>
          </p:cNvSpPr>
          <p:nvPr/>
        </p:nvSpPr>
        <p:spPr bwMode="auto">
          <a:xfrm>
            <a:off x="285750" y="3643313"/>
            <a:ext cx="5000625" cy="1908175"/>
          </a:xfrm>
          <a:prstGeom prst="rect">
            <a:avLst/>
          </a:prstGeom>
          <a:noFill/>
          <a:ln w="9525">
            <a:noFill/>
            <a:miter lim="800000"/>
            <a:headEnd/>
            <a:tailEnd/>
          </a:ln>
        </p:spPr>
        <p:txBody>
          <a:bodyPr>
            <a:spAutoFit/>
          </a:bodyPr>
          <a:lstStyle/>
          <a:p>
            <a:r>
              <a:rPr lang="ru-RU" sz="2800" b="1">
                <a:latin typeface="Times New Roman" pitchFamily="18" charset="0"/>
                <a:cs typeface="Times New Roman" pitchFamily="18" charset="0"/>
              </a:rPr>
              <a:t>2) </a:t>
            </a:r>
            <a:r>
              <a:rPr lang="en-US" sz="2400" b="1">
                <a:latin typeface="Times New Roman" pitchFamily="18" charset="0"/>
                <a:cs typeface="Times New Roman" pitchFamily="18" charset="0"/>
              </a:rPr>
              <a:t>Petter-Pointer, Petter-Pointer, </a:t>
            </a:r>
            <a:br>
              <a:rPr lang="en-US" sz="2400" b="1">
                <a:latin typeface="Times New Roman" pitchFamily="18" charset="0"/>
                <a:cs typeface="Times New Roman" pitchFamily="18" charset="0"/>
              </a:rPr>
            </a:br>
            <a:r>
              <a:rPr lang="ru-RU" sz="2400" b="1">
                <a:latin typeface="Times New Roman" pitchFamily="18" charset="0"/>
                <a:cs typeface="Times New Roman" pitchFamily="18" charset="0"/>
              </a:rPr>
              <a:t>     </a:t>
            </a:r>
            <a:r>
              <a:rPr lang="en-US" sz="2400" b="1">
                <a:latin typeface="Times New Roman" pitchFamily="18" charset="0"/>
                <a:cs typeface="Times New Roman" pitchFamily="18" charset="0"/>
              </a:rPr>
              <a:t>Where are you?</a:t>
            </a:r>
            <a:endParaRPr lang="ru-RU" sz="2400" b="1">
              <a:latin typeface="Times New Roman" pitchFamily="18" charset="0"/>
              <a:cs typeface="Times New Roman" pitchFamily="18" charset="0"/>
            </a:endParaRPr>
          </a:p>
          <a:p>
            <a:r>
              <a:rPr lang="ru-RU" sz="2400" b="1">
                <a:latin typeface="Times New Roman" pitchFamily="18" charset="0"/>
                <a:cs typeface="Times New Roman" pitchFamily="18" charset="0"/>
              </a:rPr>
              <a:t>     </a:t>
            </a:r>
            <a:r>
              <a:rPr lang="en-US" sz="2400" b="1">
                <a:latin typeface="Times New Roman" pitchFamily="18" charset="0"/>
                <a:cs typeface="Times New Roman" pitchFamily="18" charset="0"/>
              </a:rPr>
              <a:t>Here I am, here</a:t>
            </a:r>
            <a:r>
              <a:rPr lang="ru-RU" sz="2400" b="1">
                <a:latin typeface="Times New Roman" pitchFamily="18" charset="0"/>
                <a:cs typeface="Times New Roman" pitchFamily="18" charset="0"/>
              </a:rPr>
              <a:t> </a:t>
            </a:r>
            <a:r>
              <a:rPr lang="en-US" sz="2400" b="1">
                <a:latin typeface="Times New Roman" pitchFamily="18" charset="0"/>
                <a:cs typeface="Times New Roman" pitchFamily="18" charset="0"/>
              </a:rPr>
              <a:t>I am. </a:t>
            </a:r>
            <a:br>
              <a:rPr lang="en-US" sz="2400" b="1">
                <a:latin typeface="Times New Roman" pitchFamily="18" charset="0"/>
                <a:cs typeface="Times New Roman" pitchFamily="18" charset="0"/>
              </a:rPr>
            </a:br>
            <a:r>
              <a:rPr lang="ru-RU" sz="2400" b="1">
                <a:latin typeface="Times New Roman" pitchFamily="18" charset="0"/>
                <a:cs typeface="Times New Roman" pitchFamily="18" charset="0"/>
              </a:rPr>
              <a:t>     </a:t>
            </a:r>
            <a:r>
              <a:rPr lang="en-US" sz="2400" b="1">
                <a:latin typeface="Times New Roman" pitchFamily="18" charset="0"/>
                <a:cs typeface="Times New Roman" pitchFamily="18" charset="0"/>
              </a:rPr>
              <a:t>How do you do?</a:t>
            </a:r>
            <a:r>
              <a:rPr lang="en-US">
                <a:latin typeface="Calibri" pitchFamily="34" charset="0"/>
              </a:rPr>
              <a:t/>
            </a:r>
            <a:br>
              <a:rPr lang="en-US">
                <a:latin typeface="Calibri" pitchFamily="34" charset="0"/>
              </a:rPr>
            </a:br>
            <a:endParaRPr lang="ru-RU">
              <a:latin typeface="Calibri" pitchFamily="34" charset="0"/>
            </a:endParaRPr>
          </a:p>
        </p:txBody>
      </p:sp>
      <p:sp>
        <p:nvSpPr>
          <p:cNvPr id="6149" name="Прямоугольник 6"/>
          <p:cNvSpPr>
            <a:spLocks noChangeArrowheads="1"/>
          </p:cNvSpPr>
          <p:nvPr/>
        </p:nvSpPr>
        <p:spPr bwMode="auto">
          <a:xfrm>
            <a:off x="5286375" y="4000500"/>
            <a:ext cx="3857625" cy="1908175"/>
          </a:xfrm>
          <a:prstGeom prst="rect">
            <a:avLst/>
          </a:prstGeom>
          <a:noFill/>
          <a:ln w="9525">
            <a:noFill/>
            <a:miter lim="800000"/>
            <a:headEnd/>
            <a:tailEnd/>
          </a:ln>
        </p:spPr>
        <p:txBody>
          <a:bodyPr>
            <a:spAutoFit/>
          </a:bodyPr>
          <a:lstStyle/>
          <a:p>
            <a:r>
              <a:rPr lang="ru-RU" sz="2000">
                <a:latin typeface="Calibri" pitchFamily="34" charset="0"/>
              </a:rPr>
              <a:t>Пальцы по очереди выкликаются по именам. Эти игры преследуют задачу заставить каждый пальчик детской руки двигаться отдельно от других пальцев.</a:t>
            </a:r>
            <a:r>
              <a:rPr lang="ru-RU">
                <a:latin typeface="Calibri" pitchFamily="34" charset="0"/>
              </a:rPr>
              <a:t/>
            </a:r>
            <a:br>
              <a:rPr lang="ru-RU">
                <a:latin typeface="Calibri" pitchFamily="34" charset="0"/>
              </a:rPr>
            </a:br>
            <a:endParaRPr lang="ru-RU">
              <a:latin typeface="Calibri" pitchFamily="34" charset="0"/>
            </a:endParaRPr>
          </a:p>
        </p:txBody>
      </p:sp>
      <p:pic>
        <p:nvPicPr>
          <p:cNvPr id="6150" name="Picture 1"/>
          <p:cNvPicPr>
            <a:picLocks noChangeAspect="1" noChangeArrowheads="1"/>
          </p:cNvPicPr>
          <p:nvPr/>
        </p:nvPicPr>
        <p:blipFill>
          <a:blip r:embed="rId2" cstate="print">
            <a:clrChange>
              <a:clrFrom>
                <a:srgbClr val="FFFFFF"/>
              </a:clrFrom>
              <a:clrTo>
                <a:srgbClr val="FFFFFF">
                  <a:alpha val="0"/>
                </a:srgbClr>
              </a:clrTo>
            </a:clrChange>
          </a:blip>
          <a:srcRect l="1961" t="11111" r="70850" b="12962"/>
          <a:stretch>
            <a:fillRect/>
          </a:stretch>
        </p:blipFill>
        <p:spPr bwMode="auto">
          <a:xfrm rot="-555642">
            <a:off x="3365500" y="3997325"/>
            <a:ext cx="1981200" cy="2928938"/>
          </a:xfrm>
          <a:prstGeom prst="rect">
            <a:avLst/>
          </a:prstGeom>
          <a:noFill/>
          <a:ln w="9525">
            <a:noFill/>
            <a:miter lim="800000"/>
            <a:headEnd/>
            <a:tailEnd/>
          </a:ln>
        </p:spPr>
      </p:pic>
      <p:pic>
        <p:nvPicPr>
          <p:cNvPr id="9" name="Picture 3"/>
          <p:cNvPicPr>
            <a:picLocks noChangeAspect="1" noChangeArrowheads="1"/>
          </p:cNvPicPr>
          <p:nvPr/>
        </p:nvPicPr>
        <p:blipFill>
          <a:blip r:embed="rId3" cstate="print"/>
          <a:srcRect/>
          <a:stretch>
            <a:fillRect/>
          </a:stretch>
        </p:blipFill>
        <p:spPr bwMode="auto">
          <a:xfrm rot="21350520">
            <a:off x="6048463" y="2150722"/>
            <a:ext cx="2231009" cy="1396806"/>
          </a:xfrm>
          <a:prstGeom prst="rect">
            <a:avLst/>
          </a:prstGeom>
          <a:ln w="228600" cap="sq" cmpd="thickThin">
            <a:solidFill>
              <a:srgbClr val="C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ctrTitle"/>
          </p:nvPr>
        </p:nvSpPr>
        <p:spPr>
          <a:xfrm>
            <a:off x="539552" y="1412776"/>
            <a:ext cx="7772400" cy="911002"/>
          </a:xfrm>
        </p:spPr>
        <p:txBody>
          <a:bodyPr>
            <a:normAutofit fontScale="90000"/>
          </a:bodyPr>
          <a:lstStyle/>
          <a:p>
            <a:pPr algn="ctr"/>
            <a:r>
              <a:rPr lang="ru-RU" b="1" dirty="0" smtClean="0">
                <a:solidFill>
                  <a:srgbClr val="C00000"/>
                </a:solidFill>
              </a:rPr>
              <a:t>Физкультминутка</a:t>
            </a:r>
            <a:r>
              <a:rPr lang="ru-RU" dirty="0" smtClean="0"/>
              <a:t/>
            </a:r>
            <a:br>
              <a:rPr lang="ru-RU" dirty="0" smtClean="0"/>
            </a:br>
            <a:endParaRPr lang="ru-RU" dirty="0" smtClean="0"/>
          </a:p>
        </p:txBody>
      </p:sp>
      <p:sp>
        <p:nvSpPr>
          <p:cNvPr id="7171" name="Подзаголовок 2"/>
          <p:cNvSpPr>
            <a:spLocks noGrp="1"/>
          </p:cNvSpPr>
          <p:nvPr>
            <p:ph type="subTitle" idx="1"/>
          </p:nvPr>
        </p:nvSpPr>
        <p:spPr>
          <a:xfrm>
            <a:off x="1143000" y="1785938"/>
            <a:ext cx="7429500" cy="1752600"/>
          </a:xfrm>
        </p:spPr>
        <p:txBody>
          <a:bodyPr/>
          <a:lstStyle/>
          <a:p>
            <a:pPr algn="l">
              <a:buFont typeface="Arial" charset="0"/>
              <a:buChar char="•"/>
            </a:pPr>
            <a:r>
              <a:rPr lang="ru-RU" b="1" smtClean="0">
                <a:solidFill>
                  <a:schemeClr val="tx2"/>
                </a:solidFill>
              </a:rPr>
              <a:t> Музыкально-танцевальная зарядка</a:t>
            </a:r>
          </a:p>
        </p:txBody>
      </p:sp>
      <p:sp>
        <p:nvSpPr>
          <p:cNvPr id="7172" name="Прямоугольник 4"/>
          <p:cNvSpPr>
            <a:spLocks noChangeArrowheads="1"/>
          </p:cNvSpPr>
          <p:nvPr/>
        </p:nvSpPr>
        <p:spPr bwMode="auto">
          <a:xfrm>
            <a:off x="642938" y="2571750"/>
            <a:ext cx="4572000" cy="3046413"/>
          </a:xfrm>
          <a:prstGeom prst="rect">
            <a:avLst/>
          </a:prstGeom>
          <a:noFill/>
          <a:ln w="9525">
            <a:noFill/>
            <a:miter lim="800000"/>
            <a:headEnd/>
            <a:tailEnd/>
          </a:ln>
        </p:spPr>
        <p:txBody>
          <a:bodyPr>
            <a:spAutoFit/>
          </a:bodyPr>
          <a:lstStyle/>
          <a:p>
            <a:pPr>
              <a:tabLst>
                <a:tab pos="3292475" algn="l"/>
              </a:tabLst>
            </a:pPr>
            <a:r>
              <a:rPr lang="ru-RU" sz="2400">
                <a:latin typeface="Times New Roman" pitchFamily="18" charset="0"/>
                <a:ea typeface="Calibri" pitchFamily="34" charset="0"/>
                <a:cs typeface="Times New Roman" pitchFamily="18" charset="0"/>
              </a:rPr>
              <a:t>Clap, clap, clap your hands, </a:t>
            </a:r>
            <a:endParaRPr lang="ru-RU" sz="1100">
              <a:ea typeface="Calibri" pitchFamily="34" charset="0"/>
            </a:endParaRPr>
          </a:p>
          <a:p>
            <a:pPr eaLnBrk="0" hangingPunct="0">
              <a:tabLst>
                <a:tab pos="3292475" algn="l"/>
              </a:tabLst>
            </a:pPr>
            <a:r>
              <a:rPr lang="ru-RU" sz="2400">
                <a:latin typeface="Times New Roman" pitchFamily="18" charset="0"/>
                <a:ea typeface="Calibri" pitchFamily="34" charset="0"/>
                <a:cs typeface="Times New Roman" pitchFamily="18" charset="0"/>
              </a:rPr>
              <a:t> </a:t>
            </a:r>
            <a:r>
              <a:rPr lang="en-US" sz="2400">
                <a:latin typeface="Times New Roman" pitchFamily="18" charset="0"/>
                <a:ea typeface="Calibri" pitchFamily="34" charset="0"/>
                <a:cs typeface="Times New Roman" pitchFamily="18" charset="0"/>
              </a:rPr>
              <a:t>Clap  your hands together.</a:t>
            </a:r>
            <a:endParaRPr lang="ru-RU" sz="1100"/>
          </a:p>
          <a:p>
            <a:pPr eaLnBrk="0" hangingPunct="0">
              <a:tabLst>
                <a:tab pos="3292475" algn="l"/>
              </a:tabLst>
            </a:pPr>
            <a:r>
              <a:rPr lang="en-US" sz="2400">
                <a:latin typeface="Times New Roman" pitchFamily="18" charset="0"/>
                <a:ea typeface="Calibri" pitchFamily="34" charset="0"/>
                <a:cs typeface="Calibri" pitchFamily="34" charset="0"/>
              </a:rPr>
              <a:t> Stamp, stamp, stamp your feet, </a:t>
            </a:r>
            <a:endParaRPr lang="ru-RU" sz="1100"/>
          </a:p>
          <a:p>
            <a:pPr eaLnBrk="0" hangingPunct="0">
              <a:tabLst>
                <a:tab pos="3292475" algn="l"/>
              </a:tabLst>
            </a:pPr>
            <a:r>
              <a:rPr lang="en-US" sz="2400">
                <a:latin typeface="Times New Roman" pitchFamily="18" charset="0"/>
                <a:ea typeface="Calibri" pitchFamily="34" charset="0"/>
                <a:cs typeface="Calibri" pitchFamily="34" charset="0"/>
              </a:rPr>
              <a:t> Stamp your feet together.</a:t>
            </a:r>
            <a:endParaRPr lang="ru-RU" sz="1100"/>
          </a:p>
          <a:p>
            <a:pPr eaLnBrk="0" hangingPunct="0">
              <a:tabLst>
                <a:tab pos="3292475" algn="l"/>
              </a:tabLst>
            </a:pPr>
            <a:r>
              <a:rPr lang="en-US" sz="2400">
                <a:latin typeface="Times New Roman" pitchFamily="18" charset="0"/>
                <a:ea typeface="Calibri" pitchFamily="34" charset="0"/>
                <a:cs typeface="Calibri" pitchFamily="34" charset="0"/>
              </a:rPr>
              <a:t> Turn, turn, turn around,</a:t>
            </a:r>
            <a:endParaRPr lang="ru-RU" sz="1100"/>
          </a:p>
          <a:p>
            <a:pPr eaLnBrk="0" hangingPunct="0">
              <a:tabLst>
                <a:tab pos="3292475" algn="l"/>
              </a:tabLst>
            </a:pPr>
            <a:r>
              <a:rPr lang="en-US" sz="2400">
                <a:latin typeface="Times New Roman" pitchFamily="18" charset="0"/>
                <a:ea typeface="Calibri" pitchFamily="34" charset="0"/>
                <a:cs typeface="Calibri" pitchFamily="34" charset="0"/>
              </a:rPr>
              <a:t> Turn around together.</a:t>
            </a:r>
            <a:endParaRPr lang="ru-RU" sz="1100"/>
          </a:p>
          <a:p>
            <a:pPr eaLnBrk="0" hangingPunct="0">
              <a:tabLst>
                <a:tab pos="3292475" algn="l"/>
              </a:tabLst>
            </a:pPr>
            <a:r>
              <a:rPr lang="en-US" sz="2400">
                <a:latin typeface="Times New Roman" pitchFamily="18" charset="0"/>
                <a:ea typeface="Calibri" pitchFamily="34" charset="0"/>
                <a:cs typeface="Calibri" pitchFamily="34" charset="0"/>
              </a:rPr>
              <a:t> Clap, clap, clap your hands, </a:t>
            </a:r>
            <a:endParaRPr lang="ru-RU" sz="1100"/>
          </a:p>
          <a:p>
            <a:pPr eaLnBrk="0" hangingPunct="0">
              <a:tabLst>
                <a:tab pos="3292475" algn="l"/>
              </a:tabLst>
            </a:pPr>
            <a:r>
              <a:rPr lang="en-US" sz="2400">
                <a:latin typeface="Times New Roman" pitchFamily="18" charset="0"/>
                <a:ea typeface="Calibri" pitchFamily="34" charset="0"/>
                <a:cs typeface="Calibri" pitchFamily="34" charset="0"/>
              </a:rPr>
              <a:t> Clap</a:t>
            </a:r>
            <a:r>
              <a:rPr lang="ru-RU" sz="2400">
                <a:latin typeface="Times New Roman" pitchFamily="18" charset="0"/>
                <a:ea typeface="Calibri" pitchFamily="34" charset="0"/>
                <a:cs typeface="Calibri" pitchFamily="34" charset="0"/>
              </a:rPr>
              <a:t>  </a:t>
            </a:r>
            <a:r>
              <a:rPr lang="en-US" sz="2400">
                <a:latin typeface="Times New Roman" pitchFamily="18" charset="0"/>
                <a:ea typeface="Calibri" pitchFamily="34" charset="0"/>
                <a:cs typeface="Calibri" pitchFamily="34" charset="0"/>
              </a:rPr>
              <a:t>your hands together</a:t>
            </a:r>
            <a:r>
              <a:rPr lang="ru-RU" sz="2400">
                <a:latin typeface="Times New Roman" pitchFamily="18" charset="0"/>
                <a:ea typeface="Calibri" pitchFamily="34" charset="0"/>
                <a:cs typeface="Calibri" pitchFamily="34" charset="0"/>
              </a:rPr>
              <a:t>.</a:t>
            </a:r>
            <a:endParaRPr lang="ru-RU" sz="3200"/>
          </a:p>
        </p:txBody>
      </p:sp>
      <p:pic>
        <p:nvPicPr>
          <p:cNvPr id="6" name="Рисунок 5" descr="E:\Мои рисунки\фото\СТИХИ\SDC10632.JPG"/>
          <p:cNvPicPr/>
          <p:nvPr/>
        </p:nvPicPr>
        <p:blipFill>
          <a:blip r:embed="rId3" cstate="print"/>
          <a:srcRect/>
          <a:stretch>
            <a:fillRect/>
          </a:stretch>
        </p:blipFill>
        <p:spPr bwMode="auto">
          <a:xfrm>
            <a:off x="4857752" y="3143248"/>
            <a:ext cx="3883522" cy="2500330"/>
          </a:xfrm>
          <a:prstGeom prst="rect">
            <a:avLst/>
          </a:prstGeom>
          <a:ln>
            <a:noFill/>
          </a:ln>
          <a:effectLst>
            <a:softEdge rad="112500"/>
          </a:effectLst>
        </p:spPr>
      </p:pic>
      <p:pic>
        <p:nvPicPr>
          <p:cNvPr id="7" name="116 - Song - Clap your hands.mp3">
            <a:hlinkClick r:id="" action="ppaction://media"/>
          </p:cNvPr>
          <p:cNvPicPr>
            <a:picLocks noRot="1" noChangeAspect="1"/>
          </p:cNvPicPr>
          <p:nvPr>
            <a:audioFile r:link="rId1"/>
          </p:nvPr>
        </p:nvPicPr>
        <p:blipFill>
          <a:blip r:embed="rId4" cstate="print"/>
          <a:srcRect/>
          <a:stretch>
            <a:fillRect/>
          </a:stretch>
        </p:blipFill>
        <p:spPr bwMode="auto">
          <a:xfrm>
            <a:off x="4572000" y="2500313"/>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184"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4294967295"/>
          </p:nvPr>
        </p:nvSpPr>
        <p:spPr>
          <a:xfrm>
            <a:off x="1000125" y="0"/>
            <a:ext cx="8143875" cy="6858000"/>
          </a:xfrm>
          <a:ln/>
        </p:spPr>
        <p:style>
          <a:lnRef idx="1">
            <a:schemeClr val="accent3"/>
          </a:lnRef>
          <a:fillRef idx="2">
            <a:schemeClr val="accent3"/>
          </a:fillRef>
          <a:effectRef idx="1">
            <a:schemeClr val="accent3"/>
          </a:effectRef>
          <a:fontRef idx="minor">
            <a:schemeClr val="dk1"/>
          </a:fontRef>
        </p:style>
        <p:txBody>
          <a:bodyPr>
            <a:normAutofit lnSpcReduction="10000"/>
          </a:bodyPr>
          <a:lstStyle/>
          <a:p>
            <a:pPr marL="365760" indent="-283464" fontAlgn="auto">
              <a:spcAft>
                <a:spcPts val="0"/>
              </a:spcAft>
              <a:buFont typeface="Wingdings 2"/>
              <a:buChar char=""/>
              <a:defRPr/>
            </a:pPr>
            <a:endParaRPr lang="ru-RU" sz="2800" dirty="0" smtClean="0">
              <a:solidFill>
                <a:schemeClr val="accent1">
                  <a:lumMod val="50000"/>
                </a:schemeClr>
              </a:solidFill>
              <a:latin typeface="Bookman Old Style" pitchFamily="18" charset="0"/>
            </a:endParaRPr>
          </a:p>
          <a:p>
            <a:pPr marL="365760" indent="-283464" fontAlgn="auto">
              <a:spcAft>
                <a:spcPts val="0"/>
              </a:spcAft>
              <a:buFont typeface="Wingdings 2"/>
              <a:buChar char=""/>
              <a:defRPr/>
            </a:pPr>
            <a:r>
              <a:rPr lang="ru-RU" sz="2800" dirty="0" smtClean="0">
                <a:solidFill>
                  <a:schemeClr val="accent1">
                    <a:lumMod val="50000"/>
                  </a:schemeClr>
                </a:solidFill>
                <a:latin typeface="Bookman Old Style" pitchFamily="18" charset="0"/>
              </a:rPr>
              <a:t>Одним из самых негативных факторов для здоровья школьников является общая </a:t>
            </a:r>
            <a:r>
              <a:rPr lang="ru-RU" sz="2800" dirty="0" err="1" smtClean="0">
                <a:solidFill>
                  <a:schemeClr val="accent1">
                    <a:lumMod val="50000"/>
                  </a:schemeClr>
                </a:solidFill>
                <a:latin typeface="Bookman Old Style" pitchFamily="18" charset="0"/>
              </a:rPr>
              <a:t>стрессогенная</a:t>
            </a:r>
            <a:r>
              <a:rPr lang="ru-RU" sz="2800" dirty="0" smtClean="0">
                <a:solidFill>
                  <a:schemeClr val="accent1">
                    <a:lumMod val="50000"/>
                  </a:schemeClr>
                </a:solidFill>
                <a:latin typeface="Bookman Old Style" pitchFamily="18" charset="0"/>
              </a:rPr>
              <a:t> система организации образовательного процесса и проведения уроков. На этом фоне снижается успеваемость учащихся, ухудшается их дисциплина, усиливается состояние тревожности. </a:t>
            </a:r>
          </a:p>
          <a:p>
            <a:pPr marL="365760" indent="-283464" fontAlgn="auto">
              <a:spcAft>
                <a:spcPts val="0"/>
              </a:spcAft>
              <a:buFont typeface="Wingdings 2"/>
              <a:buNone/>
              <a:defRPr/>
            </a:pPr>
            <a:endParaRPr lang="ru-RU" sz="2800" dirty="0" smtClean="0">
              <a:solidFill>
                <a:schemeClr val="accent1">
                  <a:lumMod val="50000"/>
                </a:schemeClr>
              </a:solidFill>
              <a:latin typeface="Bookman Old Style" pitchFamily="18" charset="0"/>
            </a:endParaRPr>
          </a:p>
          <a:p>
            <a:pPr marL="365760" indent="-283464" fontAlgn="auto">
              <a:spcAft>
                <a:spcPts val="0"/>
              </a:spcAft>
              <a:buFont typeface="Wingdings 2"/>
              <a:buChar char=""/>
              <a:defRPr/>
            </a:pPr>
            <a:r>
              <a:rPr lang="ru-RU" sz="2800" dirty="0" smtClean="0">
                <a:solidFill>
                  <a:schemeClr val="accent1">
                    <a:lumMod val="50000"/>
                  </a:schemeClr>
                </a:solidFill>
                <a:latin typeface="Bookman Old Style" pitchFamily="18" charset="0"/>
              </a:rPr>
              <a:t>Все это обуславливает необходимость в формировании особой, щадящей среды, где учитываются все трудности учащихся в процессе обучения и предлагается квалифицированная педагогическая поддержка. </a:t>
            </a:r>
          </a:p>
          <a:p>
            <a:pPr marL="365760" indent="-283464" fontAlgn="auto">
              <a:spcAft>
                <a:spcPts val="0"/>
              </a:spcAft>
              <a:buFont typeface="Wingdings 2"/>
              <a:buChar char=""/>
              <a:defRPr/>
            </a:pPr>
            <a:endParaRPr lang="ru-RU" sz="2800" dirty="0"/>
          </a:p>
        </p:txBody>
      </p:sp>
    </p:spTree>
  </p:cSld>
  <p:clrMapOvr>
    <a:masterClrMapping/>
  </p:clrMapOvr>
  <p:transition>
    <p:wheel spokes="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11560" y="1772816"/>
            <a:ext cx="8229600" cy="142876"/>
          </a:xfrm>
          <a:solidFill>
            <a:schemeClr val="bg1"/>
          </a:solidFill>
          <a:ln/>
        </p:spPr>
        <p:style>
          <a:lnRef idx="0">
            <a:schemeClr val="accent1"/>
          </a:lnRef>
          <a:fillRef idx="3">
            <a:schemeClr val="accent1"/>
          </a:fillRef>
          <a:effectRef idx="3">
            <a:schemeClr val="accent1"/>
          </a:effectRef>
          <a:fontRef idx="minor">
            <a:schemeClr val="lt1"/>
          </a:fontRef>
        </p:style>
        <p:txBody>
          <a:bodyPr>
            <a:normAutofit fontScale="90000"/>
          </a:bodyPr>
          <a:lstStyle/>
          <a:p>
            <a:pPr fontAlgn="auto">
              <a:spcAft>
                <a:spcPts val="0"/>
              </a:spcAft>
              <a:defRPr/>
            </a:pPr>
            <a:r>
              <a:rPr lang="ru-RU" sz="3100" i="1" dirty="0" smtClean="0">
                <a:solidFill>
                  <a:schemeClr val="accent2">
                    <a:lumMod val="75000"/>
                  </a:schemeClr>
                </a:solidFill>
              </a:rPr>
              <a:t/>
            </a:r>
            <a:br>
              <a:rPr lang="ru-RU" sz="3100" i="1" dirty="0" smtClean="0">
                <a:solidFill>
                  <a:schemeClr val="accent2">
                    <a:lumMod val="75000"/>
                  </a:schemeClr>
                </a:solidFill>
              </a:rPr>
            </a:br>
            <a:r>
              <a:rPr lang="ru-RU" sz="3100" i="1" dirty="0" smtClean="0">
                <a:solidFill>
                  <a:schemeClr val="accent2">
                    <a:lumMod val="75000"/>
                  </a:schemeClr>
                </a:solidFill>
              </a:rPr>
              <a:t/>
            </a:r>
            <a:br>
              <a:rPr lang="ru-RU" sz="3100" i="1" dirty="0" smtClean="0">
                <a:solidFill>
                  <a:schemeClr val="accent2">
                    <a:lumMod val="75000"/>
                  </a:schemeClr>
                </a:solidFill>
              </a:rPr>
            </a:br>
            <a:r>
              <a:rPr lang="ru-RU" sz="3100" i="1" dirty="0" smtClean="0">
                <a:solidFill>
                  <a:schemeClr val="accent2">
                    <a:lumMod val="75000"/>
                  </a:schemeClr>
                </a:solidFill>
              </a:rPr>
              <a:t/>
            </a:r>
            <a:br>
              <a:rPr lang="ru-RU" sz="3100" i="1" dirty="0" smtClean="0">
                <a:solidFill>
                  <a:schemeClr val="accent2">
                    <a:lumMod val="75000"/>
                  </a:schemeClr>
                </a:solidFill>
              </a:rPr>
            </a:br>
            <a:r>
              <a:rPr lang="ru-RU" sz="3100" i="1" dirty="0" smtClean="0">
                <a:solidFill>
                  <a:schemeClr val="accent2">
                    <a:lumMod val="75000"/>
                  </a:schemeClr>
                </a:solidFill>
              </a:rPr>
              <a:t>Использование песни «</a:t>
            </a:r>
            <a:r>
              <a:rPr lang="en-US" sz="3100" i="1" dirty="0" smtClean="0">
                <a:solidFill>
                  <a:schemeClr val="accent2">
                    <a:lumMod val="75000"/>
                  </a:schemeClr>
                </a:solidFill>
              </a:rPr>
              <a:t>Clap your hands</a:t>
            </a:r>
            <a:r>
              <a:rPr lang="ru-RU" sz="3100" i="1" dirty="0" smtClean="0">
                <a:solidFill>
                  <a:schemeClr val="accent2">
                    <a:lumMod val="75000"/>
                  </a:schemeClr>
                </a:solidFill>
              </a:rPr>
              <a:t>» на уроке во 2 классе</a:t>
            </a:r>
            <a:r>
              <a:rPr lang="en-US" sz="3100" i="1" dirty="0" smtClean="0">
                <a:solidFill>
                  <a:schemeClr val="accent2">
                    <a:lumMod val="75000"/>
                  </a:schemeClr>
                </a:solidFill>
              </a:rPr>
              <a:t>.</a:t>
            </a:r>
            <a:r>
              <a:rPr lang="ru-RU" sz="3100" i="1" dirty="0" smtClean="0">
                <a:solidFill>
                  <a:schemeClr val="accent2">
                    <a:lumMod val="75000"/>
                  </a:schemeClr>
                </a:solidFill>
              </a:rPr>
              <a:t> </a:t>
            </a:r>
            <a:r>
              <a:rPr lang="ru-RU" i="1" dirty="0" smtClean="0">
                <a:solidFill>
                  <a:schemeClr val="accent2">
                    <a:lumMod val="75000"/>
                  </a:schemeClr>
                </a:solidFill>
              </a:rPr>
              <a:t> </a:t>
            </a:r>
            <a:endParaRPr lang="ru-RU" i="1" dirty="0">
              <a:solidFill>
                <a:schemeClr val="accent2">
                  <a:lumMod val="75000"/>
                </a:schemeClr>
              </a:solidFill>
            </a:endParaRPr>
          </a:p>
        </p:txBody>
      </p:sp>
      <p:pic>
        <p:nvPicPr>
          <p:cNvPr id="60420" name="Содержимое 8" descr="CIMG0017.JPG"/>
          <p:cNvPicPr>
            <a:picLocks noGrp="1" noChangeAspect="1"/>
          </p:cNvPicPr>
          <p:nvPr>
            <p:ph sz="half" idx="1"/>
          </p:nvPr>
        </p:nvPicPr>
        <p:blipFill>
          <a:blip r:embed="rId2" cstate="print"/>
          <a:stretch>
            <a:fillRect/>
          </a:stretch>
        </p:blipFill>
        <p:spPr>
          <a:xfrm>
            <a:off x="457200" y="2350785"/>
            <a:ext cx="3521075" cy="3024792"/>
          </a:xfrm>
        </p:spPr>
      </p:pic>
      <p:pic>
        <p:nvPicPr>
          <p:cNvPr id="60421" name="Содержимое 10" descr="CIMG0018.JPG"/>
          <p:cNvPicPr>
            <a:picLocks noGrp="1" noChangeAspect="1"/>
          </p:cNvPicPr>
          <p:nvPr>
            <p:ph sz="half" idx="2"/>
          </p:nvPr>
        </p:nvPicPr>
        <p:blipFill>
          <a:blip r:embed="rId3" cstate="print"/>
          <a:stretch>
            <a:fillRect/>
          </a:stretch>
        </p:blipFill>
        <p:spPr>
          <a:xfrm>
            <a:off x="4178300" y="2243921"/>
            <a:ext cx="3521075" cy="3238520"/>
          </a:xfrm>
        </p:spPr>
      </p:pic>
      <p:sp>
        <p:nvSpPr>
          <p:cNvPr id="60422" name="Прямоугольник 11"/>
          <p:cNvSpPr>
            <a:spLocks noChangeArrowheads="1"/>
          </p:cNvSpPr>
          <p:nvPr/>
        </p:nvSpPr>
        <p:spPr bwMode="auto">
          <a:xfrm>
            <a:off x="2476500" y="1071563"/>
            <a:ext cx="452438" cy="369887"/>
          </a:xfrm>
          <a:prstGeom prst="rect">
            <a:avLst/>
          </a:prstGeom>
          <a:noFill/>
          <a:ln w="9525">
            <a:noFill/>
            <a:miter lim="800000"/>
            <a:headEnd/>
            <a:tailEnd/>
          </a:ln>
        </p:spPr>
        <p:txBody>
          <a:bodyPr>
            <a:spAutoFit/>
          </a:bodyPr>
          <a:lstStyle/>
          <a:p>
            <a:r>
              <a:rPr lang="ru-RU" i="1">
                <a:latin typeface="Constantia" pitchFamily="18" charset="0"/>
              </a:rPr>
              <a:t> </a:t>
            </a:r>
            <a:endParaRPr lang="ru-RU">
              <a:latin typeface="Constantia" pitchFamily="18" charset="0"/>
            </a:endParaRPr>
          </a:p>
        </p:txBody>
      </p:sp>
    </p:spTree>
  </p:cSld>
  <p:clrMapOvr>
    <a:masterClrMapping/>
  </p:clrMapOvr>
  <p:transition>
    <p:split orient="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Содержимое 2"/>
          <p:cNvSpPr>
            <a:spLocks noGrp="1"/>
          </p:cNvSpPr>
          <p:nvPr>
            <p:ph idx="1"/>
          </p:nvPr>
        </p:nvSpPr>
        <p:spPr>
          <a:xfrm>
            <a:off x="395536" y="836712"/>
            <a:ext cx="8229600" cy="1285875"/>
          </a:xfrm>
        </p:spPr>
        <p:txBody>
          <a:bodyPr/>
          <a:lstStyle/>
          <a:p>
            <a:r>
              <a:rPr lang="ru-RU" b="1" dirty="0" smtClean="0">
                <a:solidFill>
                  <a:schemeClr val="tx2"/>
                </a:solidFill>
              </a:rPr>
              <a:t>Физкультминутки для мобилизации внимания</a:t>
            </a:r>
            <a:endParaRPr lang="ru-RU" dirty="0" smtClean="0">
              <a:solidFill>
                <a:schemeClr val="tx2"/>
              </a:solidFill>
            </a:endParaRPr>
          </a:p>
          <a:p>
            <a:pPr>
              <a:buFont typeface="Arial" charset="0"/>
              <a:buNone/>
            </a:pPr>
            <a:endParaRPr lang="ru-RU" dirty="0" smtClean="0"/>
          </a:p>
        </p:txBody>
      </p:sp>
      <p:sp>
        <p:nvSpPr>
          <p:cNvPr id="8195" name="Прямоугольник 4"/>
          <p:cNvSpPr>
            <a:spLocks noChangeArrowheads="1"/>
          </p:cNvSpPr>
          <p:nvPr/>
        </p:nvSpPr>
        <p:spPr bwMode="auto">
          <a:xfrm>
            <a:off x="642938" y="1785938"/>
            <a:ext cx="4572000" cy="3970337"/>
          </a:xfrm>
          <a:prstGeom prst="rect">
            <a:avLst/>
          </a:prstGeom>
          <a:noFill/>
          <a:ln w="9525">
            <a:noFill/>
            <a:miter lim="800000"/>
            <a:headEnd/>
            <a:tailEnd/>
          </a:ln>
        </p:spPr>
        <p:txBody>
          <a:bodyPr>
            <a:spAutoFit/>
          </a:bodyPr>
          <a:lstStyle/>
          <a:p>
            <a:pPr algn="just"/>
            <a:r>
              <a:rPr lang="en-US" b="1">
                <a:latin typeface="Tahoma" pitchFamily="34" charset="0"/>
                <a:ea typeface="Calibri" pitchFamily="34" charset="0"/>
                <a:cs typeface="Tahoma" pitchFamily="34" charset="0"/>
              </a:rPr>
              <a:t>HEAD AND SHOULDERS, </a:t>
            </a:r>
            <a:endParaRPr lang="ru-RU" b="1">
              <a:latin typeface="Tahoma" pitchFamily="34" charset="0"/>
              <a:ea typeface="Calibri" pitchFamily="34" charset="0"/>
              <a:cs typeface="Tahoma" pitchFamily="34" charset="0"/>
            </a:endParaRPr>
          </a:p>
          <a:p>
            <a:pPr algn="just"/>
            <a:endParaRPr lang="ru-RU" b="1">
              <a:latin typeface="Tahoma" pitchFamily="34" charset="0"/>
              <a:ea typeface="Calibri" pitchFamily="34" charset="0"/>
              <a:cs typeface="Tahoma" pitchFamily="34" charset="0"/>
            </a:endParaRPr>
          </a:p>
          <a:p>
            <a:pPr algn="just"/>
            <a:r>
              <a:rPr lang="en-US" b="1">
                <a:latin typeface="Tahoma" pitchFamily="34" charset="0"/>
                <a:ea typeface="Calibri" pitchFamily="34" charset="0"/>
                <a:cs typeface="Tahoma" pitchFamily="34" charset="0"/>
              </a:rPr>
              <a:t>KNEES AND TOES, KNEES AND TOES. </a:t>
            </a:r>
            <a:endParaRPr lang="ru-RU" sz="1400" b="1">
              <a:ea typeface="Calibri" pitchFamily="34" charset="0"/>
            </a:endParaRPr>
          </a:p>
          <a:p>
            <a:pPr algn="just" eaLnBrk="0" hangingPunct="0"/>
            <a:endParaRPr lang="ru-RU" b="1">
              <a:latin typeface="Tahoma" pitchFamily="34" charset="0"/>
              <a:ea typeface="Calibri" pitchFamily="34" charset="0"/>
              <a:cs typeface="Tahoma" pitchFamily="34" charset="0"/>
            </a:endParaRPr>
          </a:p>
          <a:p>
            <a:pPr algn="just" eaLnBrk="0" hangingPunct="0"/>
            <a:r>
              <a:rPr lang="en-US" b="1">
                <a:latin typeface="Tahoma" pitchFamily="34" charset="0"/>
                <a:ea typeface="Calibri" pitchFamily="34" charset="0"/>
                <a:cs typeface="Tahoma" pitchFamily="34" charset="0"/>
              </a:rPr>
              <a:t>HEAD AND SHOULDERS, </a:t>
            </a:r>
            <a:endParaRPr lang="ru-RU" b="1">
              <a:latin typeface="Tahoma" pitchFamily="34" charset="0"/>
              <a:ea typeface="Calibri" pitchFamily="34" charset="0"/>
              <a:cs typeface="Tahoma" pitchFamily="34" charset="0"/>
            </a:endParaRPr>
          </a:p>
          <a:p>
            <a:pPr algn="just" eaLnBrk="0" hangingPunct="0"/>
            <a:endParaRPr lang="ru-RU" b="1">
              <a:latin typeface="Tahoma" pitchFamily="34" charset="0"/>
              <a:ea typeface="Calibri" pitchFamily="34" charset="0"/>
              <a:cs typeface="Tahoma" pitchFamily="34" charset="0"/>
            </a:endParaRPr>
          </a:p>
          <a:p>
            <a:pPr algn="just" eaLnBrk="0" hangingPunct="0"/>
            <a:r>
              <a:rPr lang="en-US" b="1">
                <a:latin typeface="Tahoma" pitchFamily="34" charset="0"/>
                <a:ea typeface="Calibri" pitchFamily="34" charset="0"/>
                <a:cs typeface="Tahoma" pitchFamily="34" charset="0"/>
              </a:rPr>
              <a:t>KNEES AND TOES, KNEES AND TOES.</a:t>
            </a:r>
            <a:endParaRPr lang="ru-RU" sz="1400" b="1"/>
          </a:p>
          <a:p>
            <a:pPr algn="just" eaLnBrk="0" hangingPunct="0"/>
            <a:endParaRPr lang="ru-RU" b="1">
              <a:latin typeface="Tahoma" pitchFamily="34" charset="0"/>
              <a:ea typeface="Calibri" pitchFamily="34" charset="0"/>
              <a:cs typeface="Calibri" pitchFamily="34" charset="0"/>
            </a:endParaRPr>
          </a:p>
          <a:p>
            <a:pPr algn="just" eaLnBrk="0" hangingPunct="0"/>
            <a:r>
              <a:rPr lang="en-US" b="1">
                <a:latin typeface="Tahoma" pitchFamily="34" charset="0"/>
                <a:ea typeface="Calibri" pitchFamily="34" charset="0"/>
                <a:cs typeface="Calibri" pitchFamily="34" charset="0"/>
              </a:rPr>
              <a:t>AND EYES, AND EARS, AND MOUTH, AND NOSE. </a:t>
            </a:r>
            <a:endParaRPr lang="ru-RU" sz="1400" b="1"/>
          </a:p>
          <a:p>
            <a:pPr algn="just" eaLnBrk="0" hangingPunct="0"/>
            <a:endParaRPr lang="ru-RU" b="1">
              <a:latin typeface="Tahoma" pitchFamily="34" charset="0"/>
              <a:ea typeface="Calibri" pitchFamily="34" charset="0"/>
              <a:cs typeface="Calibri" pitchFamily="34" charset="0"/>
            </a:endParaRPr>
          </a:p>
          <a:p>
            <a:pPr algn="just" eaLnBrk="0" hangingPunct="0"/>
            <a:r>
              <a:rPr lang="en-US" b="1">
                <a:latin typeface="Tahoma" pitchFamily="34" charset="0"/>
                <a:ea typeface="Calibri" pitchFamily="34" charset="0"/>
                <a:cs typeface="Calibri" pitchFamily="34" charset="0"/>
              </a:rPr>
              <a:t>HEAD AND SHOULDERS, </a:t>
            </a:r>
            <a:endParaRPr lang="ru-RU" b="1">
              <a:latin typeface="Tahoma" pitchFamily="34" charset="0"/>
              <a:ea typeface="Calibri" pitchFamily="34" charset="0"/>
              <a:cs typeface="Calibri" pitchFamily="34" charset="0"/>
            </a:endParaRPr>
          </a:p>
          <a:p>
            <a:pPr algn="just" eaLnBrk="0" hangingPunct="0"/>
            <a:endParaRPr lang="ru-RU" b="1">
              <a:latin typeface="Tahoma" pitchFamily="34" charset="0"/>
              <a:ea typeface="Calibri" pitchFamily="34" charset="0"/>
              <a:cs typeface="Calibri" pitchFamily="34" charset="0"/>
            </a:endParaRPr>
          </a:p>
          <a:p>
            <a:pPr algn="just" eaLnBrk="0" hangingPunct="0"/>
            <a:r>
              <a:rPr lang="en-US" b="1">
                <a:latin typeface="Tahoma" pitchFamily="34" charset="0"/>
                <a:ea typeface="Calibri" pitchFamily="34" charset="0"/>
                <a:cs typeface="Calibri" pitchFamily="34" charset="0"/>
              </a:rPr>
              <a:t>KNEES AND TOES, KNEES AND TOES. </a:t>
            </a:r>
            <a:endParaRPr lang="ru-RU" b="1">
              <a:latin typeface="Calibri" pitchFamily="34" charset="0"/>
            </a:endParaRPr>
          </a:p>
        </p:txBody>
      </p:sp>
      <p:pic>
        <p:nvPicPr>
          <p:cNvPr id="6" name="Рисунок 5" descr="E:\Мои рисунки\фото\СТИХИ\SDC10629.JPG"/>
          <p:cNvPicPr/>
          <p:nvPr/>
        </p:nvPicPr>
        <p:blipFill>
          <a:blip r:embed="rId2" cstate="print"/>
          <a:srcRect/>
          <a:stretch>
            <a:fillRect/>
          </a:stretch>
        </p:blipFill>
        <p:spPr bwMode="auto">
          <a:xfrm>
            <a:off x="6286512" y="3357562"/>
            <a:ext cx="2571768" cy="1581152"/>
          </a:xfrm>
          <a:prstGeom prst="rect">
            <a:avLst/>
          </a:prstGeom>
          <a:ln>
            <a:noFill/>
          </a:ln>
          <a:effectLst>
            <a:softEdge rad="112500"/>
          </a:effectLst>
        </p:spPr>
      </p:pic>
      <p:pic>
        <p:nvPicPr>
          <p:cNvPr id="7" name="Рисунок 6" descr="E:\Мои рисунки\фото\СТИХИ\SDC10620.JPG"/>
          <p:cNvPicPr/>
          <p:nvPr/>
        </p:nvPicPr>
        <p:blipFill>
          <a:blip r:embed="rId3" cstate="print"/>
          <a:srcRect/>
          <a:stretch>
            <a:fillRect/>
          </a:stretch>
        </p:blipFill>
        <p:spPr bwMode="auto">
          <a:xfrm>
            <a:off x="6357950" y="1285860"/>
            <a:ext cx="2428892" cy="1857388"/>
          </a:xfrm>
          <a:prstGeom prst="rect">
            <a:avLst/>
          </a:prstGeom>
          <a:ln>
            <a:noFill/>
          </a:ln>
          <a:effectLst>
            <a:softEdge rad="112500"/>
          </a:effectLst>
        </p:spPr>
      </p:pic>
      <p:pic>
        <p:nvPicPr>
          <p:cNvPr id="8" name="Рисунок 7" descr="E:\Мои рисунки\фото\СТИХИ\SDC10624.JPG"/>
          <p:cNvPicPr/>
          <p:nvPr/>
        </p:nvPicPr>
        <p:blipFill>
          <a:blip r:embed="rId4" cstate="print"/>
          <a:srcRect/>
          <a:stretch>
            <a:fillRect/>
          </a:stretch>
        </p:blipFill>
        <p:spPr bwMode="auto">
          <a:xfrm>
            <a:off x="6357950" y="5072074"/>
            <a:ext cx="2355860" cy="156686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Содержимое 2"/>
          <p:cNvSpPr>
            <a:spLocks noGrp="1"/>
          </p:cNvSpPr>
          <p:nvPr>
            <p:ph idx="1"/>
          </p:nvPr>
        </p:nvSpPr>
        <p:spPr>
          <a:xfrm>
            <a:off x="1691680" y="692696"/>
            <a:ext cx="8229600" cy="714375"/>
          </a:xfrm>
        </p:spPr>
        <p:txBody>
          <a:bodyPr/>
          <a:lstStyle/>
          <a:p>
            <a:r>
              <a:rPr lang="ru-RU" sz="3600" b="1" dirty="0" smtClean="0">
                <a:solidFill>
                  <a:schemeClr val="tx2"/>
                </a:solidFill>
              </a:rPr>
              <a:t>Гимнастика для глаз</a:t>
            </a:r>
            <a:endParaRPr lang="ru-RU" sz="3600" dirty="0" smtClean="0">
              <a:solidFill>
                <a:schemeClr val="tx2"/>
              </a:solidFill>
            </a:endParaRPr>
          </a:p>
        </p:txBody>
      </p:sp>
      <p:sp>
        <p:nvSpPr>
          <p:cNvPr id="9219" name="Rectangle 1"/>
          <p:cNvSpPr>
            <a:spLocks noChangeArrowheads="1"/>
          </p:cNvSpPr>
          <p:nvPr/>
        </p:nvSpPr>
        <p:spPr bwMode="auto">
          <a:xfrm>
            <a:off x="214313" y="1357313"/>
            <a:ext cx="8358187" cy="2678112"/>
          </a:xfrm>
          <a:prstGeom prst="rect">
            <a:avLst/>
          </a:prstGeom>
          <a:noFill/>
          <a:ln w="9525">
            <a:noFill/>
            <a:miter lim="800000"/>
            <a:headEnd/>
            <a:tailEnd/>
          </a:ln>
        </p:spPr>
        <p:txBody>
          <a:bodyPr anchor="ctr">
            <a:spAutoFit/>
          </a:bodyPr>
          <a:lstStyle/>
          <a:p>
            <a:pPr algn="just"/>
            <a:r>
              <a:rPr lang="ru-RU" sz="2400" dirty="0">
                <a:solidFill>
                  <a:schemeClr val="tx2"/>
                </a:solidFill>
                <a:latin typeface="Times New Roman" pitchFamily="18" charset="0"/>
                <a:cs typeface="Times New Roman" pitchFamily="18" charset="0"/>
              </a:rPr>
              <a:t>1. </a:t>
            </a:r>
            <a:r>
              <a:rPr lang="ru-RU" sz="2400" dirty="0">
                <a:latin typeface="Times New Roman" pitchFamily="18" charset="0"/>
                <a:cs typeface="Times New Roman" pitchFamily="18" charset="0"/>
              </a:rPr>
              <a:t>Крепко зажмурьте глаза на 3-5сек., затем откройте их (считаем от 1 до 20 по-английски). </a:t>
            </a:r>
            <a:endParaRPr lang="ru-RU" sz="1100" dirty="0">
              <a:latin typeface="Times New Roman" pitchFamily="18" charset="0"/>
              <a:cs typeface="Times New Roman" pitchFamily="18" charset="0"/>
            </a:endParaRPr>
          </a:p>
          <a:p>
            <a:pPr algn="just" eaLnBrk="0" hangingPunct="0"/>
            <a:endParaRPr lang="ru-RU" sz="2400" dirty="0">
              <a:solidFill>
                <a:schemeClr val="tx2"/>
              </a:solidFill>
              <a:latin typeface="Times New Roman" pitchFamily="18" charset="0"/>
              <a:cs typeface="Times New Roman" pitchFamily="18" charset="0"/>
            </a:endParaRPr>
          </a:p>
          <a:p>
            <a:pPr algn="just" eaLnBrk="0" hangingPunct="0"/>
            <a:r>
              <a:rPr lang="ru-RU" sz="2400" dirty="0">
                <a:solidFill>
                  <a:schemeClr val="tx2"/>
                </a:solidFill>
                <a:latin typeface="Times New Roman" pitchFamily="18" charset="0"/>
                <a:cs typeface="Times New Roman" pitchFamily="18" charset="0"/>
              </a:rPr>
              <a:t>2. </a:t>
            </a:r>
            <a:r>
              <a:rPr lang="ru-RU" sz="2400" dirty="0">
                <a:latin typeface="Times New Roman" pitchFamily="18" charset="0"/>
                <a:cs typeface="Times New Roman" pitchFamily="18" charset="0"/>
              </a:rPr>
              <a:t>Быстро поморгайте глазами в течение 30-60 сек (считаем десятками от 10 до 100 по-английски). </a:t>
            </a:r>
          </a:p>
          <a:p>
            <a:pPr algn="just" eaLnBrk="0" hangingPunct="0"/>
            <a:endParaRPr lang="ru-RU" sz="2400" dirty="0">
              <a:solidFill>
                <a:schemeClr val="tx2"/>
              </a:solidFill>
              <a:latin typeface="Times New Roman" pitchFamily="18" charset="0"/>
              <a:cs typeface="Times New Roman" pitchFamily="18" charset="0"/>
            </a:endParaRPr>
          </a:p>
          <a:p>
            <a:pPr algn="just" eaLnBrk="0" hangingPunct="0"/>
            <a:r>
              <a:rPr lang="ru-RU" sz="2400" dirty="0">
                <a:solidFill>
                  <a:schemeClr val="tx2"/>
                </a:solidFill>
                <a:latin typeface="Times New Roman" pitchFamily="18" charset="0"/>
                <a:cs typeface="Times New Roman" pitchFamily="18" charset="0"/>
              </a:rPr>
              <a:t>3. </a:t>
            </a:r>
            <a:r>
              <a:rPr lang="ru-RU" sz="2400" dirty="0">
                <a:latin typeface="Times New Roman" pitchFamily="18" charset="0"/>
                <a:cs typeface="Times New Roman" pitchFamily="18" charset="0"/>
              </a:rPr>
              <a:t>Выполняем указания учителя: </a:t>
            </a:r>
            <a:endParaRPr lang="ru-RU" sz="3200" dirty="0">
              <a:latin typeface="Times New Roman" pitchFamily="18" charset="0"/>
              <a:cs typeface="Times New Roman" pitchFamily="18" charset="0"/>
            </a:endParaRPr>
          </a:p>
        </p:txBody>
      </p:sp>
      <p:sp>
        <p:nvSpPr>
          <p:cNvPr id="9220" name="Прямоугольник 5"/>
          <p:cNvSpPr>
            <a:spLocks noChangeArrowheads="1"/>
          </p:cNvSpPr>
          <p:nvPr/>
        </p:nvSpPr>
        <p:spPr bwMode="auto">
          <a:xfrm>
            <a:off x="500063" y="4214813"/>
            <a:ext cx="4572000" cy="2032000"/>
          </a:xfrm>
          <a:prstGeom prst="rect">
            <a:avLst/>
          </a:prstGeom>
          <a:noFill/>
          <a:ln w="9525">
            <a:noFill/>
            <a:miter lim="800000"/>
            <a:headEnd/>
            <a:tailEnd/>
          </a:ln>
        </p:spPr>
        <p:txBody>
          <a:bodyPr>
            <a:spAutoFit/>
          </a:bodyPr>
          <a:lstStyle/>
          <a:p>
            <a:r>
              <a:rPr lang="en-US">
                <a:latin typeface="Tahoma" pitchFamily="34" charset="0"/>
                <a:ea typeface="Calibri" pitchFamily="34" charset="0"/>
                <a:cs typeface="Tahoma" pitchFamily="34" charset="0"/>
              </a:rPr>
              <a:t>LOOK LEFT, LOOK RIGHT</a:t>
            </a:r>
            <a:endParaRPr lang="ru-RU" sz="1400">
              <a:ea typeface="Calibri" pitchFamily="34" charset="0"/>
            </a:endParaRPr>
          </a:p>
          <a:p>
            <a:pPr eaLnBrk="0" hangingPunct="0"/>
            <a:r>
              <a:rPr lang="en-US">
                <a:latin typeface="Tahoma" pitchFamily="34" charset="0"/>
                <a:ea typeface="Calibri" pitchFamily="34" charset="0"/>
                <a:cs typeface="Tahoma" pitchFamily="34" charset="0"/>
              </a:rPr>
              <a:t>LOOK UP, LOOK DOWN</a:t>
            </a:r>
            <a:endParaRPr lang="ru-RU" sz="1400"/>
          </a:p>
          <a:p>
            <a:pPr eaLnBrk="0" hangingPunct="0"/>
            <a:r>
              <a:rPr lang="en-US">
                <a:latin typeface="Tahoma" pitchFamily="34" charset="0"/>
                <a:ea typeface="Calibri" pitchFamily="34" charset="0"/>
                <a:cs typeface="Calibri" pitchFamily="34" charset="0"/>
              </a:rPr>
              <a:t>LOOK AROUND.</a:t>
            </a:r>
            <a:endParaRPr lang="ru-RU" sz="1400"/>
          </a:p>
          <a:p>
            <a:pPr eaLnBrk="0" hangingPunct="0"/>
            <a:r>
              <a:rPr lang="en-US">
                <a:latin typeface="Tahoma" pitchFamily="34" charset="0"/>
                <a:ea typeface="Calibri" pitchFamily="34" charset="0"/>
                <a:cs typeface="Calibri" pitchFamily="34" charset="0"/>
              </a:rPr>
              <a:t>LOOK AT YOUR NOSE.</a:t>
            </a:r>
            <a:endParaRPr lang="ru-RU" sz="1400"/>
          </a:p>
          <a:p>
            <a:pPr eaLnBrk="0" hangingPunct="0"/>
            <a:r>
              <a:rPr lang="en-US">
                <a:latin typeface="Tahoma" pitchFamily="34" charset="0"/>
                <a:ea typeface="Calibri" pitchFamily="34" charset="0"/>
                <a:cs typeface="Calibri" pitchFamily="34" charset="0"/>
              </a:rPr>
              <a:t>LOOK AT THAT ROSE.</a:t>
            </a:r>
            <a:endParaRPr lang="ru-RU" sz="1400"/>
          </a:p>
          <a:p>
            <a:pPr eaLnBrk="0" hangingPunct="0"/>
            <a:r>
              <a:rPr lang="en-US">
                <a:latin typeface="Tahoma" pitchFamily="34" charset="0"/>
                <a:ea typeface="Calibri" pitchFamily="34" charset="0"/>
                <a:cs typeface="Calibri" pitchFamily="34" charset="0"/>
              </a:rPr>
              <a:t>CLOSE YOUR EYES.</a:t>
            </a:r>
          </a:p>
          <a:p>
            <a:pPr eaLnBrk="0" hangingPunct="0"/>
            <a:r>
              <a:rPr lang="en-US">
                <a:latin typeface="Tahoma" pitchFamily="34" charset="0"/>
                <a:ea typeface="Calibri" pitchFamily="34" charset="0"/>
                <a:cs typeface="Calibri" pitchFamily="34" charset="0"/>
              </a:rPr>
              <a:t>OPEN AND SMILE.</a:t>
            </a:r>
            <a:r>
              <a:rPr lang="ru-RU" sz="1400"/>
              <a:t> </a:t>
            </a:r>
            <a:endParaRPr lang="ru-RU" sz="4000"/>
          </a:p>
        </p:txBody>
      </p:sp>
      <p:pic>
        <p:nvPicPr>
          <p:cNvPr id="9221" name="Содержимое 12" descr="CIMG0033.JPG"/>
          <p:cNvPicPr>
            <a:picLocks noChangeAspect="1"/>
          </p:cNvPicPr>
          <p:nvPr/>
        </p:nvPicPr>
        <p:blipFill>
          <a:blip r:embed="rId2" cstate="print"/>
          <a:srcRect/>
          <a:stretch>
            <a:fillRect/>
          </a:stretch>
        </p:blipFill>
        <p:spPr bwMode="auto">
          <a:xfrm>
            <a:off x="5000625" y="3357563"/>
            <a:ext cx="3543300" cy="3208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p:cNvSpPr>
            <a:spLocks noGrp="1"/>
          </p:cNvSpPr>
          <p:nvPr>
            <p:ph type="body" idx="4294967295"/>
          </p:nvPr>
        </p:nvSpPr>
        <p:spPr>
          <a:xfrm>
            <a:off x="0" y="620713"/>
            <a:ext cx="7829550" cy="1533525"/>
          </a:xfrm>
        </p:spPr>
        <p:txBody>
          <a:bodyPr>
            <a:normAutofit fontScale="25000" lnSpcReduction="20000"/>
          </a:bodyPr>
          <a:lstStyle/>
          <a:p>
            <a:pPr algn="ctr" fontAlgn="auto">
              <a:spcAft>
                <a:spcPts val="0"/>
              </a:spcAft>
              <a:buFont typeface="Wingdings 2"/>
              <a:buNone/>
              <a:defRPr/>
            </a:pPr>
            <a:r>
              <a:rPr lang="ru-RU" sz="3600" dirty="0" smtClean="0">
                <a:solidFill>
                  <a:srgbClr val="C00000"/>
                </a:solidFill>
                <a:latin typeface="Times New Roman" pitchFamily="18" charset="0"/>
                <a:cs typeface="Times New Roman" pitchFamily="18" charset="0"/>
              </a:rPr>
              <a:t>                               </a:t>
            </a:r>
            <a:r>
              <a:rPr lang="ru-RU" sz="12800" b="1" dirty="0" smtClean="0">
                <a:solidFill>
                  <a:srgbClr val="C00000"/>
                </a:solidFill>
                <a:latin typeface="Times New Roman" pitchFamily="18" charset="0"/>
                <a:cs typeface="Times New Roman" pitchFamily="18" charset="0"/>
              </a:rPr>
              <a:t>Поддержание интереса к изучению   английского языка. </a:t>
            </a:r>
          </a:p>
          <a:p>
            <a:pPr fontAlgn="auto">
              <a:spcAft>
                <a:spcPts val="0"/>
              </a:spcAft>
              <a:buFont typeface="Wingdings 2"/>
              <a:buNone/>
              <a:defRPr/>
            </a:pPr>
            <a:r>
              <a:rPr lang="ru-RU" sz="11200" dirty="0" smtClean="0">
                <a:latin typeface="Corbel" pitchFamily="34" charset="0"/>
              </a:rPr>
              <a:t>     </a:t>
            </a:r>
          </a:p>
          <a:p>
            <a:pPr fontAlgn="auto">
              <a:spcAft>
                <a:spcPts val="0"/>
              </a:spcAft>
              <a:buFont typeface="Wingdings 2"/>
              <a:buNone/>
              <a:defRPr/>
            </a:pPr>
            <a:endParaRPr lang="ru-RU" sz="2600" dirty="0" smtClean="0">
              <a:latin typeface="Corbel" pitchFamily="34" charset="0"/>
            </a:endParaRPr>
          </a:p>
          <a:p>
            <a:pPr fontAlgn="auto">
              <a:spcAft>
                <a:spcPts val="0"/>
              </a:spcAft>
              <a:buFont typeface="Wingdings 2"/>
              <a:buNone/>
              <a:defRPr/>
            </a:pPr>
            <a:r>
              <a:rPr lang="ru-RU" sz="2600" dirty="0" smtClean="0">
                <a:latin typeface="Corbel" pitchFamily="34" charset="0"/>
              </a:rPr>
              <a:t>           </a:t>
            </a:r>
          </a:p>
          <a:p>
            <a:pPr fontAlgn="auto">
              <a:spcAft>
                <a:spcPts val="0"/>
              </a:spcAft>
              <a:buFont typeface="Wingdings 2"/>
              <a:buNone/>
              <a:defRPr/>
            </a:pPr>
            <a:endParaRPr lang="ru-RU" sz="2600" dirty="0" smtClean="0">
              <a:latin typeface="Corbel" pitchFamily="34" charset="0"/>
            </a:endParaRPr>
          </a:p>
          <a:p>
            <a:pPr fontAlgn="auto">
              <a:spcAft>
                <a:spcPts val="0"/>
              </a:spcAft>
              <a:buFont typeface="Wingdings 2"/>
              <a:buNone/>
              <a:defRPr/>
            </a:pPr>
            <a:endParaRPr lang="ru-RU" sz="2600" dirty="0" smtClean="0">
              <a:latin typeface="Corbel" pitchFamily="34" charset="0"/>
            </a:endParaRPr>
          </a:p>
          <a:p>
            <a:pPr fontAlgn="auto">
              <a:spcAft>
                <a:spcPts val="0"/>
              </a:spcAft>
              <a:buFont typeface="Wingdings 2"/>
              <a:buNone/>
              <a:defRPr/>
            </a:pPr>
            <a:r>
              <a:rPr lang="ru-RU" sz="7400" dirty="0" smtClean="0">
                <a:latin typeface="Corbel" pitchFamily="34" charset="0"/>
              </a:rPr>
              <a:t>   </a:t>
            </a:r>
            <a:endParaRPr lang="ru-RU" sz="7400" dirty="0">
              <a:latin typeface="Corbel" pitchFamily="34" charset="0"/>
            </a:endParaRPr>
          </a:p>
        </p:txBody>
      </p:sp>
      <p:sp>
        <p:nvSpPr>
          <p:cNvPr id="9" name="Содержимое 8"/>
          <p:cNvSpPr>
            <a:spLocks noGrp="1"/>
          </p:cNvSpPr>
          <p:nvPr>
            <p:ph sz="half" idx="4294967295"/>
          </p:nvPr>
        </p:nvSpPr>
        <p:spPr>
          <a:xfrm>
            <a:off x="968375" y="1412875"/>
            <a:ext cx="8175625" cy="5214938"/>
          </a:xfrm>
        </p:spPr>
        <p:txBody>
          <a:bodyPr>
            <a:noAutofit/>
          </a:bodyPr>
          <a:lstStyle/>
          <a:p>
            <a:pPr fontAlgn="auto">
              <a:spcAft>
                <a:spcPts val="0"/>
              </a:spcAft>
              <a:buFont typeface="Wingdings 2"/>
              <a:buNone/>
              <a:defRPr/>
            </a:pPr>
            <a:r>
              <a:rPr lang="ru-RU" sz="2600" dirty="0" smtClean="0"/>
              <a:t>     </a:t>
            </a:r>
            <a:r>
              <a:rPr lang="ru-RU" sz="2800" b="1" dirty="0" smtClean="0">
                <a:solidFill>
                  <a:schemeClr val="tx1">
                    <a:lumMod val="95000"/>
                    <a:lumOff val="5000"/>
                  </a:schemeClr>
                </a:solidFill>
              </a:rPr>
              <a:t>На своих уроках я использую игровую методику, особенно широко на младшем и среднем этапах обучения.</a:t>
            </a:r>
            <a:r>
              <a:rPr lang="ru-RU" sz="2800" dirty="0" smtClean="0">
                <a:solidFill>
                  <a:schemeClr val="tx1">
                    <a:lumMod val="95000"/>
                    <a:lumOff val="5000"/>
                  </a:schemeClr>
                </a:solidFill>
              </a:rPr>
              <a:t> Чем ближе к жизни игровая ситуация, тем легче и быстрее дети запоминают языковой материал. </a:t>
            </a:r>
          </a:p>
          <a:p>
            <a:pPr fontAlgn="auto">
              <a:spcAft>
                <a:spcPts val="0"/>
              </a:spcAft>
              <a:buFont typeface="Wingdings 2"/>
              <a:buNone/>
              <a:defRPr/>
            </a:pPr>
            <a:r>
              <a:rPr lang="ru-RU" sz="2800" dirty="0" smtClean="0">
                <a:solidFill>
                  <a:schemeClr val="tx1">
                    <a:lumMod val="95000"/>
                    <a:lumOff val="5000"/>
                  </a:schemeClr>
                </a:solidFill>
              </a:rPr>
              <a:t>    При введении и закреплении нового лексического материала я предлагаю детям </a:t>
            </a:r>
            <a:r>
              <a:rPr lang="ru-RU" sz="2800" b="1" dirty="0" smtClean="0">
                <a:solidFill>
                  <a:schemeClr val="tx1">
                    <a:lumMod val="95000"/>
                    <a:lumOff val="5000"/>
                  </a:schemeClr>
                </a:solidFill>
              </a:rPr>
              <a:t>игру в мяч</a:t>
            </a:r>
            <a:r>
              <a:rPr lang="ru-RU" sz="2800" dirty="0" smtClean="0">
                <a:solidFill>
                  <a:schemeClr val="tx1">
                    <a:lumMod val="95000"/>
                    <a:lumOff val="5000"/>
                  </a:schemeClr>
                </a:solidFill>
              </a:rPr>
              <a:t>. Учитель называет новое слово на русском языке и кидает мяч ученику, который должен вернуть мяч учителю и перевести это слово. </a:t>
            </a:r>
            <a:endParaRPr lang="ru-RU" sz="2800" b="1" dirty="0" smtClean="0">
              <a:solidFill>
                <a:schemeClr val="tx1">
                  <a:lumMod val="95000"/>
                  <a:lumOff val="5000"/>
                </a:schemeClr>
              </a:solidFill>
            </a:endParaRPr>
          </a:p>
          <a:p>
            <a:pPr fontAlgn="auto">
              <a:spcAft>
                <a:spcPts val="0"/>
              </a:spcAft>
              <a:buFont typeface="Wingdings 2"/>
              <a:buNone/>
              <a:defRPr/>
            </a:pPr>
            <a:endParaRPr lang="ru-RU" sz="2600" dirty="0">
              <a:solidFill>
                <a:schemeClr val="accent5">
                  <a:lumMod val="75000"/>
                </a:schemeClr>
              </a:solidFill>
            </a:endParaRPr>
          </a:p>
        </p:txBody>
      </p:sp>
    </p:spTree>
  </p:cSld>
  <p:clrMapOvr>
    <a:masterClrMapping/>
  </p:clrMapOvr>
  <p:transition>
    <p:wheel spokes="3"/>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3429000" y="357188"/>
            <a:ext cx="1973263" cy="1108075"/>
          </a:xfrm>
          <a:prstGeom prst="rect">
            <a:avLst/>
          </a:prstGeom>
          <a:noFill/>
          <a:ln w="9525">
            <a:noFill/>
            <a:miter lim="800000"/>
            <a:headEnd/>
            <a:tailEnd/>
          </a:ln>
        </p:spPr>
        <p:txBody>
          <a:bodyPr wrap="none">
            <a:spAutoFit/>
          </a:bodyPr>
          <a:lstStyle/>
          <a:p>
            <a:r>
              <a:rPr lang="ru-RU" sz="6600">
                <a:solidFill>
                  <a:srgbClr val="C00000"/>
                </a:solidFill>
                <a:latin typeface="Calibri" pitchFamily="34" charset="0"/>
              </a:rPr>
              <a:t>ИГРА</a:t>
            </a:r>
          </a:p>
        </p:txBody>
      </p:sp>
      <p:cxnSp>
        <p:nvCxnSpPr>
          <p:cNvPr id="6" name="Прямая со стрелкой 5"/>
          <p:cNvCxnSpPr/>
          <p:nvPr/>
        </p:nvCxnSpPr>
        <p:spPr>
          <a:xfrm rot="10800000" flipV="1">
            <a:off x="1357313" y="1285875"/>
            <a:ext cx="2143125" cy="1071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5429250" y="1285875"/>
            <a:ext cx="2071688" cy="1000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77" name="TextBox 9"/>
          <p:cNvSpPr txBox="1">
            <a:spLocks noChangeArrowheads="1"/>
          </p:cNvSpPr>
          <p:nvPr/>
        </p:nvSpPr>
        <p:spPr bwMode="auto">
          <a:xfrm>
            <a:off x="357188" y="2428875"/>
            <a:ext cx="2889250" cy="646113"/>
          </a:xfrm>
          <a:prstGeom prst="rect">
            <a:avLst/>
          </a:prstGeom>
          <a:noFill/>
          <a:ln w="9525">
            <a:noFill/>
            <a:miter lim="800000"/>
            <a:headEnd/>
            <a:tailEnd/>
          </a:ln>
        </p:spPr>
        <p:txBody>
          <a:bodyPr wrap="none">
            <a:spAutoFit/>
          </a:bodyPr>
          <a:lstStyle/>
          <a:p>
            <a:r>
              <a:rPr lang="ru-RU" sz="3600" b="1">
                <a:solidFill>
                  <a:srgbClr val="002060"/>
                </a:solidFill>
                <a:latin typeface="Calibri" pitchFamily="34" charset="0"/>
              </a:rPr>
              <a:t>Игра с мячом</a:t>
            </a:r>
          </a:p>
        </p:txBody>
      </p:sp>
      <p:sp>
        <p:nvSpPr>
          <p:cNvPr id="3078" name="TextBox 10"/>
          <p:cNvSpPr txBox="1">
            <a:spLocks noChangeArrowheads="1"/>
          </p:cNvSpPr>
          <p:nvPr/>
        </p:nvSpPr>
        <p:spPr bwMode="auto">
          <a:xfrm>
            <a:off x="6072188" y="2428875"/>
            <a:ext cx="2624137" cy="646113"/>
          </a:xfrm>
          <a:prstGeom prst="rect">
            <a:avLst/>
          </a:prstGeom>
          <a:noFill/>
          <a:ln w="9525">
            <a:noFill/>
            <a:miter lim="800000"/>
            <a:headEnd/>
            <a:tailEnd/>
          </a:ln>
        </p:spPr>
        <p:txBody>
          <a:bodyPr wrap="none">
            <a:spAutoFit/>
          </a:bodyPr>
          <a:lstStyle/>
          <a:p>
            <a:r>
              <a:rPr lang="ru-RU" sz="3600" b="1">
                <a:solidFill>
                  <a:srgbClr val="002060"/>
                </a:solidFill>
                <a:latin typeface="Calibri" pitchFamily="34" charset="0"/>
              </a:rPr>
              <a:t>Пантомима </a:t>
            </a:r>
          </a:p>
        </p:txBody>
      </p:sp>
      <p:sp>
        <p:nvSpPr>
          <p:cNvPr id="3079" name="Rectangle 1"/>
          <p:cNvSpPr>
            <a:spLocks noChangeArrowheads="1"/>
          </p:cNvSpPr>
          <p:nvPr/>
        </p:nvSpPr>
        <p:spPr bwMode="auto">
          <a:xfrm>
            <a:off x="428625" y="3286125"/>
            <a:ext cx="3857625" cy="1200150"/>
          </a:xfrm>
          <a:prstGeom prst="rect">
            <a:avLst/>
          </a:prstGeom>
          <a:noFill/>
          <a:ln w="9525">
            <a:noFill/>
            <a:miter lim="800000"/>
            <a:headEnd/>
            <a:tailEnd/>
          </a:ln>
        </p:spPr>
        <p:txBody>
          <a:bodyPr anchor="ctr">
            <a:spAutoFit/>
          </a:bodyPr>
          <a:lstStyle/>
          <a:p>
            <a:r>
              <a:rPr lang="ru-RU">
                <a:latin typeface="Times New Roman" pitchFamily="18" charset="0"/>
                <a:cs typeface="Times New Roman" pitchFamily="18" charset="0"/>
              </a:rPr>
              <a:t>Учитель называет слово по-английски и бросает мяч ученику. Поймавший мяч имеет право перевода. </a:t>
            </a:r>
            <a:endParaRPr lang="ru-RU" sz="2400">
              <a:latin typeface="Times New Roman" pitchFamily="18" charset="0"/>
              <a:cs typeface="Times New Roman" pitchFamily="18" charset="0"/>
            </a:endParaRPr>
          </a:p>
        </p:txBody>
      </p:sp>
      <p:sp>
        <p:nvSpPr>
          <p:cNvPr id="13" name="5-конечная звезда 12"/>
          <p:cNvSpPr/>
          <p:nvPr/>
        </p:nvSpPr>
        <p:spPr>
          <a:xfrm>
            <a:off x="214313" y="3357563"/>
            <a:ext cx="285750" cy="35718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 name="5-конечная звезда 13"/>
          <p:cNvSpPr/>
          <p:nvPr/>
        </p:nvSpPr>
        <p:spPr>
          <a:xfrm>
            <a:off x="214313" y="4500563"/>
            <a:ext cx="285750" cy="35718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082" name="Rectangle 2"/>
          <p:cNvSpPr>
            <a:spLocks noChangeArrowheads="1"/>
          </p:cNvSpPr>
          <p:nvPr/>
        </p:nvSpPr>
        <p:spPr bwMode="auto">
          <a:xfrm>
            <a:off x="571500" y="4572000"/>
            <a:ext cx="3571875" cy="2032000"/>
          </a:xfrm>
          <a:prstGeom prst="rect">
            <a:avLst/>
          </a:prstGeom>
          <a:noFill/>
          <a:ln w="9525">
            <a:noFill/>
            <a:miter lim="800000"/>
            <a:headEnd/>
            <a:tailEnd/>
          </a:ln>
        </p:spPr>
        <p:txBody>
          <a:bodyPr anchor="ctr">
            <a:spAutoFit/>
          </a:bodyPr>
          <a:lstStyle/>
          <a:p>
            <a:pPr>
              <a:tabLst>
                <a:tab pos="3292475" algn="l"/>
              </a:tabLst>
            </a:pPr>
            <a:r>
              <a:rPr lang="ru-RU">
                <a:latin typeface="Times New Roman" pitchFamily="18" charset="0"/>
                <a:cs typeface="Times New Roman" pitchFamily="18" charset="0"/>
              </a:rPr>
              <a:t>Учащийся выходит к доске и отбивая мяч от пола называет 5 частей тела (2 класс), видов спорта (4 класс), продуктов питания (3 класс), неправильных глаголов </a:t>
            </a:r>
          </a:p>
          <a:p>
            <a:pPr>
              <a:tabLst>
                <a:tab pos="3292475" algn="l"/>
              </a:tabLst>
            </a:pPr>
            <a:r>
              <a:rPr lang="ru-RU">
                <a:latin typeface="Times New Roman" pitchFamily="18" charset="0"/>
                <a:cs typeface="Times New Roman" pitchFamily="18" charset="0"/>
              </a:rPr>
              <a:t>(5 класс)и т.д. </a:t>
            </a:r>
            <a:endParaRPr lang="ru-RU" sz="2400">
              <a:latin typeface="Times New Roman" pitchFamily="18" charset="0"/>
              <a:cs typeface="Times New Roman" pitchFamily="18" charset="0"/>
            </a:endParaRPr>
          </a:p>
        </p:txBody>
      </p:sp>
      <p:sp>
        <p:nvSpPr>
          <p:cNvPr id="16" name="5-конечная звезда 15"/>
          <p:cNvSpPr/>
          <p:nvPr/>
        </p:nvSpPr>
        <p:spPr>
          <a:xfrm>
            <a:off x="5143500" y="5000625"/>
            <a:ext cx="285750" cy="35718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5-конечная звезда 16"/>
          <p:cNvSpPr/>
          <p:nvPr/>
        </p:nvSpPr>
        <p:spPr>
          <a:xfrm>
            <a:off x="5143500" y="3357563"/>
            <a:ext cx="285750" cy="35718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085" name="Rectangle 3"/>
          <p:cNvSpPr>
            <a:spLocks noChangeArrowheads="1"/>
          </p:cNvSpPr>
          <p:nvPr/>
        </p:nvSpPr>
        <p:spPr bwMode="auto">
          <a:xfrm>
            <a:off x="5572125" y="3286125"/>
            <a:ext cx="2857500" cy="1477963"/>
          </a:xfrm>
          <a:prstGeom prst="rect">
            <a:avLst/>
          </a:prstGeom>
          <a:noFill/>
          <a:ln w="9525">
            <a:noFill/>
            <a:miter lim="800000"/>
            <a:headEnd/>
            <a:tailEnd/>
          </a:ln>
        </p:spPr>
        <p:txBody>
          <a:bodyPr anchor="ctr">
            <a:spAutoFit/>
          </a:bodyPr>
          <a:lstStyle/>
          <a:p>
            <a:pPr>
              <a:tabLst>
                <a:tab pos="3292475" algn="l"/>
              </a:tabLst>
            </a:pPr>
            <a:r>
              <a:rPr lang="ru-RU">
                <a:latin typeface="Times New Roman" pitchFamily="18" charset="0"/>
                <a:ea typeface="Calibri" pitchFamily="34" charset="0"/>
                <a:cs typeface="Times New Roman" pitchFamily="18" charset="0"/>
              </a:rPr>
              <a:t>При изучении темы «My Animals» (2 класс) детям предлагается изобразить животное мимикой, жестами, движениями. </a:t>
            </a:r>
            <a:endParaRPr lang="ru-RU" sz="2400">
              <a:ea typeface="Calibri" pitchFamily="34" charset="0"/>
            </a:endParaRPr>
          </a:p>
        </p:txBody>
      </p:sp>
      <p:sp>
        <p:nvSpPr>
          <p:cNvPr id="3086" name="Rectangle 4"/>
          <p:cNvSpPr>
            <a:spLocks noChangeArrowheads="1"/>
          </p:cNvSpPr>
          <p:nvPr/>
        </p:nvSpPr>
        <p:spPr bwMode="auto">
          <a:xfrm>
            <a:off x="5500688" y="5072063"/>
            <a:ext cx="3286125" cy="1477962"/>
          </a:xfrm>
          <a:prstGeom prst="rect">
            <a:avLst/>
          </a:prstGeom>
          <a:noFill/>
          <a:ln w="9525">
            <a:noFill/>
            <a:miter lim="800000"/>
            <a:headEnd/>
            <a:tailEnd/>
          </a:ln>
        </p:spPr>
        <p:txBody>
          <a:bodyPr anchor="ctr">
            <a:spAutoFit/>
          </a:bodyPr>
          <a:lstStyle/>
          <a:p>
            <a:pPr>
              <a:tabLst>
                <a:tab pos="3292475" algn="l"/>
              </a:tabLst>
            </a:pPr>
            <a:r>
              <a:rPr lang="ru-RU">
                <a:latin typeface="Times New Roman" pitchFamily="18" charset="0"/>
                <a:ea typeface="Calibri" pitchFamily="34" charset="0"/>
                <a:cs typeface="Times New Roman" pitchFamily="18" charset="0"/>
              </a:rPr>
              <a:t>При изучении темы «My Day» (3-4 классы) детям дается задание изобразить действия, которые выполняются обычно в течение дня.</a:t>
            </a:r>
            <a:endParaRPr lang="ru-RU" sz="2400">
              <a:ea typeface="Calibri"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836712"/>
            <a:ext cx="8072437" cy="5632450"/>
          </a:xfrm>
          <a:prstGeom prst="rect">
            <a:avLst/>
          </a:prstGeom>
        </p:spPr>
        <p:txBody>
          <a:bodyPr>
            <a:spAutoFit/>
          </a:bodyPr>
          <a:lstStyle/>
          <a:p>
            <a:pPr fontAlgn="auto">
              <a:spcBef>
                <a:spcPts val="0"/>
              </a:spcBef>
              <a:spcAft>
                <a:spcPts val="0"/>
              </a:spcAft>
              <a:defRPr/>
            </a:pPr>
            <a:r>
              <a:rPr lang="ru-RU" sz="3600" b="1" dirty="0">
                <a:solidFill>
                  <a:schemeClr val="accent2">
                    <a:lumMod val="50000"/>
                  </a:schemeClr>
                </a:solidFill>
                <a:latin typeface="+mn-lt"/>
              </a:rPr>
              <a:t>Для повышения мотивации, на всех этапах обучения, подходит </a:t>
            </a:r>
            <a:r>
              <a:rPr lang="ru-RU" sz="3600" b="1" dirty="0">
                <a:solidFill>
                  <a:srgbClr val="00B0F0"/>
                </a:solidFill>
                <a:latin typeface="+mn-lt"/>
              </a:rPr>
              <a:t>метод проектов.</a:t>
            </a:r>
            <a:r>
              <a:rPr lang="ru-RU" sz="3600" b="1" dirty="0">
                <a:solidFill>
                  <a:schemeClr val="accent2">
                    <a:lumMod val="50000"/>
                  </a:schemeClr>
                </a:solidFill>
                <a:latin typeface="+mn-lt"/>
              </a:rPr>
              <a:t> </a:t>
            </a:r>
            <a:r>
              <a:rPr lang="ru-RU" sz="3600" dirty="0">
                <a:latin typeface="+mn-lt"/>
              </a:rPr>
              <a:t/>
            </a:r>
            <a:br>
              <a:rPr lang="ru-RU" sz="3600" dirty="0">
                <a:latin typeface="+mn-lt"/>
              </a:rPr>
            </a:br>
            <a:r>
              <a:rPr lang="ru-RU" sz="3600" dirty="0">
                <a:solidFill>
                  <a:schemeClr val="accent3">
                    <a:lumMod val="50000"/>
                  </a:schemeClr>
                </a:solidFill>
                <a:latin typeface="+mn-lt"/>
              </a:rPr>
              <a:t>Данный метод  является составной частью обучения английскому языку и поддерживает мотивацию к учению – в проектной работе она всегда положительная – и личный интерес: проект отражает интерес учащихся, их собственный мир.</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проект\DSCN1720.JPG"/>
          <p:cNvPicPr>
            <a:picLocks noChangeAspect="1" noChangeArrowheads="1"/>
          </p:cNvPicPr>
          <p:nvPr/>
        </p:nvPicPr>
        <p:blipFill>
          <a:blip r:embed="rId2" cstate="print"/>
          <a:srcRect/>
          <a:stretch>
            <a:fillRect/>
          </a:stretch>
        </p:blipFill>
        <p:spPr bwMode="auto">
          <a:xfrm>
            <a:off x="251520" y="1988840"/>
            <a:ext cx="5539754" cy="4155149"/>
          </a:xfrm>
          <a:prstGeom prst="rect">
            <a:avLst/>
          </a:prstGeom>
          <a:noFill/>
        </p:spPr>
      </p:pic>
      <p:sp>
        <p:nvSpPr>
          <p:cNvPr id="3" name="TextBox 2"/>
          <p:cNvSpPr txBox="1"/>
          <p:nvPr/>
        </p:nvSpPr>
        <p:spPr>
          <a:xfrm>
            <a:off x="755576" y="620688"/>
            <a:ext cx="7848872" cy="954107"/>
          </a:xfrm>
          <a:prstGeom prst="rect">
            <a:avLst/>
          </a:prstGeom>
          <a:noFill/>
        </p:spPr>
        <p:txBody>
          <a:bodyPr wrap="square" rtlCol="0">
            <a:spAutoFit/>
          </a:bodyPr>
          <a:lstStyle/>
          <a:p>
            <a:pPr algn="ctr"/>
            <a:r>
              <a:rPr lang="ru-RU" sz="2800" b="1" dirty="0" smtClean="0">
                <a:solidFill>
                  <a:schemeClr val="accent2">
                    <a:lumMod val="50000"/>
                  </a:schemeClr>
                </a:solidFill>
              </a:rPr>
              <a:t>25 октября 2013 г. Защита проекта в 5-х классах </a:t>
            </a:r>
          </a:p>
          <a:p>
            <a:pPr algn="ctr"/>
            <a:r>
              <a:rPr lang="ru-RU" sz="2800" b="1" dirty="0" smtClean="0">
                <a:solidFill>
                  <a:schemeClr val="accent2">
                    <a:lumMod val="50000"/>
                  </a:schemeClr>
                </a:solidFill>
              </a:rPr>
              <a:t>«Мои летние каникулы!» </a:t>
            </a:r>
            <a:endParaRPr lang="ru-RU" sz="2800" b="1" dirty="0">
              <a:solidFill>
                <a:schemeClr val="accent2">
                  <a:lumMod val="50000"/>
                </a:schemeClr>
              </a:solidFill>
            </a:endParaRPr>
          </a:p>
        </p:txBody>
      </p:sp>
      <p:pic>
        <p:nvPicPr>
          <p:cNvPr id="1027" name="Picture 3" descr="E:\проект\DSCN1715.JPG"/>
          <p:cNvPicPr>
            <a:picLocks noChangeAspect="1" noChangeArrowheads="1"/>
          </p:cNvPicPr>
          <p:nvPr/>
        </p:nvPicPr>
        <p:blipFill>
          <a:blip r:embed="rId3" cstate="print"/>
          <a:srcRect/>
          <a:stretch>
            <a:fillRect/>
          </a:stretch>
        </p:blipFill>
        <p:spPr bwMode="auto">
          <a:xfrm>
            <a:off x="4644008" y="3645024"/>
            <a:ext cx="3992296" cy="2994462"/>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214346" y="3000372"/>
            <a:ext cx="8012881" cy="3311649"/>
          </a:xfrm>
        </p:spPr>
        <p:txBody>
          <a:bodyPr/>
          <a:lstStyle/>
          <a:p>
            <a:pPr lvl="1"/>
            <a:r>
              <a:rPr lang="ru-RU" dirty="0" smtClean="0"/>
              <a:t>Каждый </a:t>
            </a:r>
            <a:r>
              <a:rPr lang="ru-RU" dirty="0"/>
              <a:t>урок должен оставлять в душе ребенка только положительные эмоции. </a:t>
            </a:r>
          </a:p>
          <a:p>
            <a:pPr lvl="1"/>
            <a:r>
              <a:rPr lang="ru-RU" dirty="0"/>
              <a:t>Ребенок должен постоянно ощущать себя счастливым, помогите ему в этом. </a:t>
            </a:r>
          </a:p>
          <a:p>
            <a:pPr lvl="1"/>
            <a:r>
              <a:rPr lang="ru-RU" dirty="0"/>
              <a:t>Дети должны испытывать ощущение комфорта, защищенности и, безусловно, интерес  к   уроку. </a:t>
            </a:r>
          </a:p>
          <a:p>
            <a:endParaRPr lang="ru-RU" dirty="0"/>
          </a:p>
        </p:txBody>
      </p:sp>
      <p:pic>
        <p:nvPicPr>
          <p:cNvPr id="21508" name="Picture 4"/>
          <p:cNvPicPr>
            <a:picLocks noChangeAspect="1" noChangeArrowheads="1"/>
          </p:cNvPicPr>
          <p:nvPr/>
        </p:nvPicPr>
        <p:blipFill>
          <a:blip r:embed="rId2" cstate="print"/>
          <a:srcRect/>
          <a:stretch>
            <a:fillRect/>
          </a:stretch>
        </p:blipFill>
        <p:spPr bwMode="auto">
          <a:xfrm>
            <a:off x="7143768" y="3286124"/>
            <a:ext cx="1668271" cy="1500174"/>
          </a:xfrm>
          <a:prstGeom prst="rect">
            <a:avLst/>
          </a:prstGeom>
          <a:noFill/>
          <a:ln w="9525">
            <a:noFill/>
            <a:miter lim="800000"/>
            <a:headEnd/>
            <a:tailEnd/>
          </a:ln>
          <a:effectLst/>
        </p:spPr>
      </p:pic>
      <p:sp>
        <p:nvSpPr>
          <p:cNvPr id="4" name="TextBox 3"/>
          <p:cNvSpPr txBox="1"/>
          <p:nvPr/>
        </p:nvSpPr>
        <p:spPr>
          <a:xfrm>
            <a:off x="3059832" y="764704"/>
            <a:ext cx="2651688" cy="646331"/>
          </a:xfrm>
          <a:prstGeom prst="rect">
            <a:avLst/>
          </a:prstGeom>
          <a:noFill/>
        </p:spPr>
        <p:txBody>
          <a:bodyPr wrap="none" rtlCol="0">
            <a:spAutoFit/>
          </a:bodyPr>
          <a:lstStyle/>
          <a:p>
            <a:pPr algn="ctr"/>
            <a:r>
              <a:rPr lang="ru-RU" sz="3600" b="1" dirty="0" smtClean="0">
                <a:solidFill>
                  <a:schemeClr val="tx2"/>
                </a:solidFill>
              </a:rPr>
              <a:t>Заключение</a:t>
            </a:r>
            <a:endParaRPr lang="ru-RU" sz="3600" b="1" dirty="0">
              <a:solidFill>
                <a:schemeClr val="tx2"/>
              </a:solidFill>
            </a:endParaRPr>
          </a:p>
        </p:txBody>
      </p:sp>
      <p:sp>
        <p:nvSpPr>
          <p:cNvPr id="5" name="Прямоугольник 4"/>
          <p:cNvSpPr/>
          <p:nvPr/>
        </p:nvSpPr>
        <p:spPr>
          <a:xfrm>
            <a:off x="214282" y="1357298"/>
            <a:ext cx="8501122" cy="1569660"/>
          </a:xfrm>
          <a:prstGeom prst="rect">
            <a:avLst/>
          </a:prstGeom>
        </p:spPr>
        <p:txBody>
          <a:bodyPr wrap="square">
            <a:spAutoFit/>
          </a:bodyPr>
          <a:lstStyle/>
          <a:p>
            <a:pPr algn="just"/>
            <a:r>
              <a:rPr lang="ru-RU" sz="2400" dirty="0" smtClean="0"/>
              <a:t>	Иностранный язык является одним из самых трудных школьных предметов и характеризуется большой интенсивностью, требующей от учеников концентрации внимания и напряжения сил в течение всего урока. </a:t>
            </a:r>
            <a:endParaRPr lang="ru-RU"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1285860"/>
            <a:ext cx="8501122" cy="4524315"/>
          </a:xfrm>
          <a:prstGeom prst="rect">
            <a:avLst/>
          </a:prstGeom>
        </p:spPr>
        <p:txBody>
          <a:bodyPr wrap="square">
            <a:spAutoFit/>
          </a:bodyPr>
          <a:lstStyle/>
          <a:p>
            <a:pPr algn="just"/>
            <a:r>
              <a:rPr lang="ru-RU" sz="2400" dirty="0" smtClean="0">
                <a:solidFill>
                  <a:srgbClr val="002060"/>
                </a:solidFill>
              </a:rPr>
              <a:t> 	</a:t>
            </a:r>
            <a:r>
              <a:rPr lang="ru-RU" sz="3200" dirty="0" smtClean="0">
                <a:latin typeface="Times New Roman" pitchFamily="18" charset="0"/>
                <a:cs typeface="Times New Roman" pitchFamily="18" charset="0"/>
              </a:rPr>
              <a:t>Таким образом, использование </a:t>
            </a:r>
            <a:r>
              <a:rPr lang="ru-RU" sz="3200" dirty="0" err="1" smtClean="0">
                <a:latin typeface="Times New Roman" pitchFamily="18" charset="0"/>
                <a:cs typeface="Times New Roman" pitchFamily="18" charset="0"/>
              </a:rPr>
              <a:t>здоровьесберегающих</a:t>
            </a:r>
            <a:r>
              <a:rPr lang="ru-RU" sz="3200" dirty="0" smtClean="0">
                <a:latin typeface="Times New Roman" pitchFamily="18" charset="0"/>
                <a:cs typeface="Times New Roman" pitchFamily="18" charset="0"/>
              </a:rPr>
              <a:t> технологий на уроке английского языка с учетом физиологических особенностей детей приводит к достижению более высокой эффективности занятия, возрастает удовлетворенность ребят полученными знаниями, повышается качество образования по предмету, укрепляется и сохраняется здоровье школьников. </a:t>
            </a:r>
            <a:endParaRPr lang="ru-RU" sz="3200" dirty="0">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57158" y="1214422"/>
            <a:ext cx="8501090" cy="53707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4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Бродкина</a:t>
            </a:r>
            <a:r>
              <a:rPr kumimoji="0" lang="ru-RU" sz="2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Г.В., Зубарёва И.И. </a:t>
            </a:r>
            <a:r>
              <a:rPr kumimoji="0" lang="ru-RU" sz="24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Здоровьесберегающие</a:t>
            </a:r>
            <a:r>
              <a:rPr kumimoji="0" lang="ru-RU" sz="2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технологии в образовании. АПКРО, 2002</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ru-RU" sz="11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Ковалько</a:t>
            </a:r>
            <a:r>
              <a:rPr kumimoji="0" lang="ru-RU" sz="2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ru-RU" sz="24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В.И.,Здоровьесберегающие</a:t>
            </a:r>
            <a:r>
              <a:rPr kumimoji="0" lang="ru-RU" sz="2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технологии. ВАКО, 2004</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sz="11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Колисник</a:t>
            </a:r>
            <a:r>
              <a:rPr kumimoji="0" lang="ru-RU" sz="2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И.И. Рациональная организация учебного процесса. Саратов, 2004</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sz="11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Смирнов А. К. </a:t>
            </a:r>
            <a:r>
              <a:rPr kumimoji="0" lang="ru-RU" sz="24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Здоровьесберегающие</a:t>
            </a:r>
            <a:r>
              <a:rPr kumimoji="0" lang="ru-RU" sz="2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образовательные технологии в современной школе. М., АПКРО, 2002.</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sz="11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Двигательные игры, тренинги и уроки здоровья. Н.И. </a:t>
            </a:r>
            <a:r>
              <a:rPr kumimoji="0" lang="ru-RU" sz="24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Дереклеева</a:t>
            </a:r>
            <a:r>
              <a:rPr kumimoji="0" lang="ru-RU" sz="2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Москва, 2004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sz="11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Материалы с сайтов http://pedagogika.by.ru/ , </a:t>
            </a:r>
            <a:r>
              <a:rPr kumimoji="0" lang="ru-RU" sz="2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hlinkClick r:id="rId2"/>
              </a:rPr>
              <a:t>http://allbest.ru/langv-e.htm</a:t>
            </a:r>
            <a:r>
              <a:rPr kumimoji="0" lang="ru-RU" sz="24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ru-RU" sz="2400" b="0" i="0" u="none" strike="noStrike" cap="none" normalizeH="0" baseline="0" dirty="0" err="1" smtClean="0">
                <a:ln>
                  <a:noFill/>
                </a:ln>
                <a:solidFill>
                  <a:srgbClr val="002060"/>
                </a:solidFill>
                <a:effectLst/>
                <a:latin typeface="Times New Roman" pitchFamily="18" charset="0"/>
                <a:cs typeface="Times New Roman" pitchFamily="18" charset="0"/>
                <a:hlinkClick r:id="rId3"/>
              </a:rPr>
              <a:t>learnenglish</a:t>
            </a:r>
            <a:r>
              <a:rPr kumimoji="0" lang="ru-RU" sz="2400" b="1" i="0" u="none" strike="noStrike" cap="none" normalizeH="0" baseline="0" dirty="0" err="1" smtClean="0">
                <a:ln>
                  <a:noFill/>
                </a:ln>
                <a:solidFill>
                  <a:srgbClr val="002060"/>
                </a:solidFill>
                <a:effectLst/>
                <a:latin typeface="Times New Roman" pitchFamily="18" charset="0"/>
                <a:cs typeface="Times New Roman" pitchFamily="18" charset="0"/>
                <a:hlinkClick r:id="rId3"/>
              </a:rPr>
              <a:t>kids</a:t>
            </a:r>
            <a:r>
              <a:rPr kumimoji="0" lang="ru-RU" sz="2400" b="0" i="0" u="none" strike="noStrike" cap="none" normalizeH="0" baseline="0" dirty="0" err="1" smtClean="0">
                <a:ln>
                  <a:noFill/>
                </a:ln>
                <a:solidFill>
                  <a:srgbClr val="002060"/>
                </a:solidFill>
                <a:effectLst/>
                <a:latin typeface="Times New Roman" pitchFamily="18" charset="0"/>
                <a:cs typeface="Times New Roman" pitchFamily="18" charset="0"/>
                <a:hlinkClick r:id="rId3"/>
              </a:rPr>
              <a:t>.</a:t>
            </a:r>
            <a:r>
              <a:rPr kumimoji="0" lang="ru-RU" sz="2400" b="1" i="0" u="none" strike="noStrike" cap="none" normalizeH="0" baseline="0" dirty="0" err="1" smtClean="0">
                <a:ln>
                  <a:noFill/>
                </a:ln>
                <a:solidFill>
                  <a:srgbClr val="002060"/>
                </a:solidFill>
                <a:effectLst/>
                <a:latin typeface="Times New Roman" pitchFamily="18" charset="0"/>
                <a:cs typeface="Times New Roman" pitchFamily="18" charset="0"/>
                <a:hlinkClick r:id="rId3"/>
              </a:rPr>
              <a:t>britishcouncil</a:t>
            </a:r>
            <a:r>
              <a:rPr kumimoji="0" lang="ru-RU" sz="2400" b="0" i="0" u="none" strike="noStrike" cap="none" normalizeH="0" baseline="0" dirty="0" err="1" smtClean="0">
                <a:ln>
                  <a:noFill/>
                </a:ln>
                <a:solidFill>
                  <a:srgbClr val="002060"/>
                </a:solidFill>
                <a:effectLst/>
                <a:latin typeface="Times New Roman" pitchFamily="18" charset="0"/>
                <a:cs typeface="Times New Roman" pitchFamily="18" charset="0"/>
                <a:hlinkClick r:id="rId3"/>
              </a:rPr>
              <a:t>.org</a:t>
            </a:r>
            <a:endParaRPr kumimoji="0" lang="ru-RU" sz="3200" b="0" i="0" u="none" strike="noStrike" cap="none" normalizeH="0" baseline="0" dirty="0" smtClean="0">
              <a:ln>
                <a:noFill/>
              </a:ln>
              <a:solidFill>
                <a:srgbClr val="002060"/>
              </a:solidFill>
              <a:effectLst/>
              <a:latin typeface="Arial" pitchFamily="34" charset="0"/>
              <a:cs typeface="Arial" pitchFamily="34" charset="0"/>
            </a:endParaRPr>
          </a:p>
        </p:txBody>
      </p:sp>
      <p:sp>
        <p:nvSpPr>
          <p:cNvPr id="6" name="Прямоугольник 5"/>
          <p:cNvSpPr/>
          <p:nvPr/>
        </p:nvSpPr>
        <p:spPr>
          <a:xfrm>
            <a:off x="357158" y="500042"/>
            <a:ext cx="8286808" cy="707886"/>
          </a:xfrm>
          <a:prstGeom prst="rect">
            <a:avLst/>
          </a:prstGeom>
        </p:spPr>
        <p:txBody>
          <a:bodyPr wrap="square">
            <a:spAutoFit/>
          </a:bodyPr>
          <a:lstStyle/>
          <a:p>
            <a:pPr algn="ctr">
              <a:buNone/>
            </a:pPr>
            <a:r>
              <a:rPr lang="ru-RU" sz="4000" b="1" dirty="0" smtClean="0">
                <a:solidFill>
                  <a:srgbClr val="002060"/>
                </a:solidFill>
                <a:ea typeface="Times New Roman" pitchFamily="18" charset="0"/>
                <a:cs typeface="Arial" charset="0"/>
              </a:rPr>
              <a:t>СПИСОК   ЛИТЕРАТУРЫ</a:t>
            </a:r>
            <a:r>
              <a:rPr lang="en-US" sz="4000" b="1" dirty="0" smtClean="0">
                <a:solidFill>
                  <a:srgbClr val="002060"/>
                </a:solidFill>
                <a:ea typeface="Times New Roman" pitchFamily="18" charset="0"/>
                <a:cs typeface="Arial" charset="0"/>
              </a:rPr>
              <a:t>: </a:t>
            </a:r>
            <a:endParaRPr lang="ru-RU" sz="500" dirty="0" smtClean="0">
              <a:solidFill>
                <a:srgbClr val="002060"/>
              </a:solidFill>
              <a:latin typeface="Times New Roman" pitchFamily="18" charset="0"/>
              <a:ea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285784" y="928670"/>
            <a:ext cx="9429784" cy="4525963"/>
          </a:xfrm>
        </p:spPr>
        <p:txBody>
          <a:bodyPr>
            <a:normAutofit fontScale="92500" lnSpcReduction="20000"/>
          </a:bodyPr>
          <a:lstStyle/>
          <a:p>
            <a:pPr marL="342900" indent="-342900" algn="ctr">
              <a:buNone/>
            </a:pPr>
            <a:r>
              <a:rPr lang="ru-RU" sz="2100" b="1" dirty="0" smtClean="0">
                <a:solidFill>
                  <a:schemeClr val="tx2"/>
                </a:solidFill>
              </a:rPr>
              <a:t>   </a:t>
            </a:r>
            <a:r>
              <a:rPr lang="ru-RU" sz="4700" b="1" dirty="0" smtClean="0">
                <a:solidFill>
                  <a:schemeClr val="tx2"/>
                </a:solidFill>
                <a:latin typeface="Times New Roman" pitchFamily="18" charset="0"/>
                <a:cs typeface="Times New Roman" pitchFamily="18" charset="0"/>
              </a:rPr>
              <a:t>Использование </a:t>
            </a:r>
            <a:r>
              <a:rPr lang="ru-RU" sz="4700" b="1" dirty="0" err="1" smtClean="0">
                <a:solidFill>
                  <a:schemeClr val="tx2"/>
                </a:solidFill>
                <a:latin typeface="Times New Roman" pitchFamily="18" charset="0"/>
                <a:cs typeface="Times New Roman" pitchFamily="18" charset="0"/>
              </a:rPr>
              <a:t>здоровьесберегающих</a:t>
            </a:r>
            <a:r>
              <a:rPr lang="ru-RU" sz="4700" b="1" dirty="0" smtClean="0">
                <a:solidFill>
                  <a:schemeClr val="tx2"/>
                </a:solidFill>
                <a:latin typeface="Times New Roman" pitchFamily="18" charset="0"/>
                <a:cs typeface="Times New Roman" pitchFamily="18" charset="0"/>
              </a:rPr>
              <a:t> технологий     на уроках английского языка во 2-5 классах</a:t>
            </a:r>
          </a:p>
          <a:p>
            <a:pPr marL="342900" indent="-342900" algn="ctr">
              <a:buNone/>
            </a:pPr>
            <a:endParaRPr lang="ru-RU" sz="4700" b="1" dirty="0" smtClean="0">
              <a:solidFill>
                <a:schemeClr val="tx2"/>
              </a:solidFill>
              <a:latin typeface="Times New Roman" pitchFamily="18" charset="0"/>
              <a:cs typeface="Times New Roman" pitchFamily="18" charset="0"/>
            </a:endParaRPr>
          </a:p>
          <a:p>
            <a:pPr marL="342900" indent="-342900" algn="ctr">
              <a:buNone/>
            </a:pPr>
            <a:endParaRPr lang="ru-RU" sz="4700" b="1" dirty="0" smtClean="0">
              <a:solidFill>
                <a:schemeClr val="tx2"/>
              </a:solidFill>
              <a:latin typeface="Times New Roman" pitchFamily="18" charset="0"/>
              <a:cs typeface="Times New Roman" pitchFamily="18" charset="0"/>
            </a:endParaRPr>
          </a:p>
          <a:p>
            <a:pPr>
              <a:buFontTx/>
              <a:buNone/>
            </a:pPr>
            <a:r>
              <a:rPr lang="ru-RU" sz="5400" dirty="0" smtClean="0">
                <a:solidFill>
                  <a:schemeClr val="tx2"/>
                </a:solidFill>
              </a:rPr>
              <a:t>        </a:t>
            </a:r>
            <a:r>
              <a:rPr lang="ru-RU" sz="3000" i="1" dirty="0" smtClean="0">
                <a:solidFill>
                  <a:schemeClr val="tx2"/>
                </a:solidFill>
              </a:rPr>
              <a:t>Я </a:t>
            </a:r>
            <a:r>
              <a:rPr lang="ru-RU" sz="3000" i="1" dirty="0">
                <a:solidFill>
                  <a:schemeClr val="tx2"/>
                </a:solidFill>
              </a:rPr>
              <a:t>не знаю большей красоты,</a:t>
            </a:r>
          </a:p>
          <a:p>
            <a:pPr>
              <a:buFontTx/>
              <a:buNone/>
            </a:pPr>
            <a:r>
              <a:rPr lang="ru-RU" sz="3000" i="1" dirty="0" smtClean="0">
                <a:solidFill>
                  <a:schemeClr val="tx2"/>
                </a:solidFill>
              </a:rPr>
              <a:t>               чем </a:t>
            </a:r>
            <a:r>
              <a:rPr lang="ru-RU" sz="3000" i="1" dirty="0">
                <a:solidFill>
                  <a:schemeClr val="tx2"/>
                </a:solidFill>
              </a:rPr>
              <a:t>здоровье. (Г. Гейне)</a:t>
            </a:r>
          </a:p>
        </p:txBody>
      </p:sp>
      <p:pic>
        <p:nvPicPr>
          <p:cNvPr id="3078" name="Picture 6"/>
          <p:cNvPicPr>
            <a:picLocks noChangeAspect="1" noChangeArrowheads="1"/>
          </p:cNvPicPr>
          <p:nvPr/>
        </p:nvPicPr>
        <p:blipFill>
          <a:blip r:embed="rId2" cstate="print"/>
          <a:srcRect/>
          <a:stretch>
            <a:fillRect/>
          </a:stretch>
        </p:blipFill>
        <p:spPr bwMode="auto">
          <a:xfrm>
            <a:off x="5715008" y="3286124"/>
            <a:ext cx="2359017" cy="18329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785794"/>
            <a:ext cx="8229600" cy="5500726"/>
          </a:xfrm>
        </p:spPr>
        <p:txBody>
          <a:bodyPr>
            <a:normAutofit fontScale="25000" lnSpcReduction="20000"/>
          </a:bodyPr>
          <a:lstStyle/>
          <a:p>
            <a:pPr algn="ctr">
              <a:buNone/>
            </a:pPr>
            <a:r>
              <a:rPr lang="ru-RU" sz="14400" b="1" dirty="0" smtClean="0">
                <a:solidFill>
                  <a:srgbClr val="FF0000"/>
                </a:solidFill>
                <a:ea typeface="Times New Roman" pitchFamily="18" charset="0"/>
                <a:cs typeface="Arial" charset="0"/>
              </a:rPr>
              <a:t>СПИСОК   ЛИТЕРАТУРЫ</a:t>
            </a:r>
            <a:r>
              <a:rPr lang="en-US" sz="14400" b="1" dirty="0" smtClean="0">
                <a:solidFill>
                  <a:srgbClr val="FF0000"/>
                </a:solidFill>
                <a:ea typeface="Times New Roman" pitchFamily="18" charset="0"/>
                <a:cs typeface="Arial" charset="0"/>
              </a:rPr>
              <a:t>: </a:t>
            </a:r>
            <a:endParaRPr lang="ru-RU" sz="8000" dirty="0" smtClean="0">
              <a:solidFill>
                <a:srgbClr val="FF0000"/>
              </a:solidFill>
              <a:latin typeface="Times New Roman" pitchFamily="18" charset="0"/>
              <a:ea typeface="Times New Roman" pitchFamily="18" charset="0"/>
              <a:cs typeface="Times New Roman" pitchFamily="18" charset="0"/>
            </a:endParaRPr>
          </a:p>
          <a:p>
            <a:pPr eaLnBrk="0" hangingPunct="0">
              <a:buNone/>
            </a:pPr>
            <a:r>
              <a:rPr lang="ru-RU" sz="8000" dirty="0" smtClean="0">
                <a:latin typeface="Times New Roman" pitchFamily="18" charset="0"/>
                <a:ea typeface="Times New Roman" pitchFamily="18" charset="0"/>
                <a:cs typeface="Times New Roman" pitchFamily="18" charset="0"/>
              </a:rPr>
              <a:t>1.  Базарный В.Ф. Здоровье и развитие ребенка: Практическое пособие. – М.: АРКТИ, 2005.-С.175.</a:t>
            </a:r>
          </a:p>
          <a:p>
            <a:pPr eaLnBrk="0" hangingPunct="0">
              <a:buNone/>
            </a:pPr>
            <a:r>
              <a:rPr lang="ru-RU" sz="8000" dirty="0" smtClean="0">
                <a:latin typeface="Times New Roman" pitchFamily="18" charset="0"/>
                <a:ea typeface="Times New Roman" pitchFamily="18" charset="0"/>
                <a:cs typeface="Times New Roman" pitchFamily="18" charset="0"/>
              </a:rPr>
              <a:t>2.  И.Б.Малюкова Необходимость формирования у педагогов дошкольного, начального школьного и коррекционного профиля умений к динамической и эмоциональной иллюстрации учебного материала как </a:t>
            </a:r>
            <a:r>
              <a:rPr lang="ru-RU" sz="8000" dirty="0" err="1" smtClean="0">
                <a:latin typeface="Times New Roman" pitchFamily="18" charset="0"/>
                <a:ea typeface="Times New Roman" pitchFamily="18" charset="0"/>
                <a:cs typeface="Times New Roman" pitchFamily="18" charset="0"/>
              </a:rPr>
              <a:t>здоровьесберегающего</a:t>
            </a:r>
            <a:r>
              <a:rPr lang="ru-RU" sz="8000" dirty="0" smtClean="0">
                <a:latin typeface="Times New Roman" pitchFamily="18" charset="0"/>
                <a:ea typeface="Times New Roman" pitchFamily="18" charset="0"/>
                <a:cs typeface="Times New Roman" pitchFamily="18" charset="0"/>
              </a:rPr>
              <a:t> фактора    </a:t>
            </a:r>
            <a:r>
              <a:rPr lang="ru-RU" sz="8000" dirty="0" err="1" smtClean="0">
                <a:latin typeface="Times New Roman" pitchFamily="18" charset="0"/>
                <a:ea typeface="Times New Roman" pitchFamily="18" charset="0"/>
                <a:cs typeface="Times New Roman" pitchFamily="18" charset="0"/>
              </a:rPr>
              <a:t>vestnik.yspu.yar.ru</a:t>
            </a:r>
            <a:r>
              <a:rPr lang="ru-RU" sz="8000" dirty="0" smtClean="0">
                <a:latin typeface="Times New Roman" pitchFamily="18" charset="0"/>
                <a:ea typeface="Times New Roman" pitchFamily="18" charset="0"/>
                <a:cs typeface="Times New Roman" pitchFamily="18" charset="0"/>
              </a:rPr>
              <a:t>/</a:t>
            </a:r>
            <a:r>
              <a:rPr lang="ru-RU" sz="8000" dirty="0" err="1" smtClean="0">
                <a:latin typeface="Times New Roman" pitchFamily="18" charset="0"/>
                <a:ea typeface="Times New Roman" pitchFamily="18" charset="0"/>
                <a:cs typeface="Times New Roman" pitchFamily="18" charset="0"/>
              </a:rPr>
              <a:t>releases</a:t>
            </a:r>
            <a:r>
              <a:rPr lang="ru-RU" sz="8000" dirty="0" smtClean="0">
                <a:latin typeface="Times New Roman" pitchFamily="18" charset="0"/>
                <a:ea typeface="Times New Roman" pitchFamily="18" charset="0"/>
                <a:cs typeface="Times New Roman" pitchFamily="18" charset="0"/>
              </a:rPr>
              <a:t>/2009_1g/37.pdf</a:t>
            </a:r>
          </a:p>
          <a:p>
            <a:pPr eaLnBrk="0" hangingPunct="0">
              <a:buNone/>
            </a:pPr>
            <a:r>
              <a:rPr lang="ru-RU" sz="8000" dirty="0" smtClean="0">
                <a:latin typeface="Times New Roman" pitchFamily="18" charset="0"/>
                <a:ea typeface="Times New Roman" pitchFamily="18" charset="0"/>
                <a:cs typeface="Times New Roman" pitchFamily="18" charset="0"/>
              </a:rPr>
              <a:t>3.   Сотникова Е.Н., Селиванова Е.Б., Васильева Р.А., Ушакова Т.И., Кожевникова М.А.. Евдокимова М.Н., Виноградова Е.А.   Общеобразовательный урок с активной динамической нагрузкой  Центр образования № 1998 «Лукоморье» ЮОУО,  Южное окружное управление образования МДО   </a:t>
            </a:r>
          </a:p>
          <a:p>
            <a:pPr eaLnBrk="0" hangingPunct="0">
              <a:buNone/>
            </a:pPr>
            <a:r>
              <a:rPr lang="ru-RU" sz="8000" dirty="0" smtClean="0">
                <a:latin typeface="Times New Roman" pitchFamily="18" charset="0"/>
                <a:ea typeface="Times New Roman" pitchFamily="18" charset="0"/>
                <a:cs typeface="Times New Roman" pitchFamily="18" charset="0"/>
              </a:rPr>
              <a:t>4.   Васильева, Н. Н. Актуальные вопросы физического развития детей раннего возраста в условиях дошкольного образовательного учреждения [Текст] / Н, Н. Васильева // Теоретические и прикладные аспекты современного дошкольного образования: материалы Международной научно-практической конферен­ции. - Ярославль: Изд-во ЯПТУ, 2006. - С. 71-76.</a:t>
            </a:r>
          </a:p>
          <a:p>
            <a:pPr eaLnBrk="0" hangingPunct="0"/>
            <a:endParaRPr lang="ru-RU" dirty="0" smtClean="0">
              <a:ea typeface="Times New Roman" pitchFamily="18" charset="0"/>
              <a:cs typeface="Arial" charset="0"/>
            </a:endParaRPr>
          </a:p>
          <a:p>
            <a:endParaRPr lang="ru-RU"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85786" y="500042"/>
            <a:ext cx="8143932" cy="5201424"/>
          </a:xfrm>
          <a:prstGeom prst="rect">
            <a:avLst/>
          </a:prstGeom>
        </p:spPr>
        <p:txBody>
          <a:bodyPr wrap="square">
            <a:spAutoFit/>
          </a:bodyPr>
          <a:lstStyle/>
          <a:p>
            <a:pPr algn="ctr">
              <a:tabLst>
                <a:tab pos="206375" algn="l"/>
              </a:tabLst>
              <a:defRPr/>
            </a:pPr>
            <a:endParaRPr lang="ru-RU" sz="2000" dirty="0" smtClean="0">
              <a:solidFill>
                <a:srgbClr val="002060"/>
              </a:solidFill>
              <a:latin typeface="Times New Roman" pitchFamily="18" charset="0"/>
              <a:ea typeface="Times New Roman" pitchFamily="18" charset="0"/>
              <a:cs typeface="Times New Roman" pitchFamily="18" charset="0"/>
            </a:endParaRPr>
          </a:p>
          <a:p>
            <a:pPr algn="ctr">
              <a:tabLst>
                <a:tab pos="206375" algn="l"/>
              </a:tabLst>
              <a:defRPr/>
            </a:pPr>
            <a:r>
              <a:rPr lang="ru-RU" sz="2400" b="1" dirty="0" smtClean="0">
                <a:solidFill>
                  <a:srgbClr val="002060"/>
                </a:solidFill>
                <a:latin typeface="Times New Roman" pitchFamily="18" charset="0"/>
                <a:ea typeface="Times New Roman" pitchFamily="18" charset="0"/>
                <a:cs typeface="Times New Roman" pitchFamily="18" charset="0"/>
              </a:rPr>
              <a:t>ИНТЕРНЕТ</a:t>
            </a:r>
            <a:r>
              <a:rPr lang="en-US" sz="2400" b="1" dirty="0" smtClean="0">
                <a:solidFill>
                  <a:srgbClr val="002060"/>
                </a:solidFill>
                <a:latin typeface="Times New Roman" pitchFamily="18" charset="0"/>
                <a:ea typeface="Times New Roman" pitchFamily="18" charset="0"/>
                <a:cs typeface="Times New Roman" pitchFamily="18" charset="0"/>
              </a:rPr>
              <a:t>-</a:t>
            </a:r>
            <a:r>
              <a:rPr lang="ru-RU" sz="2400" b="1" dirty="0" smtClean="0">
                <a:solidFill>
                  <a:srgbClr val="002060"/>
                </a:solidFill>
                <a:latin typeface="Times New Roman" pitchFamily="18" charset="0"/>
                <a:ea typeface="Times New Roman" pitchFamily="18" charset="0"/>
                <a:cs typeface="Times New Roman" pitchFamily="18" charset="0"/>
              </a:rPr>
              <a:t>РЕСУРСЫ</a:t>
            </a:r>
            <a:r>
              <a:rPr lang="en-US" sz="2400" b="1" dirty="0" smtClean="0">
                <a:solidFill>
                  <a:srgbClr val="002060"/>
                </a:solidFill>
                <a:latin typeface="Times New Roman" pitchFamily="18" charset="0"/>
                <a:ea typeface="Lucida Sans Unicode" pitchFamily="34" charset="0"/>
                <a:cs typeface="Times New Roman" pitchFamily="18" charset="0"/>
              </a:rPr>
              <a:t>:</a:t>
            </a:r>
            <a:endParaRPr lang="ru-RU" sz="2400" b="1" dirty="0" smtClean="0">
              <a:solidFill>
                <a:srgbClr val="002060"/>
              </a:solidFill>
              <a:latin typeface="Times New Roman" pitchFamily="18" charset="0"/>
              <a:ea typeface="Lucida Sans Unicode" pitchFamily="34" charset="0"/>
              <a:cs typeface="Times New Roman" pitchFamily="18" charset="0"/>
            </a:endParaRPr>
          </a:p>
          <a:p>
            <a:pPr>
              <a:tabLst>
                <a:tab pos="206375" algn="l"/>
              </a:tabLst>
              <a:defRPr/>
            </a:pPr>
            <a:endParaRPr lang="ru-RU" sz="2400" dirty="0" smtClean="0">
              <a:solidFill>
                <a:srgbClr val="002060"/>
              </a:solidFill>
              <a:latin typeface="Times New Roman" pitchFamily="18" charset="0"/>
              <a:cs typeface="Times New Roman" pitchFamily="18" charset="0"/>
            </a:endParaRPr>
          </a:p>
          <a:p>
            <a:pPr eaLnBrk="0" hangingPunct="0">
              <a:tabLst>
                <a:tab pos="206375" algn="l"/>
              </a:tabLst>
              <a:defRPr/>
            </a:pPr>
            <a:r>
              <a:rPr lang="en-US" sz="2400" dirty="0" smtClean="0">
                <a:solidFill>
                  <a:srgbClr val="002060"/>
                </a:solidFill>
                <a:latin typeface="Times New Roman" pitchFamily="18" charset="0"/>
                <a:ea typeface="Lucida Sans Unicode" pitchFamily="34" charset="0"/>
                <a:cs typeface="Times New Roman" pitchFamily="18" charset="0"/>
              </a:rPr>
              <a:t>www.youthonline.ca/toddlers/finger plays/index.shtml - 16k</a:t>
            </a:r>
            <a:endParaRPr lang="ru-RU" sz="2400" dirty="0" smtClean="0">
              <a:solidFill>
                <a:srgbClr val="002060"/>
              </a:solidFill>
              <a:latin typeface="Times New Roman" pitchFamily="18" charset="0"/>
              <a:cs typeface="Times New Roman" pitchFamily="18" charset="0"/>
            </a:endParaRPr>
          </a:p>
          <a:p>
            <a:pPr eaLnBrk="0" hangingPunct="0">
              <a:tabLst>
                <a:tab pos="206375" algn="l"/>
              </a:tabLst>
              <a:defRPr/>
            </a:pPr>
            <a:endParaRPr lang="ru-RU" sz="2400" dirty="0" smtClean="0">
              <a:solidFill>
                <a:srgbClr val="002060"/>
              </a:solidFill>
              <a:latin typeface="Times New Roman" pitchFamily="18" charset="0"/>
              <a:ea typeface="Times New Roman" pitchFamily="18" charset="0"/>
              <a:cs typeface="Times New Roman" pitchFamily="18" charset="0"/>
            </a:endParaRPr>
          </a:p>
          <a:p>
            <a:pPr eaLnBrk="0" hangingPunct="0">
              <a:tabLst>
                <a:tab pos="206375" algn="l"/>
              </a:tabLst>
              <a:defRPr/>
            </a:pPr>
            <a:r>
              <a:rPr lang="en-US" sz="2400" dirty="0" smtClean="0">
                <a:solidFill>
                  <a:srgbClr val="002060"/>
                </a:solidFill>
                <a:latin typeface="Times New Roman" pitchFamily="18" charset="0"/>
                <a:ea typeface="Times New Roman" pitchFamily="18" charset="0"/>
                <a:cs typeface="Times New Roman" pitchFamily="18" charset="0"/>
              </a:rPr>
              <a:t>http://www.nncc.org/Curriculum/fingerplay.html</a:t>
            </a:r>
            <a:endParaRPr lang="ru-RU" sz="2400" dirty="0" smtClean="0">
              <a:solidFill>
                <a:srgbClr val="002060"/>
              </a:solidFill>
              <a:latin typeface="Times New Roman" pitchFamily="18" charset="0"/>
              <a:cs typeface="Times New Roman" pitchFamily="18" charset="0"/>
            </a:endParaRPr>
          </a:p>
          <a:p>
            <a:pPr eaLnBrk="0" hangingPunct="0">
              <a:tabLst>
                <a:tab pos="206375" algn="l"/>
              </a:tabLst>
              <a:defRPr/>
            </a:pPr>
            <a:endParaRPr lang="ru-RU" sz="2400" dirty="0" smtClean="0">
              <a:solidFill>
                <a:srgbClr val="002060"/>
              </a:solidFill>
              <a:latin typeface="Times New Roman" pitchFamily="18" charset="0"/>
              <a:ea typeface="Times New Roman" pitchFamily="18" charset="0"/>
              <a:cs typeface="Times New Roman" pitchFamily="18" charset="0"/>
            </a:endParaRPr>
          </a:p>
          <a:p>
            <a:pPr eaLnBrk="0" hangingPunct="0">
              <a:tabLst>
                <a:tab pos="206375" algn="l"/>
              </a:tabLst>
              <a:defRPr/>
            </a:pPr>
            <a:r>
              <a:rPr lang="en-US" sz="2400" dirty="0" smtClean="0">
                <a:solidFill>
                  <a:srgbClr val="002060"/>
                </a:solidFill>
                <a:latin typeface="Times New Roman" pitchFamily="18" charset="0"/>
                <a:ea typeface="Times New Roman" pitchFamily="18" charset="0"/>
                <a:cs typeface="Times New Roman" pitchFamily="18" charset="0"/>
              </a:rPr>
              <a:t>http://www.nncc.org/Literacy/fingplus.html</a:t>
            </a:r>
            <a:endParaRPr lang="ru-RU" sz="2400" dirty="0" smtClean="0">
              <a:solidFill>
                <a:srgbClr val="002060"/>
              </a:solidFill>
              <a:latin typeface="Times New Roman" pitchFamily="18" charset="0"/>
              <a:cs typeface="Times New Roman" pitchFamily="18" charset="0"/>
            </a:endParaRPr>
          </a:p>
          <a:p>
            <a:pPr eaLnBrk="0" hangingPunct="0">
              <a:tabLst>
                <a:tab pos="206375" algn="l"/>
              </a:tabLst>
              <a:defRPr/>
            </a:pPr>
            <a:endParaRPr lang="ru-RU" sz="2400" dirty="0" smtClean="0">
              <a:solidFill>
                <a:srgbClr val="002060"/>
              </a:solidFill>
              <a:latin typeface="Times New Roman" pitchFamily="18" charset="0"/>
              <a:ea typeface="Times New Roman" pitchFamily="18" charset="0"/>
              <a:cs typeface="Times New Roman" pitchFamily="18" charset="0"/>
            </a:endParaRPr>
          </a:p>
          <a:p>
            <a:pPr eaLnBrk="0" hangingPunct="0">
              <a:tabLst>
                <a:tab pos="206375" algn="l"/>
              </a:tabLst>
              <a:defRPr/>
            </a:pPr>
            <a:r>
              <a:rPr lang="en-US" sz="2400" dirty="0" smtClean="0">
                <a:solidFill>
                  <a:srgbClr val="002060"/>
                </a:solidFill>
                <a:latin typeface="Times New Roman" pitchFamily="18" charset="0"/>
                <a:ea typeface="Times New Roman" pitchFamily="18" charset="0"/>
                <a:cs typeface="Times New Roman" pitchFamily="18" charset="0"/>
              </a:rPr>
              <a:t>http://www.songsforteaching.com/fingerplays/index.htm</a:t>
            </a:r>
            <a:endParaRPr lang="ru-RU" sz="2400" dirty="0" smtClean="0">
              <a:solidFill>
                <a:srgbClr val="002060"/>
              </a:solidFill>
              <a:latin typeface="Times New Roman" pitchFamily="18" charset="0"/>
              <a:cs typeface="Times New Roman" pitchFamily="18" charset="0"/>
            </a:endParaRPr>
          </a:p>
          <a:p>
            <a:pPr eaLnBrk="0" hangingPunct="0">
              <a:tabLst>
                <a:tab pos="206375" algn="l"/>
              </a:tabLst>
              <a:defRPr/>
            </a:pPr>
            <a:endParaRPr lang="ru-RU" sz="2400" dirty="0" smtClean="0">
              <a:solidFill>
                <a:srgbClr val="002060"/>
              </a:solidFill>
              <a:latin typeface="Times New Roman" pitchFamily="18" charset="0"/>
              <a:ea typeface="Times New Roman" pitchFamily="18" charset="0"/>
              <a:cs typeface="Times New Roman" pitchFamily="18" charset="0"/>
              <a:hlinkClick r:id="rId2"/>
            </a:endParaRPr>
          </a:p>
          <a:p>
            <a:pPr eaLnBrk="0" hangingPunct="0">
              <a:tabLst>
                <a:tab pos="206375" algn="l"/>
              </a:tabLst>
              <a:defRPr/>
            </a:pPr>
            <a:r>
              <a:rPr lang="en-US" sz="2400" dirty="0" smtClean="0">
                <a:solidFill>
                  <a:srgbClr val="002060"/>
                </a:solidFill>
                <a:latin typeface="Times New Roman" pitchFamily="18" charset="0"/>
                <a:ea typeface="Times New Roman" pitchFamily="18" charset="0"/>
                <a:cs typeface="Times New Roman" pitchFamily="18" charset="0"/>
                <a:hlinkClick r:id="rId2"/>
              </a:rPr>
              <a:t>http://www.preschoolrainbow.org/preschool-rhymes.htm</a:t>
            </a:r>
            <a:endParaRPr lang="ru-RU" sz="2400" dirty="0" smtClean="0">
              <a:solidFill>
                <a:srgbClr val="002060"/>
              </a:solidFill>
              <a:latin typeface="Times New Roman" pitchFamily="18" charset="0"/>
              <a:cs typeface="Times New Roman" pitchFamily="18" charset="0"/>
            </a:endParaRPr>
          </a:p>
          <a:p>
            <a:pPr eaLnBrk="0" hangingPunct="0">
              <a:tabLst>
                <a:tab pos="206375" algn="l"/>
              </a:tabLst>
              <a:defRPr/>
            </a:pPr>
            <a:endParaRPr lang="ru-RU" sz="2400" dirty="0" smtClean="0">
              <a:solidFill>
                <a:srgbClr val="002060"/>
              </a:solidFill>
              <a:latin typeface="Times New Roman" pitchFamily="18" charset="0"/>
              <a:ea typeface="Times New Roman" pitchFamily="18" charset="0"/>
              <a:cs typeface="Times New Roman" pitchFamily="18" charset="0"/>
            </a:endParaRPr>
          </a:p>
          <a:p>
            <a:pPr eaLnBrk="0" hangingPunct="0">
              <a:tabLst>
                <a:tab pos="206375" algn="l"/>
              </a:tabLst>
              <a:defRPr/>
            </a:pPr>
            <a:r>
              <a:rPr lang="en-US" sz="2400" dirty="0" smtClean="0">
                <a:solidFill>
                  <a:srgbClr val="002060"/>
                </a:solidFill>
                <a:latin typeface="Times New Roman" pitchFamily="18" charset="0"/>
                <a:ea typeface="Times New Roman" pitchFamily="18" charset="0"/>
                <a:cs typeface="Times New Roman" pitchFamily="18" charset="0"/>
              </a:rPr>
              <a:t>http://www.englishforkids.ru</a:t>
            </a:r>
            <a:endParaRPr lang="en-US" sz="2400" dirty="0">
              <a:solidFill>
                <a:srgbClr val="002060"/>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468313" y="404813"/>
            <a:ext cx="7543800" cy="2376487"/>
          </a:xfrm>
          <a:prstGeom prst="rect">
            <a:avLst/>
          </a:prstGeom>
          <a:noFill/>
          <a:ln w="9525">
            <a:noFill/>
            <a:miter lim="800000"/>
            <a:headEnd/>
            <a:tailEnd/>
          </a:ln>
          <a:effectLst/>
        </p:spPr>
        <p:txBody>
          <a:bodyPr anchor="b"/>
          <a:lstStyle/>
          <a:p>
            <a:pPr algn="ctr"/>
            <a:r>
              <a:rPr lang="ru-RU" sz="3700">
                <a:solidFill>
                  <a:schemeClr val="tx2"/>
                </a:solidFill>
                <a:latin typeface="Monotype Corsiva" pitchFamily="66" charset="0"/>
              </a:rPr>
              <a:t>Здоровье - это состояние полного физического, психического и социального благополучия, а не только отсутствие болезней или физических дефектов.</a:t>
            </a:r>
          </a:p>
        </p:txBody>
      </p:sp>
      <p:sp>
        <p:nvSpPr>
          <p:cNvPr id="19461" name="Rectangle 5"/>
          <p:cNvSpPr>
            <a:spLocks noChangeArrowheads="1"/>
          </p:cNvSpPr>
          <p:nvPr/>
        </p:nvSpPr>
        <p:spPr bwMode="auto">
          <a:xfrm>
            <a:off x="2051050" y="2997200"/>
            <a:ext cx="5761038" cy="3133725"/>
          </a:xfrm>
          <a:prstGeom prst="rect">
            <a:avLst/>
          </a:prstGeom>
          <a:noFill/>
          <a:ln w="9525">
            <a:noFill/>
            <a:miter lim="800000"/>
            <a:headEnd/>
            <a:tailEnd/>
          </a:ln>
          <a:effectLst/>
        </p:spPr>
        <p:txBody>
          <a:bodyPr/>
          <a:lstStyle/>
          <a:p>
            <a:pPr marL="342900" indent="-342900">
              <a:spcBef>
                <a:spcPct val="20000"/>
              </a:spcBef>
              <a:buFontTx/>
              <a:buChar char="•"/>
            </a:pPr>
            <a:r>
              <a:rPr lang="ru-RU" sz="3200" b="1" i="1">
                <a:latin typeface="Times New Roman" pitchFamily="18" charset="0"/>
              </a:rPr>
              <a:t>Физическое здоровье</a:t>
            </a:r>
          </a:p>
          <a:p>
            <a:pPr marL="342900" indent="-342900">
              <a:spcBef>
                <a:spcPct val="20000"/>
              </a:spcBef>
              <a:buFontTx/>
              <a:buChar char="•"/>
            </a:pPr>
            <a:r>
              <a:rPr lang="ru-RU" sz="3200" b="1" i="1">
                <a:latin typeface="Times New Roman" pitchFamily="18" charset="0"/>
              </a:rPr>
              <a:t>Психическое здоровье</a:t>
            </a:r>
            <a:endParaRPr lang="en-GB" sz="3200" b="1" i="1">
              <a:latin typeface="Times New Roman" pitchFamily="18" charset="0"/>
            </a:endParaRPr>
          </a:p>
          <a:p>
            <a:pPr marL="342900" indent="-342900">
              <a:spcBef>
                <a:spcPct val="20000"/>
              </a:spcBef>
              <a:buFontTx/>
              <a:buChar char="•"/>
            </a:pPr>
            <a:r>
              <a:rPr lang="ru-RU" sz="3200" b="1" i="1">
                <a:latin typeface="Times New Roman" pitchFamily="18" charset="0"/>
              </a:rPr>
              <a:t>Социальное здоровье </a:t>
            </a:r>
          </a:p>
          <a:p>
            <a:pPr marL="342900" indent="-342900">
              <a:spcBef>
                <a:spcPct val="20000"/>
              </a:spcBef>
              <a:buFontTx/>
              <a:buChar char="•"/>
            </a:pPr>
            <a:r>
              <a:rPr lang="ru-RU" sz="3200" b="1" i="1">
                <a:latin typeface="Times New Roman" pitchFamily="18" charset="0"/>
              </a:rPr>
              <a:t>Нравственное здоровье </a:t>
            </a:r>
          </a:p>
          <a:p>
            <a:pPr marL="342900" indent="-342900">
              <a:spcBef>
                <a:spcPct val="20000"/>
              </a:spcBef>
              <a:buFontTx/>
              <a:buChar char="•"/>
            </a:pPr>
            <a:r>
              <a:rPr lang="ru-RU" sz="3200" b="1" i="1">
                <a:latin typeface="Times New Roman" pitchFamily="18" charset="0"/>
              </a:rPr>
              <a:t>Духовное здоровье</a:t>
            </a:r>
            <a:r>
              <a:rPr lang="ru-RU" sz="3200" i="1">
                <a:latin typeface="Times New Roman" pitchFamily="18" charset="0"/>
              </a:rPr>
              <a:t> </a:t>
            </a:r>
          </a:p>
        </p:txBody>
      </p:sp>
      <p:pic>
        <p:nvPicPr>
          <p:cNvPr id="19463" name="Picture 7"/>
          <p:cNvPicPr>
            <a:picLocks noChangeAspect="1" noChangeArrowheads="1"/>
          </p:cNvPicPr>
          <p:nvPr/>
        </p:nvPicPr>
        <p:blipFill>
          <a:blip r:embed="rId2" cstate="print"/>
          <a:srcRect/>
          <a:stretch>
            <a:fillRect/>
          </a:stretch>
        </p:blipFill>
        <p:spPr bwMode="auto">
          <a:xfrm>
            <a:off x="7092950" y="3213100"/>
            <a:ext cx="1957388" cy="3502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p:txBody>
          <a:bodyPr>
            <a:normAutofit lnSpcReduction="10000"/>
          </a:bodyPr>
          <a:lstStyle/>
          <a:p>
            <a:pPr>
              <a:buFontTx/>
              <a:buNone/>
            </a:pPr>
            <a:r>
              <a:rPr lang="ru-RU" sz="2600" b="1">
                <a:latin typeface="Monotype Corsiva" pitchFamily="66" charset="0"/>
              </a:rPr>
              <a:t>    а) в физическом плане – умеет преодолевать усталость, здоровье позволяет ему справляться с учебной нагрузкой; </a:t>
            </a:r>
            <a:br>
              <a:rPr lang="ru-RU" sz="2600" b="1">
                <a:latin typeface="Monotype Corsiva" pitchFamily="66" charset="0"/>
              </a:rPr>
            </a:br>
            <a:r>
              <a:rPr lang="ru-RU" sz="2600" b="1">
                <a:latin typeface="Monotype Corsiva" pitchFamily="66" charset="0"/>
              </a:rPr>
              <a:t>б) в интеллектуальном плане – проявляет хорошие умственные способности, наблюдательность, воображение, самообучаемость; </a:t>
            </a:r>
            <a:br>
              <a:rPr lang="ru-RU" sz="2600" b="1">
                <a:latin typeface="Monotype Corsiva" pitchFamily="66" charset="0"/>
              </a:rPr>
            </a:br>
            <a:r>
              <a:rPr lang="ru-RU" sz="2600" b="1">
                <a:latin typeface="Monotype Corsiva" pitchFamily="66" charset="0"/>
              </a:rPr>
              <a:t>в) в нравственном плане – честен, самокритичен, эмпатичен;</a:t>
            </a:r>
            <a:br>
              <a:rPr lang="ru-RU" sz="2600" b="1">
                <a:latin typeface="Monotype Corsiva" pitchFamily="66" charset="0"/>
              </a:rPr>
            </a:br>
            <a:r>
              <a:rPr lang="ru-RU" sz="2600" b="1">
                <a:latin typeface="Monotype Corsiva" pitchFamily="66" charset="0"/>
              </a:rPr>
              <a:t>г) в социальном плане – коммуникабелен, понимает юмор, сам умеет шутить; </a:t>
            </a:r>
            <a:br>
              <a:rPr lang="ru-RU" sz="2600" b="1">
                <a:latin typeface="Monotype Corsiva" pitchFamily="66" charset="0"/>
              </a:rPr>
            </a:br>
            <a:r>
              <a:rPr lang="ru-RU" sz="2600" b="1">
                <a:latin typeface="Monotype Corsiva" pitchFamily="66" charset="0"/>
              </a:rPr>
              <a:t>д) в эмоциональном плане – уравновешен, способен удивляться и восхищаться. </a:t>
            </a:r>
            <a:br>
              <a:rPr lang="ru-RU" sz="2600" b="1">
                <a:latin typeface="Monotype Corsiva" pitchFamily="66" charset="0"/>
              </a:rPr>
            </a:br>
            <a:endParaRPr lang="ru-RU" sz="2600" b="1">
              <a:latin typeface="Monotype Corsiva" pitchFamily="66" charset="0"/>
            </a:endParaRPr>
          </a:p>
        </p:txBody>
      </p:sp>
      <p:sp>
        <p:nvSpPr>
          <p:cNvPr id="20484" name="Rectangle 4"/>
          <p:cNvSpPr>
            <a:spLocks noChangeArrowheads="1"/>
          </p:cNvSpPr>
          <p:nvPr/>
        </p:nvSpPr>
        <p:spPr bwMode="auto">
          <a:xfrm>
            <a:off x="971600" y="620688"/>
            <a:ext cx="7570788" cy="1295400"/>
          </a:xfrm>
          <a:prstGeom prst="rect">
            <a:avLst/>
          </a:prstGeom>
          <a:noFill/>
          <a:ln w="9525">
            <a:noFill/>
            <a:miter lim="800000"/>
            <a:headEnd/>
            <a:tailEnd/>
          </a:ln>
          <a:effectLst/>
        </p:spPr>
        <p:txBody>
          <a:bodyPr anchor="b"/>
          <a:lstStyle/>
          <a:p>
            <a:pPr algn="ctr"/>
            <a:r>
              <a:rPr lang="ru-RU" sz="4400" dirty="0">
                <a:solidFill>
                  <a:schemeClr val="tx2"/>
                </a:solidFill>
                <a:latin typeface="Monotype Corsiva" pitchFamily="66" charset="0"/>
              </a:rPr>
              <a:t>Можно считать, что здоровье ученика в норме, если:</a:t>
            </a:r>
          </a:p>
        </p:txBody>
      </p:sp>
      <p:pic>
        <p:nvPicPr>
          <p:cNvPr id="20486" name="Picture 6"/>
          <p:cNvPicPr>
            <a:picLocks noChangeAspect="1" noChangeArrowheads="1"/>
          </p:cNvPicPr>
          <p:nvPr/>
        </p:nvPicPr>
        <p:blipFill>
          <a:blip r:embed="rId2" cstate="print"/>
          <a:srcRect/>
          <a:stretch>
            <a:fillRect/>
          </a:stretch>
        </p:blipFill>
        <p:spPr bwMode="auto">
          <a:xfrm>
            <a:off x="6443663" y="5157788"/>
            <a:ext cx="1993900" cy="16144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ru-RU" sz="3200" b="1" i="1" dirty="0">
                <a:latin typeface="Times New Roman" pitchFamily="18" charset="0"/>
                <a:cs typeface="Times New Roman" pitchFamily="18" charset="0"/>
              </a:rPr>
              <a:t>В каких условиях ребёнок может реализовать свои способности “быть здоровым?”.</a:t>
            </a:r>
            <a:r>
              <a:rPr lang="ru-RU" sz="3200" dirty="0">
                <a:latin typeface="Times New Roman" pitchFamily="18" charset="0"/>
                <a:cs typeface="Times New Roman" pitchFamily="18" charset="0"/>
              </a:rPr>
              <a:t> </a:t>
            </a:r>
          </a:p>
        </p:txBody>
      </p:sp>
      <p:sp>
        <p:nvSpPr>
          <p:cNvPr id="4099" name="Rectangle 3"/>
          <p:cNvSpPr>
            <a:spLocks noGrp="1" noChangeArrowheads="1"/>
          </p:cNvSpPr>
          <p:nvPr>
            <p:ph idx="1"/>
          </p:nvPr>
        </p:nvSpPr>
        <p:spPr/>
        <p:txBody>
          <a:bodyPr/>
          <a:lstStyle/>
          <a:p>
            <a:pPr>
              <a:lnSpc>
                <a:spcPct val="90000"/>
              </a:lnSpc>
            </a:pPr>
            <a:r>
              <a:rPr lang="ru-RU" sz="2800" dirty="0">
                <a:latin typeface="Times New Roman" pitchFamily="18" charset="0"/>
                <a:cs typeface="Times New Roman" pitchFamily="18" charset="0"/>
              </a:rPr>
              <a:t>любовь к ребёнку;</a:t>
            </a:r>
          </a:p>
          <a:p>
            <a:pPr>
              <a:lnSpc>
                <a:spcPct val="90000"/>
              </a:lnSpc>
            </a:pPr>
            <a:r>
              <a:rPr lang="ru-RU" sz="2800" dirty="0">
                <a:latin typeface="Times New Roman" pitchFamily="18" charset="0"/>
                <a:cs typeface="Times New Roman" pitchFamily="18" charset="0"/>
              </a:rPr>
              <a:t>уважение его мнения;</a:t>
            </a:r>
          </a:p>
          <a:p>
            <a:pPr>
              <a:lnSpc>
                <a:spcPct val="90000"/>
              </a:lnSpc>
            </a:pPr>
            <a:r>
              <a:rPr lang="ru-RU" sz="2800" dirty="0">
                <a:latin typeface="Times New Roman" pitchFamily="18" charset="0"/>
                <a:cs typeface="Times New Roman" pitchFamily="18" charset="0"/>
              </a:rPr>
              <a:t>демократический опыт у учителя;</a:t>
            </a:r>
          </a:p>
          <a:p>
            <a:pPr>
              <a:lnSpc>
                <a:spcPct val="90000"/>
              </a:lnSpc>
            </a:pPr>
            <a:r>
              <a:rPr lang="ru-RU" sz="2800" dirty="0">
                <a:latin typeface="Times New Roman" pitchFamily="18" charset="0"/>
                <a:cs typeface="Times New Roman" pitchFamily="18" charset="0"/>
              </a:rPr>
              <a:t>поощрение успехов ребёнка;</a:t>
            </a:r>
          </a:p>
          <a:p>
            <a:pPr>
              <a:lnSpc>
                <a:spcPct val="90000"/>
              </a:lnSpc>
            </a:pPr>
            <a:r>
              <a:rPr lang="ru-RU" sz="2800" dirty="0">
                <a:latin typeface="Times New Roman" pitchFamily="18" charset="0"/>
                <a:cs typeface="Times New Roman" pitchFamily="18" charset="0"/>
              </a:rPr>
              <a:t>формирование у учащихся умения мыслить, работать творчески, что повышает мотивацию;</a:t>
            </a:r>
          </a:p>
          <a:p>
            <a:pPr>
              <a:lnSpc>
                <a:spcPct val="90000"/>
              </a:lnSpc>
            </a:pPr>
            <a:r>
              <a:rPr lang="ru-RU" sz="2800" dirty="0">
                <a:latin typeface="Times New Roman" pitchFamily="18" charset="0"/>
                <a:cs typeface="Times New Roman" pitchFamily="18" charset="0"/>
              </a:rPr>
              <a:t>создание атмосферы наибольшей эмоциональной благоприятности и комфорта на уроке.</a:t>
            </a:r>
          </a:p>
        </p:txBody>
      </p:sp>
      <p:pic>
        <p:nvPicPr>
          <p:cNvPr id="4100" name="Picture 4"/>
          <p:cNvPicPr>
            <a:picLocks noChangeAspect="1" noChangeArrowheads="1"/>
          </p:cNvPicPr>
          <p:nvPr/>
        </p:nvPicPr>
        <p:blipFill>
          <a:blip r:embed="rId2" cstate="print"/>
          <a:srcRect/>
          <a:stretch>
            <a:fillRect/>
          </a:stretch>
        </p:blipFill>
        <p:spPr bwMode="auto">
          <a:xfrm>
            <a:off x="6659563" y="1628775"/>
            <a:ext cx="2044700" cy="1851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9750" y="836613"/>
            <a:ext cx="8229600" cy="5373687"/>
          </a:xfrm>
        </p:spPr>
        <p:txBody>
          <a:bodyPr>
            <a:normAutofit fontScale="90000"/>
          </a:bodyPr>
          <a:lstStyle/>
          <a:p>
            <a:pPr algn="l" eaLnBrk="1" hangingPunct="1"/>
            <a:r>
              <a:rPr lang="ru-RU" sz="3100" b="1" i="1" dirty="0" err="1" smtClean="0">
                <a:solidFill>
                  <a:srgbClr val="002060"/>
                </a:solidFill>
              </a:rPr>
              <a:t>Здоровьесберегающие</a:t>
            </a:r>
            <a:r>
              <a:rPr lang="ru-RU" sz="3100" b="1" i="1" dirty="0" smtClean="0">
                <a:solidFill>
                  <a:srgbClr val="002060"/>
                </a:solidFill>
              </a:rPr>
              <a:t> образовательные технологии </a:t>
            </a:r>
            <a:r>
              <a:rPr lang="en-US" sz="2700" dirty="0" smtClean="0"/>
              <a:t>– </a:t>
            </a:r>
            <a:r>
              <a:rPr lang="ru-RU" sz="2700" dirty="0" smtClean="0"/>
              <a:t>то, что делают педагоги, медики, и другие специалисты школы для защиты здоровья учащихся и своего собственного от неблагоприятного воздействия факторов, связанных с образовательным процессом.</a:t>
            </a:r>
            <a:br>
              <a:rPr lang="ru-RU" sz="2700" dirty="0" smtClean="0"/>
            </a:br>
            <a:r>
              <a:rPr lang="ru-RU" sz="2700" dirty="0" smtClean="0"/>
              <a:t/>
            </a:r>
            <a:br>
              <a:rPr lang="ru-RU" sz="2700" dirty="0" smtClean="0"/>
            </a:br>
            <a:r>
              <a:rPr lang="ru-RU" sz="3100" b="1" i="1" dirty="0" err="1" smtClean="0">
                <a:solidFill>
                  <a:srgbClr val="002060"/>
                </a:solidFill>
              </a:rPr>
              <a:t>Здоровьесберегающая</a:t>
            </a:r>
            <a:r>
              <a:rPr lang="ru-RU" sz="3100" b="1" i="1" dirty="0" smtClean="0">
                <a:solidFill>
                  <a:srgbClr val="002060"/>
                </a:solidFill>
              </a:rPr>
              <a:t> педагогика </a:t>
            </a:r>
            <a:r>
              <a:rPr lang="ru-RU" sz="2700" dirty="0" smtClean="0"/>
              <a:t>– педагогическая система, основанная на разумном приоритете ценности здоровья.</a:t>
            </a:r>
            <a:br>
              <a:rPr lang="ru-RU" sz="2700" dirty="0" smtClean="0"/>
            </a:br>
            <a:r>
              <a:rPr lang="ru-RU" sz="2700" dirty="0" smtClean="0"/>
              <a:t/>
            </a:r>
            <a:br>
              <a:rPr lang="ru-RU" sz="2700" dirty="0" smtClean="0"/>
            </a:br>
            <a:r>
              <a:rPr lang="ru-RU" sz="3100" b="1" i="1" dirty="0" err="1" smtClean="0">
                <a:solidFill>
                  <a:srgbClr val="002060"/>
                </a:solidFill>
              </a:rPr>
              <a:t>Здоровьесберегающее</a:t>
            </a:r>
            <a:r>
              <a:rPr lang="ru-RU" sz="3100" b="1" i="1" dirty="0" smtClean="0">
                <a:solidFill>
                  <a:srgbClr val="002060"/>
                </a:solidFill>
              </a:rPr>
              <a:t> пространство школы </a:t>
            </a:r>
            <a:r>
              <a:rPr lang="ru-RU" sz="2700" dirty="0" smtClean="0"/>
              <a:t>– это территория грамотной, комплексной и неустанной заботы каждого о  своём здоровье и о здоровье другого.</a:t>
            </a:r>
            <a:r>
              <a:rPr lang="ru-RU" sz="2400" dirty="0" smtClean="0"/>
              <a:t/>
            </a:r>
            <a:br>
              <a:rPr lang="ru-RU" sz="2400" dirty="0" smtClean="0"/>
            </a:br>
            <a:endParaRPr lang="ru-RU" sz="24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137</TotalTime>
  <Words>2000</Words>
  <Application>Microsoft Office PowerPoint</Application>
  <PresentationFormat>Экран (4:3)</PresentationFormat>
  <Paragraphs>263</Paragraphs>
  <Slides>51</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51</vt:i4>
      </vt:variant>
    </vt:vector>
  </HeadingPairs>
  <TitlesOfParts>
    <vt:vector size="52" baseType="lpstr">
      <vt:lpstr>Изящная</vt:lpstr>
      <vt:lpstr>Слайд 1</vt:lpstr>
      <vt:lpstr>Содержание</vt:lpstr>
      <vt:lpstr>Слайд 3</vt:lpstr>
      <vt:lpstr>Слайд 4</vt:lpstr>
      <vt:lpstr>Слайд 5</vt:lpstr>
      <vt:lpstr>Слайд 6</vt:lpstr>
      <vt:lpstr>Слайд 7</vt:lpstr>
      <vt:lpstr>В каких условиях ребёнок может реализовать свои способности “быть здоровым?”. </vt:lpstr>
      <vt:lpstr>Здоровьесберегающие образовательные технологии – то, что делают педагоги, медики, и другие специалисты школы для защиты здоровья учащихся и своего собственного от неблагоприятного воздействия факторов, связанных с образовательным процессом.  Здоровьесберегающая педагогика – педагогическая система, основанная на разумном приоритете ценности здоровья.  Здоровьесберегающее пространство школы – это территория грамотной, комплексной и неустанной заботы каждого о  своём здоровье и о здоровье другого. </vt:lpstr>
      <vt:lpstr>На уроках английского языка,  прежде всего, создаются условия для здорового развития детей:</vt:lpstr>
      <vt:lpstr>Слайд 11</vt:lpstr>
      <vt:lpstr>     Основные направления моей                    деятельности:  Здоровьесбережение реализуется через оптимизацию содержания и целенаправленной организации урока английского языка.   На моих уроках я использую:   а) методы позитивной психологической поддержки ученика ,    б) учет индивидуальных особенностей учащегося и дифференцированный подход к детям с разными возможностями,    в) поддержание познавательного интереса к изучению английского языка,    г) принцип двигательной активности на уроке.    </vt:lpstr>
      <vt:lpstr>Уровень гигиенической  рациональности урока </vt:lpstr>
      <vt:lpstr>Слайд 14</vt:lpstr>
      <vt:lpstr>а) Выполнение рекомендаций СанПиНа:</vt:lpstr>
      <vt:lpstr>б) Динамическая организация урока:</vt:lpstr>
      <vt:lpstr>в) Психологический подход при проведении урока:</vt:lpstr>
      <vt:lpstr>г) Психологический климат урока:</vt:lpstr>
      <vt:lpstr>д) Некоторые педагогические знания и умения:</vt:lpstr>
      <vt:lpstr> е) Формирование ЗОЖ и культуры здоровья на уроке:</vt:lpstr>
      <vt:lpstr>Слайд 21</vt:lpstr>
      <vt:lpstr>а) Методы эмоциональной раскачки.  Упражнение «Комплименты».  Дети по очереди говорят друг другу добрые слова, стараясь акцентировать достоинства своих одноклассников.      Игра «Вам сообщение».  По кругу передается сообщение, например «Я рад тебя видеть». «Ты сегодня хорошо выглядишь» и т.д.  </vt:lpstr>
      <vt:lpstr>б) Медитативно - релаксационные упражнения.      Упражнение «Я вижу, я слышу, я чувствую». Ученик должен сказать три предложения, что он видит; три предложения, что он слышит, три предложения о том, что он чувствует. Количество предложений зависит от уровня обучения.        Упражнение «Деревянная кукла» в формате физминутки. Кукла падает. Сначала кисти поднятых рук, затем до локтя, голова, кукла складывается в поясе и покачивается.  </vt:lpstr>
      <vt:lpstr>Пример комплексной релаксации. Продолжительность 3-5 минут. (Quiet music)</vt:lpstr>
      <vt:lpstr>Пример аутогенной тренировки:</vt:lpstr>
      <vt:lpstr>                   Упражнение на релаксацию и визуализацию. Расслабленная поза, глубокое дыхание, тишина. Учитель на английском языке просит представить лес, аромат лесной поляны, тихий шелест листвы.</vt:lpstr>
      <vt:lpstr>Песня «Imagine» из творчества Джона Леннона.</vt:lpstr>
      <vt:lpstr>        «Ушки на макушке» (улучшает внимание, ясность восприятия и речь). Мягко заверните уши от верхней точки до мочки три раза.     «Качели» (упражнение стимулирует мыслительные процессы). Дышите глубоко, расслабьте плечи и уроните голову вперёд. Позвольте голове медленно качаться из стороны в сторону, пока при помощи дыхания уходит напряжение. Подбородок вычерчивает слегка изогнутую линию на груди по мере расслабления шеи. Выполнять 30 секунд.  </vt:lpstr>
      <vt:lpstr>Упражнение «Бабочки» (упражнение активизирует структуры мозга, обеспечивающие запоминание):  нарисовать в воздухе в горизонтальной плоскости «бабочку (восьмёрку)» по три раза каждой рукой, а затем обеими руками.  </vt:lpstr>
      <vt:lpstr>Одним из важных средств создания благоприятного микроклимата является, на мой взгляд, похвала ученика. Она может быть вербальной:  «Well done!», «How clever you are!», «Good boy/girl!» и т. д.  Невербальные методы поощрения: улыбка, жесты, мимика, аплодисменты и т.д.  Вспоминается высказывание К.Д. Ушинского: «Учитель!  Помни, твоя улыбка  стоит тысячи слов».  </vt:lpstr>
      <vt:lpstr> На своих уроках я достаточно широко практикую самооценивание и взаимооценку.  Например, оцени свою работу на уроке:   good (хорошо)    ok (нормально)   Try again! (попробуй еще!)       </vt:lpstr>
      <vt:lpstr>          Индивидуальный и  дифференцированный подход </vt:lpstr>
      <vt:lpstr>На 3 балла - написать рассказ 7-8 предложений (основа есть в учебнике);  на 4 балла - рассказать о своем выходном (5-6 предложений);  на 5 баллов – рассказать о том, как ваша семья проводит выходные (8-10 предложений).</vt:lpstr>
      <vt:lpstr>Слайд 34</vt:lpstr>
      <vt:lpstr>Слайд 35</vt:lpstr>
      <vt:lpstr>Пальчиковая гимнастика- </vt:lpstr>
      <vt:lpstr>Слайд 37</vt:lpstr>
      <vt:lpstr>Слайд 38</vt:lpstr>
      <vt:lpstr>Физкультминутка </vt:lpstr>
      <vt:lpstr>   Использование песни «Clap your hands» на уроке во 2 классе.  </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Маркина Алевтина Валерьевна учитель иностранного языка  Использование здоровьесберегающих технологий на уроках английского языка    </dc:title>
  <dc:creator>Связной</dc:creator>
  <cp:lastModifiedBy>Windows User</cp:lastModifiedBy>
  <cp:revision>29</cp:revision>
  <dcterms:created xsi:type="dcterms:W3CDTF">2013-11-06T05:17:11Z</dcterms:created>
  <dcterms:modified xsi:type="dcterms:W3CDTF">2015-03-23T13:33:56Z</dcterms:modified>
</cp:coreProperties>
</file>