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69" r:id="rId4"/>
    <p:sldId id="267" r:id="rId5"/>
    <p:sldId id="266" r:id="rId6"/>
    <p:sldId id="265" r:id="rId7"/>
    <p:sldId id="263" r:id="rId8"/>
    <p:sldId id="262" r:id="rId9"/>
    <p:sldId id="261" r:id="rId10"/>
    <p:sldId id="264" r:id="rId11"/>
    <p:sldId id="260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MingLiU" panose="02020500000000000000" pitchFamily="18" charset="-120"/>
      <p:regular r:id="rId17"/>
    </p:embeddedFont>
    <p:embeddedFont>
      <p:font typeface="SkazkaForSerge" panose="02027200000000000000"/>
      <p:regular r:id="rId18"/>
    </p:embeddedFont>
    <p:embeddedFont>
      <p:font typeface="Arial Black" panose="020B0A04020102020204" pitchFamily="34" charset="0"/>
      <p:bold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2320"/>
    <a:srgbClr val="C42A26"/>
    <a:srgbClr val="8D1E1B"/>
    <a:srgbClr val="820041"/>
    <a:srgbClr val="CC0066"/>
    <a:srgbClr val="B05408"/>
    <a:srgbClr val="993300"/>
    <a:srgbClr val="BE2824"/>
    <a:srgbClr val="F90B05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908720"/>
            <a:ext cx="4896544" cy="208823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800" dirty="0">
                <a:solidFill>
                  <a:srgbClr val="7030A0"/>
                </a:solidFill>
                <a:latin typeface="Arial Black" panose="020B0A04020102020204" pitchFamily="34" charset="0"/>
              </a:rPr>
              <a:t>Литературное чтение</a:t>
            </a:r>
            <a:br>
              <a:rPr lang="ru-RU" sz="1800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1800" dirty="0">
                <a:solidFill>
                  <a:srgbClr val="7030A0"/>
                </a:solidFill>
                <a:latin typeface="Arial Black" panose="020B0A04020102020204" pitchFamily="34" charset="0"/>
              </a:rPr>
              <a:t>УМК «Школа России»</a:t>
            </a:r>
            <a:br>
              <a:rPr lang="ru-RU" sz="1800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2 класс</a:t>
            </a:r>
            <a:br>
              <a:rPr lang="ru-RU" sz="1800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1800" dirty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1800" dirty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Тест </a:t>
            </a:r>
            <a:r>
              <a:rPr lang="ru-RU" sz="2000" dirty="0">
                <a:solidFill>
                  <a:srgbClr val="7030A0"/>
                </a:solidFill>
                <a:latin typeface="Arial Black" panose="020B0A04020102020204" pitchFamily="34" charset="0"/>
              </a:rPr>
              <a:t>1. </a:t>
            </a:r>
            <a:br>
              <a:rPr lang="ru-RU" sz="2000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3200" dirty="0">
                <a:solidFill>
                  <a:srgbClr val="7030A0"/>
                </a:solidFill>
                <a:latin typeface="Arial Black" panose="020B0A04020102020204" pitchFamily="34" charset="0"/>
              </a:rPr>
              <a:t>Устное народное творчество</a:t>
            </a:r>
            <a:r>
              <a:rPr lang="ru-RU" sz="2000" dirty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7030A0"/>
                </a:solidFill>
                <a:latin typeface="Arial Black" panose="020B0A04020102020204" pitchFamily="34" charset="0"/>
              </a:rPr>
              <a:t>Вариант 1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077072"/>
            <a:ext cx="5112568" cy="2088232"/>
          </a:xfrm>
        </p:spPr>
        <p:txBody>
          <a:bodyPr>
            <a:noAutofit/>
          </a:bodyPr>
          <a:lstStyle/>
          <a:p>
            <a:pPr lvl="0" algn="r">
              <a:spcBef>
                <a:spcPts val="1000"/>
              </a:spcBef>
              <a:defRPr/>
            </a:pPr>
            <a:r>
              <a:rPr lang="ru-RU" sz="1100" cap="all" dirty="0">
                <a:solidFill>
                  <a:srgbClr val="7030A0"/>
                </a:solidFill>
                <a:latin typeface="Arial Black" panose="020B0A04020102020204" pitchFamily="34" charset="0"/>
                <a:ea typeface="PMingLiU"/>
              </a:rPr>
              <a:t>Автор материала: Шабанова Марина Геннадьевна,</a:t>
            </a:r>
          </a:p>
          <a:p>
            <a:pPr lvl="0" algn="r">
              <a:spcBef>
                <a:spcPts val="1000"/>
              </a:spcBef>
              <a:defRPr/>
            </a:pPr>
            <a:r>
              <a:rPr lang="ru-RU" sz="1100" cap="all" dirty="0">
                <a:solidFill>
                  <a:srgbClr val="7030A0"/>
                </a:solidFill>
                <a:latin typeface="Arial Black" panose="020B0A04020102020204" pitchFamily="34" charset="0"/>
                <a:ea typeface="PMingLiU"/>
              </a:rPr>
              <a:t>1 квалификационная категория,</a:t>
            </a:r>
          </a:p>
          <a:p>
            <a:pPr lvl="0" algn="r">
              <a:spcBef>
                <a:spcPts val="1000"/>
              </a:spcBef>
              <a:defRPr/>
            </a:pPr>
            <a:r>
              <a:rPr lang="ru-RU" sz="1100" cap="all" dirty="0">
                <a:solidFill>
                  <a:srgbClr val="7030A0"/>
                </a:solidFill>
                <a:latin typeface="Arial Black" panose="020B0A04020102020204" pitchFamily="34" charset="0"/>
                <a:ea typeface="PMingLiU"/>
              </a:rPr>
              <a:t>учитель начальных классов </a:t>
            </a:r>
          </a:p>
          <a:p>
            <a:pPr lvl="0" algn="r">
              <a:spcBef>
                <a:spcPts val="1000"/>
              </a:spcBef>
              <a:defRPr/>
            </a:pPr>
            <a:r>
              <a:rPr lang="ru-RU" sz="1100" cap="all" dirty="0">
                <a:solidFill>
                  <a:srgbClr val="7030A0"/>
                </a:solidFill>
                <a:latin typeface="Arial Black" panose="020B0A04020102020204" pitchFamily="34" charset="0"/>
                <a:ea typeface="PMingLiU"/>
              </a:rPr>
              <a:t>МБОУ </a:t>
            </a:r>
            <a:r>
              <a:rPr lang="ru-RU" sz="1100" cap="all" dirty="0" err="1">
                <a:solidFill>
                  <a:srgbClr val="7030A0"/>
                </a:solidFill>
                <a:latin typeface="Arial Black" panose="020B0A04020102020204" pitchFamily="34" charset="0"/>
                <a:ea typeface="PMingLiU"/>
              </a:rPr>
              <a:t>Сарасинская</a:t>
            </a:r>
            <a:r>
              <a:rPr lang="ru-RU" sz="1100" cap="all" dirty="0">
                <a:solidFill>
                  <a:srgbClr val="7030A0"/>
                </a:solidFill>
                <a:latin typeface="Arial Black" panose="020B0A04020102020204" pitchFamily="34" charset="0"/>
                <a:ea typeface="PMingLiU"/>
              </a:rPr>
              <a:t> СОШ </a:t>
            </a:r>
          </a:p>
          <a:p>
            <a:pPr lvl="0" algn="r">
              <a:spcBef>
                <a:spcPts val="1000"/>
              </a:spcBef>
              <a:defRPr/>
            </a:pPr>
            <a:r>
              <a:rPr lang="ru-RU" sz="1100" cap="all" dirty="0">
                <a:solidFill>
                  <a:srgbClr val="7030A0"/>
                </a:solidFill>
                <a:latin typeface="Arial Black" panose="020B0A04020102020204" pitchFamily="34" charset="0"/>
                <a:ea typeface="PMingLiU"/>
              </a:rPr>
              <a:t>Алтайского района Алтайского края </a:t>
            </a:r>
          </a:p>
          <a:p>
            <a:pPr lvl="0" algn="r">
              <a:spcBef>
                <a:spcPts val="1000"/>
              </a:spcBef>
              <a:defRPr/>
            </a:pPr>
            <a:endParaRPr lang="ru-RU" sz="1100" cap="all" dirty="0">
              <a:solidFill>
                <a:srgbClr val="7030A0"/>
              </a:solidFill>
              <a:latin typeface="Arial Black" panose="020B0A04020102020204" pitchFamily="34" charset="0"/>
              <a:ea typeface="PMingLiU"/>
            </a:endParaRPr>
          </a:p>
          <a:p>
            <a:pPr lvl="0" algn="l">
              <a:spcBef>
                <a:spcPts val="1000"/>
              </a:spcBef>
              <a:defRPr/>
            </a:pPr>
            <a:r>
              <a:rPr lang="ru-RU" sz="1100" cap="all" dirty="0">
                <a:solidFill>
                  <a:srgbClr val="7030A0"/>
                </a:solidFill>
                <a:latin typeface="Arial Black" panose="020B0A04020102020204" pitchFamily="34" charset="0"/>
                <a:ea typeface="PMingLiU"/>
              </a:rPr>
              <a:t>с. </a:t>
            </a:r>
            <a:r>
              <a:rPr lang="ru-RU" sz="1100" cap="all" dirty="0" err="1">
                <a:solidFill>
                  <a:srgbClr val="7030A0"/>
                </a:solidFill>
                <a:latin typeface="Arial Black" panose="020B0A04020102020204" pitchFamily="34" charset="0"/>
                <a:ea typeface="PMingLiU"/>
              </a:rPr>
              <a:t>Сараса</a:t>
            </a:r>
            <a:r>
              <a:rPr lang="ru-RU" sz="1100" cap="all" dirty="0">
                <a:solidFill>
                  <a:srgbClr val="7030A0"/>
                </a:solidFill>
                <a:latin typeface="Arial Black" panose="020B0A04020102020204" pitchFamily="34" charset="0"/>
                <a:ea typeface="PMingLiU"/>
              </a:rPr>
              <a:t>, 2016</a:t>
            </a:r>
          </a:p>
          <a:p>
            <a:pPr>
              <a:spcBef>
                <a:spcPts val="0"/>
              </a:spcBef>
            </a:pPr>
            <a:endParaRPr lang="ru-RU" sz="2200" dirty="0">
              <a:solidFill>
                <a:schemeClr val="tx1"/>
              </a:solidFill>
              <a:latin typeface="SkazkaForSerg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340768"/>
            <a:ext cx="7139136" cy="4785395"/>
          </a:xfrm>
        </p:spPr>
        <p:txBody>
          <a:bodyPr>
            <a:normAutofit fontScale="92500" lnSpcReduction="200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ru-RU" sz="3700" b="1" dirty="0" smtClean="0">
                <a:solidFill>
                  <a:srgbClr val="7030A0"/>
                </a:solidFill>
                <a:latin typeface="Arial Black" panose="020B0A04020102020204" pitchFamily="34" charset="0"/>
                <a:ea typeface="PMingLiU"/>
                <a:cs typeface="Arial"/>
              </a:rPr>
              <a:t>Работа не содержит ошибок – оценка «5»;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ru-RU" sz="3700" b="1" dirty="0" smtClean="0">
                <a:solidFill>
                  <a:srgbClr val="7030A0"/>
                </a:solidFill>
                <a:latin typeface="Arial Black" panose="020B0A04020102020204" pitchFamily="34" charset="0"/>
                <a:ea typeface="PMingLiU"/>
                <a:cs typeface="Arial"/>
              </a:rPr>
              <a:t>Выполнено не менее 5% объёма работы – оценка «4»;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ru-RU" sz="3700" b="1" dirty="0" smtClean="0">
                <a:solidFill>
                  <a:srgbClr val="7030A0"/>
                </a:solidFill>
                <a:latin typeface="Arial Black" panose="020B0A04020102020204" pitchFamily="34" charset="0"/>
                <a:ea typeface="PMingLiU"/>
                <a:cs typeface="Arial"/>
              </a:rPr>
              <a:t>Выполнено не менее 50% объёма работы – оценка «3»;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ru-RU" sz="3700" b="1" dirty="0" smtClean="0">
                <a:solidFill>
                  <a:srgbClr val="7030A0"/>
                </a:solidFill>
                <a:latin typeface="Arial Black" panose="020B0A04020102020204" pitchFamily="34" charset="0"/>
                <a:ea typeface="PMingLiU"/>
                <a:cs typeface="Arial"/>
              </a:rPr>
              <a:t>Выполнено менее 50% объема работы – оценка «2»</a:t>
            </a:r>
            <a:endParaRPr lang="ru-RU" sz="3700" b="1" dirty="0">
              <a:solidFill>
                <a:srgbClr val="7030A0"/>
              </a:solidFill>
              <a:latin typeface="Arial Black" panose="020B0A04020102020204" pitchFamily="34" charset="0"/>
              <a:ea typeface="PMingLiU"/>
              <a:cs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02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/>
          </a:bodyPr>
          <a:lstStyle/>
          <a:p>
            <a:r>
              <a:rPr lang="ru-RU" sz="4000" kern="0" dirty="0">
                <a:solidFill>
                  <a:srgbClr val="7030A0"/>
                </a:solidFill>
                <a:latin typeface="Arial Black" panose="020B0A04020102020204" pitchFamily="34" charset="0"/>
                <a:ea typeface="PMingLiU"/>
                <a:cs typeface="Arial"/>
              </a:rPr>
              <a:t>Используемые источники: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84784"/>
            <a:ext cx="7560840" cy="3888432"/>
          </a:xfrm>
        </p:spPr>
        <p:txBody>
          <a:bodyPr>
            <a:normAutofit fontScale="92500" lnSpcReduction="10000"/>
          </a:bodyPr>
          <a:lstStyle/>
          <a:p>
            <a:pPr marL="257175" lvl="0" indent="-257175" defTabSz="685800">
              <a:defRPr/>
            </a:pP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«Литературное чтение», КИМ, </a:t>
            </a:r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2 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класс, Москва, «</a:t>
            </a:r>
            <a:r>
              <a:rPr lang="ru-RU" sz="24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Вако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», </a:t>
            </a:r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2016</a:t>
            </a:r>
            <a:endParaRPr lang="ru-RU" sz="2400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257175" lvl="0" indent="-257175" defTabSz="685800">
              <a:defRPr/>
            </a:pP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Климанова и др., «Литературное чтение», </a:t>
            </a:r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ч.1, 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Москва «Просвещение», 2014</a:t>
            </a:r>
          </a:p>
          <a:p>
            <a:pPr marL="257175" lvl="0" indent="-257175" defTabSz="685800">
              <a:defRPr/>
            </a:pPr>
            <a:r>
              <a:rPr lang="ru-RU" sz="24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Кутявина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 С.В. «Поурочные разработки по литературному чтению», к УМК </a:t>
            </a:r>
            <a:r>
              <a:rPr lang="ru-RU" sz="24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Л.Ф.Климановой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 и др. («Школа России»), </a:t>
            </a:r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2 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класс, Москва, «</a:t>
            </a:r>
            <a:r>
              <a:rPr lang="ru-RU" sz="24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Вако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», 2014</a:t>
            </a:r>
          </a:p>
          <a:p>
            <a:pPr marL="257175" lvl="0" indent="-257175" defTabSz="685800">
              <a:defRPr/>
            </a:pP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  <a:cs typeface="Arial" pitchFamily="34" charset="0"/>
              </a:rPr>
              <a:t>Шаблон: </a:t>
            </a:r>
            <a:r>
              <a:rPr lang="en-US" sz="2400" dirty="0">
                <a:solidFill>
                  <a:srgbClr val="7030A0"/>
                </a:solidFill>
                <a:latin typeface="Arial Black" panose="020B0A04020102020204" pitchFamily="34" charset="0"/>
                <a:cs typeface="Arial" pitchFamily="34" charset="0"/>
                <a:hlinkClick r:id="rId3"/>
              </a:rPr>
              <a:t>http://elenaranko.ucoz.ru/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Arial Black" panose="020B0A04020102020204" pitchFamily="34" charset="0"/>
                <a:cs typeface="Arial" pitchFamily="34" charset="0"/>
              </a:rPr>
              <a:t>Ранько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  <a:cs typeface="Arial" pitchFamily="34" charset="0"/>
              </a:rPr>
              <a:t> Елена Алексеевна, учитель начальных классов, МАОУ лицей №21,   г. Иваново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3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А1. Найди пословицу о труде.</a:t>
            </a:r>
            <a:r>
              <a:rPr lang="ru-RU" sz="36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204864"/>
            <a:ext cx="7211144" cy="3921299"/>
          </a:xfrm>
        </p:spPr>
        <p:txBody>
          <a:bodyPr/>
          <a:lstStyle/>
          <a:p>
            <a:pPr lvl="0">
              <a:buFont typeface="+mj-lt"/>
              <a:buAutoNum type="arabicParenR"/>
            </a:pP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Близок 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локоть, да не укусишь.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Всяк паучок знай свой уголок.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из ручья напиться, надо наклониться.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Своя земля и в горсти мила.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6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216024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А2. В какой сказке один из персонажей – лиса?</a:t>
            </a:r>
            <a:r>
              <a:rPr lang="ru-RU" sz="36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2420888"/>
            <a:ext cx="6696744" cy="3384376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arenR"/>
            </a:pP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Гуси-лебеди»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«Колобок»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«У страха глаза велики»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«Каша из топора»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89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А3. Найди героя (героев) сказки «Теремок».</a:t>
            </a:r>
            <a:r>
              <a:rPr lang="ru-RU" sz="36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2204864"/>
            <a:ext cx="6707088" cy="3921299"/>
          </a:xfrm>
        </p:spPr>
        <p:txBody>
          <a:bodyPr/>
          <a:lstStyle/>
          <a:p>
            <a:pPr lvl="0">
              <a:buFont typeface="+mj-lt"/>
              <a:buAutoNum type="arabicParenR"/>
            </a:pP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Гуси-лебеди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Баба-яга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Курочка Ряба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Мышка-норушка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31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А4. Кто помог девочке из сказки «Гуси-лебеди»?</a:t>
            </a:r>
            <a:r>
              <a:rPr lang="ru-RU" sz="36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2492896"/>
            <a:ext cx="6635080" cy="3633267"/>
          </a:xfrm>
        </p:spPr>
        <p:txBody>
          <a:bodyPr/>
          <a:lstStyle/>
          <a:p>
            <a:pPr lvl="0">
              <a:buFont typeface="+mj-lt"/>
              <a:buAutoNum type="arabicParenR"/>
            </a:pP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Мышка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Кошка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Собака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Лягушка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24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В1. Определи жанр произведения.</a:t>
            </a:r>
            <a:r>
              <a:rPr lang="ru-RU" sz="36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Сашки в кармашке шишки да шашки.</a:t>
            </a:r>
            <a:r>
              <a:rPr lang="ru-RU" sz="3600" i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3068960"/>
            <a:ext cx="6419056" cy="3057203"/>
          </a:xfrm>
        </p:spPr>
        <p:txBody>
          <a:bodyPr/>
          <a:lstStyle/>
          <a:p>
            <a:pPr lvl="0">
              <a:buFont typeface="+mj-lt"/>
              <a:buAutoNum type="arabicParenR"/>
            </a:pP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Частушка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Скороговорка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Загадка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Пословица 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74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С1. Какие из этих сказок являются народными?</a:t>
            </a:r>
            <a:r>
              <a:rPr lang="ru-RU" sz="36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2348880"/>
            <a:ext cx="6851104" cy="3777283"/>
          </a:xfrm>
        </p:spPr>
        <p:txBody>
          <a:bodyPr/>
          <a:lstStyle/>
          <a:p>
            <a:pPr lvl="0">
              <a:buFont typeface="+mj-lt"/>
              <a:buAutoNum type="arabicParenR"/>
            </a:pP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Два Мороза»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«Лиса и журавль»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«У страха глаза велики»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«Сказка о рыбаке и рыбке»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7030A0"/>
                </a:solidFill>
                <a:latin typeface="Arial Black" panose="020B0A04020102020204" pitchFamily="34" charset="0"/>
                <a:ea typeface="PMingLiU"/>
                <a:cs typeface="Arial"/>
              </a:rPr>
              <a:t>Ключ к </a:t>
            </a:r>
            <a:r>
              <a:rPr lang="ru-RU" sz="4800" b="1" dirty="0" smtClean="0">
                <a:solidFill>
                  <a:srgbClr val="7030A0"/>
                </a:solidFill>
                <a:latin typeface="Arial Black" panose="020B0A04020102020204" pitchFamily="34" charset="0"/>
                <a:ea typeface="PMingLiU"/>
                <a:cs typeface="Arial"/>
              </a:rPr>
              <a:t>тесту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306487"/>
              </p:ext>
            </p:extLst>
          </p:nvPr>
        </p:nvGraphicFramePr>
        <p:xfrm>
          <a:off x="1619670" y="1600200"/>
          <a:ext cx="6912768" cy="3453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152128"/>
                <a:gridCol w="1152128"/>
                <a:gridCol w="1152128"/>
                <a:gridCol w="1152128"/>
                <a:gridCol w="1152128"/>
              </a:tblGrid>
              <a:tr h="89269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 Black" panose="020B0A04020102020204" pitchFamily="34" charset="0"/>
                        </a:rPr>
                        <a:t>А1</a:t>
                      </a:r>
                      <a:endParaRPr lang="ru-RU" sz="4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 Black" panose="020B0A04020102020204" pitchFamily="34" charset="0"/>
                        </a:rPr>
                        <a:t>А2</a:t>
                      </a:r>
                      <a:endParaRPr lang="ru-RU" sz="4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 Black" panose="020B0A04020102020204" pitchFamily="34" charset="0"/>
                        </a:rPr>
                        <a:t>А3</a:t>
                      </a:r>
                      <a:endParaRPr lang="ru-RU" sz="4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 Black" panose="020B0A04020102020204" pitchFamily="34" charset="0"/>
                        </a:rPr>
                        <a:t>А4</a:t>
                      </a:r>
                      <a:endParaRPr lang="ru-RU" sz="4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 Black" panose="020B0A04020102020204" pitchFamily="34" charset="0"/>
                        </a:rPr>
                        <a:t>В1</a:t>
                      </a:r>
                      <a:endParaRPr lang="ru-RU" sz="4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 Black" panose="020B0A04020102020204" pitchFamily="34" charset="0"/>
                        </a:rPr>
                        <a:t>С1</a:t>
                      </a:r>
                      <a:endParaRPr lang="ru-RU" sz="4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1310444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3</a:t>
                      </a:r>
                      <a:endParaRPr lang="ru-RU" sz="5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</a:t>
                      </a:r>
                      <a:endParaRPr lang="ru-RU" sz="5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4</a:t>
                      </a:r>
                      <a:endParaRPr lang="ru-RU" sz="5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1</a:t>
                      </a:r>
                      <a:endParaRPr lang="ru-RU" sz="5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</a:t>
                      </a:r>
                      <a:endParaRPr lang="ru-RU" sz="5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1,2,3</a:t>
                      </a:r>
                      <a:endParaRPr lang="ru-RU" sz="5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6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7030A0"/>
                </a:solidFill>
                <a:latin typeface="Arial Black" panose="020B0A04020102020204" pitchFamily="34" charset="0"/>
                <a:ea typeface="PMingLiU"/>
                <a:cs typeface="Arial"/>
              </a:rPr>
              <a:t>Самооценка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300" b="1" dirty="0">
                <a:solidFill>
                  <a:srgbClr val="7030A0"/>
                </a:solidFill>
                <a:latin typeface="Arial Black" panose="020B0A04020102020204" pitchFamily="34" charset="0"/>
                <a:ea typeface="PMingLiU"/>
                <a:cs typeface="Arial"/>
              </a:rPr>
              <a:t>Задания уровня А оцениваются 1 баллом.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300" b="1" dirty="0">
                <a:solidFill>
                  <a:srgbClr val="7030A0"/>
                </a:solidFill>
                <a:latin typeface="Arial Black" panose="020B0A04020102020204" pitchFamily="34" charset="0"/>
                <a:ea typeface="PMingLiU"/>
                <a:cs typeface="Arial"/>
              </a:rPr>
              <a:t>Задания уровня В – 2 баллами,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300" b="1" dirty="0">
                <a:solidFill>
                  <a:srgbClr val="7030A0"/>
                </a:solidFill>
                <a:latin typeface="Arial Black" panose="020B0A04020102020204" pitchFamily="34" charset="0"/>
                <a:ea typeface="PMingLiU"/>
                <a:cs typeface="Arial"/>
              </a:rPr>
              <a:t>Задания уровня С - 3 баллами (может быть как один, так и несколько ответов).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5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337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Calibri</vt:lpstr>
      <vt:lpstr>PMingLiU</vt:lpstr>
      <vt:lpstr>Times New Roman</vt:lpstr>
      <vt:lpstr>SkazkaForSerge</vt:lpstr>
      <vt:lpstr>Arial</vt:lpstr>
      <vt:lpstr>Arial Black</vt:lpstr>
      <vt:lpstr>Тема Office</vt:lpstr>
      <vt:lpstr>Литературное чтение УМК «Школа России» 2 класс   Тест 1.  Устное народное творчество Вариант 1</vt:lpstr>
      <vt:lpstr>А1. Найди пословицу о труде. </vt:lpstr>
      <vt:lpstr>А2. В какой сказке один из персонажей – лиса? </vt:lpstr>
      <vt:lpstr>А3. Найди героя (героев) сказки «Теремок». </vt:lpstr>
      <vt:lpstr>А4. Кто помог девочке из сказки «Гуси-лебеди»? </vt:lpstr>
      <vt:lpstr>В1. Определи жанр произведения. У Сашки в кармашке шишки да шашки. </vt:lpstr>
      <vt:lpstr>С1. Какие из этих сказок являются народными? </vt:lpstr>
      <vt:lpstr>Ключ к тесту</vt:lpstr>
      <vt:lpstr>Самооценка</vt:lpstr>
      <vt:lpstr>Презентация PowerPoint</vt:lpstr>
      <vt:lpstr>Используемые источники:</vt:lpstr>
    </vt:vector>
  </TitlesOfParts>
  <Company>МАОУ лицей №21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Admin</cp:lastModifiedBy>
  <cp:revision>48</cp:revision>
  <dcterms:created xsi:type="dcterms:W3CDTF">2015-04-19T15:51:03Z</dcterms:created>
  <dcterms:modified xsi:type="dcterms:W3CDTF">2016-08-19T11:54:00Z</dcterms:modified>
</cp:coreProperties>
</file>