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9" r:id="rId2"/>
    <p:sldId id="273" r:id="rId3"/>
    <p:sldId id="258" r:id="rId4"/>
    <p:sldId id="269" r:id="rId5"/>
    <p:sldId id="256" r:id="rId6"/>
    <p:sldId id="262" r:id="rId7"/>
    <p:sldId id="261" r:id="rId8"/>
    <p:sldId id="282" r:id="rId9"/>
    <p:sldId id="263" r:id="rId10"/>
    <p:sldId id="264" r:id="rId11"/>
    <p:sldId id="265" r:id="rId12"/>
    <p:sldId id="274" r:id="rId13"/>
    <p:sldId id="280" r:id="rId14"/>
    <p:sldId id="275" r:id="rId15"/>
    <p:sldId id="276" r:id="rId16"/>
    <p:sldId id="277" r:id="rId17"/>
    <p:sldId id="278" r:id="rId18"/>
    <p:sldId id="279" r:id="rId19"/>
    <p:sldId id="281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94F03-A80D-43B3-9893-87945E3ABC25}" type="doc">
      <dgm:prSet loTypeId="urn:microsoft.com/office/officeart/2005/8/layout/hierarchy2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E1963A0-00FD-46C4-B8B3-99395A60CEA7}">
      <dgm:prSet phldrT="[Текст]"/>
      <dgm:spPr>
        <a:solidFill>
          <a:srgbClr val="7030A0"/>
        </a:solidFill>
      </dgm:spPr>
      <dgm:t>
        <a:bodyPr/>
        <a:lstStyle/>
        <a:p>
          <a:r>
            <a:rPr lang="ru-RU" spc="3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Объект</a:t>
          </a:r>
          <a:endParaRPr lang="ru-RU" spc="3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83C4F43E-50C2-4F05-A8D5-C82E1D21549D}" type="parTrans" cxnId="{A209DAE7-66B8-4B47-9BBD-622636606BA5}">
      <dgm:prSet/>
      <dgm:spPr/>
      <dgm:t>
        <a:bodyPr/>
        <a:lstStyle/>
        <a:p>
          <a:endParaRPr lang="ru-RU"/>
        </a:p>
      </dgm:t>
    </dgm:pt>
    <dgm:pt modelId="{32C7A470-4E32-4955-89B4-701CAFCAD614}" type="sibTrans" cxnId="{A209DAE7-66B8-4B47-9BBD-622636606BA5}">
      <dgm:prSet/>
      <dgm:spPr/>
      <dgm:t>
        <a:bodyPr/>
        <a:lstStyle/>
        <a:p>
          <a:endParaRPr lang="ru-RU"/>
        </a:p>
      </dgm:t>
    </dgm:pt>
    <dgm:pt modelId="{733DB553-9E90-4F8D-9104-C9E096EF1C3F}">
      <dgm:prSet phldrT="[Текст]"/>
      <dgm:spPr/>
      <dgm:t>
        <a:bodyPr/>
        <a:lstStyle/>
        <a:p>
          <a:r>
            <a:rPr lang="ru-RU" spc="3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Вещество</a:t>
          </a:r>
          <a:endParaRPr lang="ru-RU" spc="3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72FBEFD8-5E7A-4F26-AEBC-DF7EFA6DD3FF}" type="parTrans" cxnId="{3B0E1BC9-530E-4245-93F1-B2FF43579CF7}">
      <dgm:prSet/>
      <dgm:spPr/>
      <dgm:t>
        <a:bodyPr/>
        <a:lstStyle/>
        <a:p>
          <a:endParaRPr lang="ru-RU"/>
        </a:p>
      </dgm:t>
    </dgm:pt>
    <dgm:pt modelId="{A30663CB-ED48-4FED-841F-A8E2F1EF092B}" type="sibTrans" cxnId="{3B0E1BC9-530E-4245-93F1-B2FF43579CF7}">
      <dgm:prSet/>
      <dgm:spPr/>
      <dgm:t>
        <a:bodyPr/>
        <a:lstStyle/>
        <a:p>
          <a:endParaRPr lang="ru-RU"/>
        </a:p>
      </dgm:t>
    </dgm:pt>
    <dgm:pt modelId="{4C8E53BE-B01F-40D8-8166-DE29B8B71954}">
      <dgm:prSet phldrT="[Текст]"/>
      <dgm:spPr/>
      <dgm:t>
        <a:bodyPr/>
        <a:lstStyle/>
        <a:p>
          <a:r>
            <a:rPr lang="ru-RU" spc="3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Энергия</a:t>
          </a:r>
          <a:endParaRPr lang="ru-RU" spc="3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DC87596D-618C-4FAC-8C38-C829559A0B32}" type="parTrans" cxnId="{720860C7-7F81-47F9-AC64-820186D86940}">
      <dgm:prSet/>
      <dgm:spPr/>
      <dgm:t>
        <a:bodyPr/>
        <a:lstStyle/>
        <a:p>
          <a:endParaRPr lang="ru-RU"/>
        </a:p>
      </dgm:t>
    </dgm:pt>
    <dgm:pt modelId="{DC97EFCE-06E2-403B-9208-472602252CE3}" type="sibTrans" cxnId="{720860C7-7F81-47F9-AC64-820186D86940}">
      <dgm:prSet/>
      <dgm:spPr/>
      <dgm:t>
        <a:bodyPr/>
        <a:lstStyle/>
        <a:p>
          <a:endParaRPr lang="ru-RU"/>
        </a:p>
      </dgm:t>
    </dgm:pt>
    <dgm:pt modelId="{119028F6-DC84-4A9E-9068-73FBF80CEF47}">
      <dgm:prSet/>
      <dgm:spPr/>
      <dgm:t>
        <a:bodyPr/>
        <a:lstStyle/>
        <a:p>
          <a:r>
            <a:rPr lang="ru-RU" spc="3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Информация</a:t>
          </a:r>
          <a:endParaRPr lang="ru-RU" spc="3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30615C5D-7BC9-43D7-989D-B897F9080A4C}" type="parTrans" cxnId="{840EFAA0-2636-4C00-BA90-863D331821BB}">
      <dgm:prSet/>
      <dgm:spPr/>
      <dgm:t>
        <a:bodyPr/>
        <a:lstStyle/>
        <a:p>
          <a:endParaRPr lang="ru-RU"/>
        </a:p>
      </dgm:t>
    </dgm:pt>
    <dgm:pt modelId="{84002B4F-9F57-4BC4-92E6-6DD44EDC60B8}" type="sibTrans" cxnId="{840EFAA0-2636-4C00-BA90-863D331821BB}">
      <dgm:prSet/>
      <dgm:spPr/>
      <dgm:t>
        <a:bodyPr/>
        <a:lstStyle/>
        <a:p>
          <a:endParaRPr lang="ru-RU"/>
        </a:p>
      </dgm:t>
    </dgm:pt>
    <dgm:pt modelId="{E73AE5A9-E592-4BD7-B541-3859B73CD0E0}" type="pres">
      <dgm:prSet presAssocID="{39294F03-A80D-43B3-9893-87945E3ABC2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8EB82D-5AAE-4C42-BC19-411AE93731FC}" type="pres">
      <dgm:prSet presAssocID="{DE1963A0-00FD-46C4-B8B3-99395A60CEA7}" presName="root1" presStyleCnt="0"/>
      <dgm:spPr/>
      <dgm:t>
        <a:bodyPr/>
        <a:lstStyle/>
        <a:p>
          <a:endParaRPr lang="ru-RU"/>
        </a:p>
      </dgm:t>
    </dgm:pt>
    <dgm:pt modelId="{90A76652-D5DA-446B-AC17-548E326E7C42}" type="pres">
      <dgm:prSet presAssocID="{DE1963A0-00FD-46C4-B8B3-99395A60CEA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B3BB73-9945-463C-B592-2F7D4636D363}" type="pres">
      <dgm:prSet presAssocID="{DE1963A0-00FD-46C4-B8B3-99395A60CEA7}" presName="level2hierChild" presStyleCnt="0"/>
      <dgm:spPr/>
      <dgm:t>
        <a:bodyPr/>
        <a:lstStyle/>
        <a:p>
          <a:endParaRPr lang="ru-RU"/>
        </a:p>
      </dgm:t>
    </dgm:pt>
    <dgm:pt modelId="{83A31ABD-FC68-4426-A223-807BAA49B57B}" type="pres">
      <dgm:prSet presAssocID="{72FBEFD8-5E7A-4F26-AEBC-DF7EFA6DD3FF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7CC8C47-7DBF-4D61-B809-F2DCB8334EDE}" type="pres">
      <dgm:prSet presAssocID="{72FBEFD8-5E7A-4F26-AEBC-DF7EFA6DD3FF}" presName="connTx" presStyleLbl="parChTrans1D2" presStyleIdx="0" presStyleCnt="3"/>
      <dgm:spPr/>
      <dgm:t>
        <a:bodyPr/>
        <a:lstStyle/>
        <a:p>
          <a:endParaRPr lang="ru-RU"/>
        </a:p>
      </dgm:t>
    </dgm:pt>
    <dgm:pt modelId="{E48C7DC8-E032-4F15-A52B-3B3499624191}" type="pres">
      <dgm:prSet presAssocID="{733DB553-9E90-4F8D-9104-C9E096EF1C3F}" presName="root2" presStyleCnt="0"/>
      <dgm:spPr/>
      <dgm:t>
        <a:bodyPr/>
        <a:lstStyle/>
        <a:p>
          <a:endParaRPr lang="ru-RU"/>
        </a:p>
      </dgm:t>
    </dgm:pt>
    <dgm:pt modelId="{98E39D6B-E214-417D-8FAF-4665AC21D59D}" type="pres">
      <dgm:prSet presAssocID="{733DB553-9E90-4F8D-9104-C9E096EF1C3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C0291A-8120-4E9D-9539-4A2094D6443E}" type="pres">
      <dgm:prSet presAssocID="{733DB553-9E90-4F8D-9104-C9E096EF1C3F}" presName="level3hierChild" presStyleCnt="0"/>
      <dgm:spPr/>
      <dgm:t>
        <a:bodyPr/>
        <a:lstStyle/>
        <a:p>
          <a:endParaRPr lang="ru-RU"/>
        </a:p>
      </dgm:t>
    </dgm:pt>
    <dgm:pt modelId="{5355DB92-F10B-4CAA-B26C-8992E86A29DA}" type="pres">
      <dgm:prSet presAssocID="{DC87596D-618C-4FAC-8C38-C829559A0B3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5A556E33-F437-460C-A135-F720A025D523}" type="pres">
      <dgm:prSet presAssocID="{DC87596D-618C-4FAC-8C38-C829559A0B3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8F7BC28-BF98-4B00-8710-982A7B7836F8}" type="pres">
      <dgm:prSet presAssocID="{4C8E53BE-B01F-40D8-8166-DE29B8B71954}" presName="root2" presStyleCnt="0"/>
      <dgm:spPr/>
      <dgm:t>
        <a:bodyPr/>
        <a:lstStyle/>
        <a:p>
          <a:endParaRPr lang="ru-RU"/>
        </a:p>
      </dgm:t>
    </dgm:pt>
    <dgm:pt modelId="{6850EE42-B1D2-4155-93B9-094A47238DAF}" type="pres">
      <dgm:prSet presAssocID="{4C8E53BE-B01F-40D8-8166-DE29B8B7195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183217-180F-4959-AFB7-8497581759CA}" type="pres">
      <dgm:prSet presAssocID="{4C8E53BE-B01F-40D8-8166-DE29B8B71954}" presName="level3hierChild" presStyleCnt="0"/>
      <dgm:spPr/>
      <dgm:t>
        <a:bodyPr/>
        <a:lstStyle/>
        <a:p>
          <a:endParaRPr lang="ru-RU"/>
        </a:p>
      </dgm:t>
    </dgm:pt>
    <dgm:pt modelId="{8CA51269-1553-4C07-B7A6-754B5DD2DEDE}" type="pres">
      <dgm:prSet presAssocID="{30615C5D-7BC9-43D7-989D-B897F9080A4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6BADCBB-B095-470C-8D56-953D0050C13F}" type="pres">
      <dgm:prSet presAssocID="{30615C5D-7BC9-43D7-989D-B897F9080A4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2103891-F594-4C53-8313-EDB34C3E78C0}" type="pres">
      <dgm:prSet presAssocID="{119028F6-DC84-4A9E-9068-73FBF80CEF47}" presName="root2" presStyleCnt="0"/>
      <dgm:spPr/>
      <dgm:t>
        <a:bodyPr/>
        <a:lstStyle/>
        <a:p>
          <a:endParaRPr lang="ru-RU"/>
        </a:p>
      </dgm:t>
    </dgm:pt>
    <dgm:pt modelId="{9B8F26FE-F2C4-4BD9-841F-2BA0B1D0A0C3}" type="pres">
      <dgm:prSet presAssocID="{119028F6-DC84-4A9E-9068-73FBF80CEF4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384CF6-B62C-4DFF-B883-F26E4F5F2F1F}" type="pres">
      <dgm:prSet presAssocID="{119028F6-DC84-4A9E-9068-73FBF80CEF47}" presName="level3hierChild" presStyleCnt="0"/>
      <dgm:spPr/>
      <dgm:t>
        <a:bodyPr/>
        <a:lstStyle/>
        <a:p>
          <a:endParaRPr lang="ru-RU"/>
        </a:p>
      </dgm:t>
    </dgm:pt>
  </dgm:ptLst>
  <dgm:cxnLst>
    <dgm:cxn modelId="{D2F97CBA-4B40-4F06-BB13-75CC005948F2}" type="presOf" srcId="{30615C5D-7BC9-43D7-989D-B897F9080A4C}" destId="{8CA51269-1553-4C07-B7A6-754B5DD2DEDE}" srcOrd="0" destOrd="0" presId="urn:microsoft.com/office/officeart/2005/8/layout/hierarchy2"/>
    <dgm:cxn modelId="{18E64766-BDC7-4015-9DAD-32FF95629C36}" type="presOf" srcId="{4C8E53BE-B01F-40D8-8166-DE29B8B71954}" destId="{6850EE42-B1D2-4155-93B9-094A47238DAF}" srcOrd="0" destOrd="0" presId="urn:microsoft.com/office/officeart/2005/8/layout/hierarchy2"/>
    <dgm:cxn modelId="{562AADCD-8075-49F6-8C16-64CD1482EB80}" type="presOf" srcId="{DE1963A0-00FD-46C4-B8B3-99395A60CEA7}" destId="{90A76652-D5DA-446B-AC17-548E326E7C42}" srcOrd="0" destOrd="0" presId="urn:microsoft.com/office/officeart/2005/8/layout/hierarchy2"/>
    <dgm:cxn modelId="{63940BCA-BB67-44FA-99A9-55FB0AF2BC0F}" type="presOf" srcId="{72FBEFD8-5E7A-4F26-AEBC-DF7EFA6DD3FF}" destId="{83A31ABD-FC68-4426-A223-807BAA49B57B}" srcOrd="0" destOrd="0" presId="urn:microsoft.com/office/officeart/2005/8/layout/hierarchy2"/>
    <dgm:cxn modelId="{B68572A4-6FF8-41B1-9656-D5B17DF05F15}" type="presOf" srcId="{72FBEFD8-5E7A-4F26-AEBC-DF7EFA6DD3FF}" destId="{97CC8C47-7DBF-4D61-B809-F2DCB8334EDE}" srcOrd="1" destOrd="0" presId="urn:microsoft.com/office/officeart/2005/8/layout/hierarchy2"/>
    <dgm:cxn modelId="{720860C7-7F81-47F9-AC64-820186D86940}" srcId="{DE1963A0-00FD-46C4-B8B3-99395A60CEA7}" destId="{4C8E53BE-B01F-40D8-8166-DE29B8B71954}" srcOrd="1" destOrd="0" parTransId="{DC87596D-618C-4FAC-8C38-C829559A0B32}" sibTransId="{DC97EFCE-06E2-403B-9208-472602252CE3}"/>
    <dgm:cxn modelId="{840EFAA0-2636-4C00-BA90-863D331821BB}" srcId="{DE1963A0-00FD-46C4-B8B3-99395A60CEA7}" destId="{119028F6-DC84-4A9E-9068-73FBF80CEF47}" srcOrd="2" destOrd="0" parTransId="{30615C5D-7BC9-43D7-989D-B897F9080A4C}" sibTransId="{84002B4F-9F57-4BC4-92E6-6DD44EDC60B8}"/>
    <dgm:cxn modelId="{1C0B0E38-F94E-4BF4-8953-720070909969}" type="presOf" srcId="{DC87596D-618C-4FAC-8C38-C829559A0B32}" destId="{5355DB92-F10B-4CAA-B26C-8992E86A29DA}" srcOrd="0" destOrd="0" presId="urn:microsoft.com/office/officeart/2005/8/layout/hierarchy2"/>
    <dgm:cxn modelId="{22C42865-0C4A-4D35-9B15-A663A127E3C6}" type="presOf" srcId="{DC87596D-618C-4FAC-8C38-C829559A0B32}" destId="{5A556E33-F437-460C-A135-F720A025D523}" srcOrd="1" destOrd="0" presId="urn:microsoft.com/office/officeart/2005/8/layout/hierarchy2"/>
    <dgm:cxn modelId="{3B0E1BC9-530E-4245-93F1-B2FF43579CF7}" srcId="{DE1963A0-00FD-46C4-B8B3-99395A60CEA7}" destId="{733DB553-9E90-4F8D-9104-C9E096EF1C3F}" srcOrd="0" destOrd="0" parTransId="{72FBEFD8-5E7A-4F26-AEBC-DF7EFA6DD3FF}" sibTransId="{A30663CB-ED48-4FED-841F-A8E2F1EF092B}"/>
    <dgm:cxn modelId="{CB2D4F11-0835-41F0-BF78-D18E62E33ACA}" type="presOf" srcId="{39294F03-A80D-43B3-9893-87945E3ABC25}" destId="{E73AE5A9-E592-4BD7-B541-3859B73CD0E0}" srcOrd="0" destOrd="0" presId="urn:microsoft.com/office/officeart/2005/8/layout/hierarchy2"/>
    <dgm:cxn modelId="{F3638DCE-A354-40DD-ACB5-8A38720FE65F}" type="presOf" srcId="{30615C5D-7BC9-43D7-989D-B897F9080A4C}" destId="{86BADCBB-B095-470C-8D56-953D0050C13F}" srcOrd="1" destOrd="0" presId="urn:microsoft.com/office/officeart/2005/8/layout/hierarchy2"/>
    <dgm:cxn modelId="{D97CDA91-0660-4925-9A2A-BE7620A12632}" type="presOf" srcId="{119028F6-DC84-4A9E-9068-73FBF80CEF47}" destId="{9B8F26FE-F2C4-4BD9-841F-2BA0B1D0A0C3}" srcOrd="0" destOrd="0" presId="urn:microsoft.com/office/officeart/2005/8/layout/hierarchy2"/>
    <dgm:cxn modelId="{A209DAE7-66B8-4B47-9BBD-622636606BA5}" srcId="{39294F03-A80D-43B3-9893-87945E3ABC25}" destId="{DE1963A0-00FD-46C4-B8B3-99395A60CEA7}" srcOrd="0" destOrd="0" parTransId="{83C4F43E-50C2-4F05-A8D5-C82E1D21549D}" sibTransId="{32C7A470-4E32-4955-89B4-701CAFCAD614}"/>
    <dgm:cxn modelId="{993AF05D-5CE2-42C1-A25F-33E1788FD2D0}" type="presOf" srcId="{733DB553-9E90-4F8D-9104-C9E096EF1C3F}" destId="{98E39D6B-E214-417D-8FAF-4665AC21D59D}" srcOrd="0" destOrd="0" presId="urn:microsoft.com/office/officeart/2005/8/layout/hierarchy2"/>
    <dgm:cxn modelId="{00A82E00-8384-426E-8781-CA19A7E0E1E4}" type="presParOf" srcId="{E73AE5A9-E592-4BD7-B541-3859B73CD0E0}" destId="{F58EB82D-5AAE-4C42-BC19-411AE93731FC}" srcOrd="0" destOrd="0" presId="urn:microsoft.com/office/officeart/2005/8/layout/hierarchy2"/>
    <dgm:cxn modelId="{6C6C8887-9765-4D9E-BE80-724CB96D42BB}" type="presParOf" srcId="{F58EB82D-5AAE-4C42-BC19-411AE93731FC}" destId="{90A76652-D5DA-446B-AC17-548E326E7C42}" srcOrd="0" destOrd="0" presId="urn:microsoft.com/office/officeart/2005/8/layout/hierarchy2"/>
    <dgm:cxn modelId="{C1B8EF76-97AC-45EA-834B-C06F6634FAFD}" type="presParOf" srcId="{F58EB82D-5AAE-4C42-BC19-411AE93731FC}" destId="{36B3BB73-9945-463C-B592-2F7D4636D363}" srcOrd="1" destOrd="0" presId="urn:microsoft.com/office/officeart/2005/8/layout/hierarchy2"/>
    <dgm:cxn modelId="{69C5259A-26CC-43AE-97B7-3F8FAB58BDBE}" type="presParOf" srcId="{36B3BB73-9945-463C-B592-2F7D4636D363}" destId="{83A31ABD-FC68-4426-A223-807BAA49B57B}" srcOrd="0" destOrd="0" presId="urn:microsoft.com/office/officeart/2005/8/layout/hierarchy2"/>
    <dgm:cxn modelId="{ECA3D6BB-148F-48A3-B038-4313DBBC6BC7}" type="presParOf" srcId="{83A31ABD-FC68-4426-A223-807BAA49B57B}" destId="{97CC8C47-7DBF-4D61-B809-F2DCB8334EDE}" srcOrd="0" destOrd="0" presId="urn:microsoft.com/office/officeart/2005/8/layout/hierarchy2"/>
    <dgm:cxn modelId="{78DB6B02-F879-4D5B-A90D-94436F9817F3}" type="presParOf" srcId="{36B3BB73-9945-463C-B592-2F7D4636D363}" destId="{E48C7DC8-E032-4F15-A52B-3B3499624191}" srcOrd="1" destOrd="0" presId="urn:microsoft.com/office/officeart/2005/8/layout/hierarchy2"/>
    <dgm:cxn modelId="{192CBB2F-E994-488A-AEE0-141919D1D05C}" type="presParOf" srcId="{E48C7DC8-E032-4F15-A52B-3B3499624191}" destId="{98E39D6B-E214-417D-8FAF-4665AC21D59D}" srcOrd="0" destOrd="0" presId="urn:microsoft.com/office/officeart/2005/8/layout/hierarchy2"/>
    <dgm:cxn modelId="{014A8AEC-8B66-43F0-BDB3-C4EB7B198C20}" type="presParOf" srcId="{E48C7DC8-E032-4F15-A52B-3B3499624191}" destId="{06C0291A-8120-4E9D-9539-4A2094D6443E}" srcOrd="1" destOrd="0" presId="urn:microsoft.com/office/officeart/2005/8/layout/hierarchy2"/>
    <dgm:cxn modelId="{C3E039B9-54A7-4607-9F11-0A6AE3B23101}" type="presParOf" srcId="{36B3BB73-9945-463C-B592-2F7D4636D363}" destId="{5355DB92-F10B-4CAA-B26C-8992E86A29DA}" srcOrd="2" destOrd="0" presId="urn:microsoft.com/office/officeart/2005/8/layout/hierarchy2"/>
    <dgm:cxn modelId="{C853C42D-C88F-45EF-A60D-0735B8770FA6}" type="presParOf" srcId="{5355DB92-F10B-4CAA-B26C-8992E86A29DA}" destId="{5A556E33-F437-460C-A135-F720A025D523}" srcOrd="0" destOrd="0" presId="urn:microsoft.com/office/officeart/2005/8/layout/hierarchy2"/>
    <dgm:cxn modelId="{124C2B82-BB56-4AD8-81AB-B1C7AEFC9DCD}" type="presParOf" srcId="{36B3BB73-9945-463C-B592-2F7D4636D363}" destId="{78F7BC28-BF98-4B00-8710-982A7B7836F8}" srcOrd="3" destOrd="0" presId="urn:microsoft.com/office/officeart/2005/8/layout/hierarchy2"/>
    <dgm:cxn modelId="{703FEEF7-475D-4278-A6D1-4E819EC3D4D0}" type="presParOf" srcId="{78F7BC28-BF98-4B00-8710-982A7B7836F8}" destId="{6850EE42-B1D2-4155-93B9-094A47238DAF}" srcOrd="0" destOrd="0" presId="urn:microsoft.com/office/officeart/2005/8/layout/hierarchy2"/>
    <dgm:cxn modelId="{0E2F1366-E9BE-4A49-840D-C655C23CE8D5}" type="presParOf" srcId="{78F7BC28-BF98-4B00-8710-982A7B7836F8}" destId="{CC183217-180F-4959-AFB7-8497581759CA}" srcOrd="1" destOrd="0" presId="urn:microsoft.com/office/officeart/2005/8/layout/hierarchy2"/>
    <dgm:cxn modelId="{198BD187-B73B-4485-BC64-D3757DCBCD4D}" type="presParOf" srcId="{36B3BB73-9945-463C-B592-2F7D4636D363}" destId="{8CA51269-1553-4C07-B7A6-754B5DD2DEDE}" srcOrd="4" destOrd="0" presId="urn:microsoft.com/office/officeart/2005/8/layout/hierarchy2"/>
    <dgm:cxn modelId="{1524B594-95DE-4975-B6CE-7007BB6B7C04}" type="presParOf" srcId="{8CA51269-1553-4C07-B7A6-754B5DD2DEDE}" destId="{86BADCBB-B095-470C-8D56-953D0050C13F}" srcOrd="0" destOrd="0" presId="urn:microsoft.com/office/officeart/2005/8/layout/hierarchy2"/>
    <dgm:cxn modelId="{2A11C4DA-6FB4-4F88-A6EE-527BE5AE3D37}" type="presParOf" srcId="{36B3BB73-9945-463C-B592-2F7D4636D363}" destId="{22103891-F594-4C53-8313-EDB34C3E78C0}" srcOrd="5" destOrd="0" presId="urn:microsoft.com/office/officeart/2005/8/layout/hierarchy2"/>
    <dgm:cxn modelId="{ABF65884-847F-4477-9891-A1D1E38765B4}" type="presParOf" srcId="{22103891-F594-4C53-8313-EDB34C3E78C0}" destId="{9B8F26FE-F2C4-4BD9-841F-2BA0B1D0A0C3}" srcOrd="0" destOrd="0" presId="urn:microsoft.com/office/officeart/2005/8/layout/hierarchy2"/>
    <dgm:cxn modelId="{E8D12B37-BF1C-4077-B194-88394FD49ACA}" type="presParOf" srcId="{22103891-F594-4C53-8313-EDB34C3E78C0}" destId="{6A384CF6-B62C-4DFF-B883-F26E4F5F2F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A76652-D5DA-446B-AC17-548E326E7C42}">
      <dsp:nvSpPr>
        <dsp:cNvPr id="0" name=""/>
        <dsp:cNvSpPr/>
      </dsp:nvSpPr>
      <dsp:spPr>
        <a:xfrm>
          <a:off x="125574" y="1867922"/>
          <a:ext cx="3244010" cy="1622005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pc="3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Объект</a:t>
          </a:r>
          <a:endParaRPr lang="ru-RU" sz="3500" kern="1200" spc="3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125574" y="1867922"/>
        <a:ext cx="3244010" cy="1622005"/>
      </dsp:txXfrm>
    </dsp:sp>
    <dsp:sp modelId="{83A31ABD-FC68-4426-A223-807BAA49B57B}">
      <dsp:nvSpPr>
        <dsp:cNvPr id="0" name=""/>
        <dsp:cNvSpPr/>
      </dsp:nvSpPr>
      <dsp:spPr>
        <a:xfrm rot="18289469">
          <a:off x="2882259" y="1719025"/>
          <a:ext cx="227225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272255" y="2724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8289469">
        <a:off x="3961581" y="1689465"/>
        <a:ext cx="113612" cy="113612"/>
      </dsp:txXfrm>
    </dsp:sp>
    <dsp:sp modelId="{98E39D6B-E214-417D-8FAF-4665AC21D59D}">
      <dsp:nvSpPr>
        <dsp:cNvPr id="0" name=""/>
        <dsp:cNvSpPr/>
      </dsp:nvSpPr>
      <dsp:spPr>
        <a:xfrm>
          <a:off x="4667189" y="2616"/>
          <a:ext cx="3244010" cy="1622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pc="3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Вещество</a:t>
          </a:r>
          <a:endParaRPr lang="ru-RU" sz="3500" kern="1200" spc="3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4667189" y="2616"/>
        <a:ext cx="3244010" cy="1622005"/>
      </dsp:txXfrm>
    </dsp:sp>
    <dsp:sp modelId="{5355DB92-F10B-4CAA-B26C-8992E86A29DA}">
      <dsp:nvSpPr>
        <dsp:cNvPr id="0" name=""/>
        <dsp:cNvSpPr/>
      </dsp:nvSpPr>
      <dsp:spPr>
        <a:xfrm>
          <a:off x="3369585" y="2651678"/>
          <a:ext cx="129760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604" y="2724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85947" y="2646484"/>
        <a:ext cx="64880" cy="64880"/>
      </dsp:txXfrm>
    </dsp:sp>
    <dsp:sp modelId="{6850EE42-B1D2-4155-93B9-094A47238DAF}">
      <dsp:nvSpPr>
        <dsp:cNvPr id="0" name=""/>
        <dsp:cNvSpPr/>
      </dsp:nvSpPr>
      <dsp:spPr>
        <a:xfrm>
          <a:off x="4667189" y="1867922"/>
          <a:ext cx="3244010" cy="1622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pc="3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Энергия</a:t>
          </a:r>
          <a:endParaRPr lang="ru-RU" sz="3500" kern="1200" spc="3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4667189" y="1867922"/>
        <a:ext cx="3244010" cy="1622005"/>
      </dsp:txXfrm>
    </dsp:sp>
    <dsp:sp modelId="{8CA51269-1553-4C07-B7A6-754B5DD2DEDE}">
      <dsp:nvSpPr>
        <dsp:cNvPr id="0" name=""/>
        <dsp:cNvSpPr/>
      </dsp:nvSpPr>
      <dsp:spPr>
        <a:xfrm rot="3310531">
          <a:off x="2882259" y="3584331"/>
          <a:ext cx="227225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272255" y="27246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3310531">
        <a:off x="3961581" y="3554771"/>
        <a:ext cx="113612" cy="113612"/>
      </dsp:txXfrm>
    </dsp:sp>
    <dsp:sp modelId="{9B8F26FE-F2C4-4BD9-841F-2BA0B1D0A0C3}">
      <dsp:nvSpPr>
        <dsp:cNvPr id="0" name=""/>
        <dsp:cNvSpPr/>
      </dsp:nvSpPr>
      <dsp:spPr>
        <a:xfrm>
          <a:off x="4667189" y="3733228"/>
          <a:ext cx="3244010" cy="1622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spc="3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Информация</a:t>
          </a:r>
          <a:endParaRPr lang="ru-RU" sz="3500" kern="1200" spc="3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4667189" y="3733228"/>
        <a:ext cx="3244010" cy="1622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4DE2C-C0B9-4B82-A75E-2FF3DF08A398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5A545-8469-475F-974C-E2773F5F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64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fld id="{EAD0D507-0644-4B87-B5DA-DD9CAEC977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fld id="{0075ED6D-B1A8-49B4-8846-4E2E4F8B756C}" type="datetimeFigureOut">
              <a:rPr lang="ru-RU" smtClean="0"/>
              <a:pPr/>
              <a:t>12.09.2014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 smtClean="0"/>
              <a:t>Планирование информатики и ИКТ в 8 классе</a:t>
            </a:r>
            <a:endParaRPr lang="ru-RU" b="1" spc="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pc="300" dirty="0"/>
              <a:t>Информация и информационные процессы (4 </a:t>
            </a:r>
            <a:r>
              <a:rPr lang="ru-RU" spc="300" dirty="0" smtClean="0"/>
              <a:t>часа), </a:t>
            </a:r>
          </a:p>
          <a:p>
            <a:r>
              <a:rPr lang="ru-RU" spc="300" dirty="0" smtClean="0"/>
              <a:t>Компьютер </a:t>
            </a:r>
            <a:r>
              <a:rPr lang="ru-RU" spc="300" dirty="0"/>
              <a:t>как универсальное устройство обработки информации (4 </a:t>
            </a:r>
            <a:r>
              <a:rPr lang="ru-RU" spc="300" dirty="0" smtClean="0"/>
              <a:t>часа), </a:t>
            </a:r>
          </a:p>
          <a:p>
            <a:r>
              <a:rPr lang="ru-RU" spc="300" dirty="0" smtClean="0"/>
              <a:t>Обработка </a:t>
            </a:r>
            <a:r>
              <a:rPr lang="ru-RU" spc="300" dirty="0"/>
              <a:t>текстовой информации (14 </a:t>
            </a:r>
            <a:r>
              <a:rPr lang="ru-RU" spc="300" dirty="0" smtClean="0"/>
              <a:t>часов), </a:t>
            </a:r>
          </a:p>
          <a:p>
            <a:r>
              <a:rPr lang="ru-RU" spc="300" dirty="0" smtClean="0"/>
              <a:t>Обработка </a:t>
            </a:r>
            <a:r>
              <a:rPr lang="ru-RU" spc="300" dirty="0"/>
              <a:t>графической информации (4 </a:t>
            </a:r>
            <a:r>
              <a:rPr lang="ru-RU" spc="300" dirty="0" smtClean="0"/>
              <a:t>часа), </a:t>
            </a:r>
          </a:p>
          <a:p>
            <a:r>
              <a:rPr lang="ru-RU" spc="300" dirty="0" smtClean="0"/>
              <a:t>Мультимедийные </a:t>
            </a:r>
            <a:r>
              <a:rPr lang="ru-RU" spc="300" dirty="0"/>
              <a:t>технологии (5 часов).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pc="300" dirty="0"/>
              <a:t>Какое </a:t>
            </a:r>
            <a:r>
              <a:rPr lang="ru-RU" sz="3600" b="1" spc="300" dirty="0" smtClean="0"/>
              <a:t>сообщение </a:t>
            </a:r>
            <a:r>
              <a:rPr lang="ru-RU" sz="3600" b="1" spc="300" dirty="0"/>
              <a:t>называется информативным</a:t>
            </a:r>
            <a:r>
              <a:rPr lang="ru-RU" sz="3600" b="1" spc="300" dirty="0" smtClean="0"/>
              <a:t>?</a:t>
            </a:r>
            <a:endParaRPr lang="ru-RU" sz="3600" spc="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1114420"/>
          </a:xfrm>
        </p:spPr>
        <p:txBody>
          <a:bodyPr/>
          <a:lstStyle/>
          <a:p>
            <a:pPr marL="0" indent="0" algn="ctr">
              <a:buNone/>
            </a:pPr>
            <a:r>
              <a:rPr lang="ru-RU" spc="300" dirty="0"/>
              <a:t>Сообщение, которое </a:t>
            </a:r>
            <a:r>
              <a:rPr lang="ru-RU" spc="300" dirty="0" smtClean="0"/>
              <a:t>пополняет </a:t>
            </a:r>
            <a:r>
              <a:rPr lang="ru-RU" spc="300" dirty="0"/>
              <a:t>наши </a:t>
            </a:r>
            <a:r>
              <a:rPr lang="ru-RU" spc="300" dirty="0" smtClean="0"/>
              <a:t>знания</a:t>
            </a:r>
            <a:r>
              <a:rPr lang="ru-RU" b="1" spc="300" dirty="0" smtClean="0"/>
              <a:t>. </a:t>
            </a:r>
            <a:endParaRPr lang="ru-RU" spc="300" dirty="0"/>
          </a:p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5072074"/>
            <a:ext cx="8229600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spc="300" dirty="0"/>
              <a:t>Сообщения, которые не пополняют знаний принимающего их </a:t>
            </a:r>
            <a:r>
              <a:rPr lang="ru-RU" sz="3200" spc="300" dirty="0" smtClean="0"/>
              <a:t>человека</a:t>
            </a:r>
            <a:r>
              <a:rPr kumimoji="0" lang="ru-RU" sz="32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3200" b="0" i="0" u="none" strike="noStrike" kern="1200" cap="none" spc="3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3284984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Какое сообщение называется неинформативным?</a:t>
            </a:r>
            <a:endParaRPr kumimoji="0" lang="ru-RU" sz="3600" b="0" i="0" u="none" strike="noStrike" kern="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b="1" spc="300" dirty="0"/>
              <a:t>Какое сообщение, принимаемое человеком, содержит для него информацию? </a:t>
            </a:r>
            <a:endParaRPr lang="ru-RU" spc="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pPr marL="0" indent="0" algn="ctr">
              <a:buNone/>
            </a:pPr>
            <a:r>
              <a:rPr lang="ru-RU" spc="300" dirty="0"/>
              <a:t>Если заключенные в сообщении сведения являются для этого человека новыми и понятными.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 smtClean="0"/>
              <a:t>Назовите органы чувств человека</a:t>
            </a:r>
            <a:endParaRPr lang="ru-RU" dirty="0"/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15900" y="1844675"/>
            <a:ext cx="8570913" cy="4629845"/>
            <a:chOff x="136" y="989"/>
            <a:chExt cx="5399" cy="3152"/>
          </a:xfrm>
        </p:grpSpPr>
        <p:grpSp>
          <p:nvGrpSpPr>
            <p:cNvPr id="4" name="Group 34"/>
            <p:cNvGrpSpPr>
              <a:grpSpLocks/>
            </p:cNvGrpSpPr>
            <p:nvPr/>
          </p:nvGrpSpPr>
          <p:grpSpPr bwMode="auto">
            <a:xfrm flipH="1">
              <a:off x="1724" y="989"/>
              <a:ext cx="2222" cy="2917"/>
              <a:chOff x="249" y="527"/>
              <a:chExt cx="2041" cy="2404"/>
            </a:xfrm>
          </p:grpSpPr>
          <p:sp>
            <p:nvSpPr>
              <p:cNvPr id="15" name="Freeform 35"/>
              <p:cNvSpPr>
                <a:spLocks/>
              </p:cNvSpPr>
              <p:nvPr/>
            </p:nvSpPr>
            <p:spPr bwMode="auto">
              <a:xfrm>
                <a:off x="249" y="527"/>
                <a:ext cx="2041" cy="2352"/>
              </a:xfrm>
              <a:custGeom>
                <a:avLst/>
                <a:gdLst/>
                <a:ahLst/>
                <a:cxnLst>
                  <a:cxn ang="0">
                    <a:pos x="1767" y="2668"/>
                  </a:cxn>
                  <a:cxn ang="0">
                    <a:pos x="1795" y="2541"/>
                  </a:cxn>
                  <a:cxn ang="0">
                    <a:pos x="1894" y="2470"/>
                  </a:cxn>
                  <a:cxn ang="0">
                    <a:pos x="2209" y="2404"/>
                  </a:cxn>
                  <a:cxn ang="0">
                    <a:pos x="2369" y="2334"/>
                  </a:cxn>
                  <a:cxn ang="0">
                    <a:pos x="2425" y="2263"/>
                  </a:cxn>
                  <a:cxn ang="0">
                    <a:pos x="2421" y="2094"/>
                  </a:cxn>
                  <a:cxn ang="0">
                    <a:pos x="2411" y="1858"/>
                  </a:cxn>
                  <a:cxn ang="0">
                    <a:pos x="2454" y="1698"/>
                  </a:cxn>
                  <a:cxn ang="0">
                    <a:pos x="2557" y="1628"/>
                  </a:cxn>
                  <a:cxn ang="0">
                    <a:pos x="2675" y="1571"/>
                  </a:cxn>
                  <a:cxn ang="0">
                    <a:pos x="2693" y="1501"/>
                  </a:cxn>
                  <a:cxn ang="0">
                    <a:pos x="2632" y="1425"/>
                  </a:cxn>
                  <a:cxn ang="0">
                    <a:pos x="2397" y="1129"/>
                  </a:cxn>
                  <a:cxn ang="0">
                    <a:pos x="2435" y="1046"/>
                  </a:cxn>
                  <a:cxn ang="0">
                    <a:pos x="2491" y="858"/>
                  </a:cxn>
                  <a:cxn ang="0">
                    <a:pos x="2440" y="583"/>
                  </a:cxn>
                  <a:cxn ang="0">
                    <a:pos x="2303" y="310"/>
                  </a:cxn>
                  <a:cxn ang="0">
                    <a:pos x="2134" y="131"/>
                  </a:cxn>
                  <a:cxn ang="0">
                    <a:pos x="1824" y="23"/>
                  </a:cxn>
                  <a:cxn ang="0">
                    <a:pos x="1462" y="0"/>
                  </a:cxn>
                  <a:cxn ang="0">
                    <a:pos x="1137" y="28"/>
                  </a:cxn>
                  <a:cxn ang="0">
                    <a:pos x="836" y="117"/>
                  </a:cxn>
                  <a:cxn ang="0">
                    <a:pos x="488" y="329"/>
                  </a:cxn>
                  <a:cxn ang="0">
                    <a:pos x="319" y="480"/>
                  </a:cxn>
                  <a:cxn ang="0">
                    <a:pos x="145" y="710"/>
                  </a:cxn>
                  <a:cxn ang="0">
                    <a:pos x="18" y="1008"/>
                  </a:cxn>
                  <a:cxn ang="0">
                    <a:pos x="9" y="1275"/>
                  </a:cxn>
                  <a:cxn ang="0">
                    <a:pos x="84" y="1516"/>
                  </a:cxn>
                  <a:cxn ang="0">
                    <a:pos x="432" y="2042"/>
                  </a:cxn>
                  <a:cxn ang="0">
                    <a:pos x="545" y="2272"/>
                  </a:cxn>
                  <a:cxn ang="0">
                    <a:pos x="573" y="2428"/>
                  </a:cxn>
                  <a:cxn ang="0">
                    <a:pos x="583" y="2639"/>
                  </a:cxn>
                  <a:cxn ang="0">
                    <a:pos x="1767" y="2937"/>
                  </a:cxn>
                </a:cxnLst>
                <a:rect l="0" t="0" r="r" b="b"/>
                <a:pathLst>
                  <a:path w="2693" h="2937">
                    <a:moveTo>
                      <a:pt x="1767" y="2937"/>
                    </a:moveTo>
                    <a:lnTo>
                      <a:pt x="1767" y="2668"/>
                    </a:lnTo>
                    <a:lnTo>
                      <a:pt x="1777" y="2606"/>
                    </a:lnTo>
                    <a:lnTo>
                      <a:pt x="1795" y="2541"/>
                    </a:lnTo>
                    <a:lnTo>
                      <a:pt x="1833" y="2494"/>
                    </a:lnTo>
                    <a:lnTo>
                      <a:pt x="1894" y="2470"/>
                    </a:lnTo>
                    <a:lnTo>
                      <a:pt x="2092" y="2428"/>
                    </a:lnTo>
                    <a:lnTo>
                      <a:pt x="2209" y="2404"/>
                    </a:lnTo>
                    <a:lnTo>
                      <a:pt x="2303" y="2366"/>
                    </a:lnTo>
                    <a:lnTo>
                      <a:pt x="2369" y="2334"/>
                    </a:lnTo>
                    <a:lnTo>
                      <a:pt x="2402" y="2305"/>
                    </a:lnTo>
                    <a:lnTo>
                      <a:pt x="2425" y="2263"/>
                    </a:lnTo>
                    <a:lnTo>
                      <a:pt x="2425" y="2188"/>
                    </a:lnTo>
                    <a:lnTo>
                      <a:pt x="2421" y="2094"/>
                    </a:lnTo>
                    <a:lnTo>
                      <a:pt x="2411" y="1967"/>
                    </a:lnTo>
                    <a:lnTo>
                      <a:pt x="2411" y="1858"/>
                    </a:lnTo>
                    <a:lnTo>
                      <a:pt x="2425" y="1759"/>
                    </a:lnTo>
                    <a:lnTo>
                      <a:pt x="2454" y="1698"/>
                    </a:lnTo>
                    <a:lnTo>
                      <a:pt x="2491" y="1656"/>
                    </a:lnTo>
                    <a:lnTo>
                      <a:pt x="2557" y="1628"/>
                    </a:lnTo>
                    <a:lnTo>
                      <a:pt x="2646" y="1595"/>
                    </a:lnTo>
                    <a:lnTo>
                      <a:pt x="2675" y="1571"/>
                    </a:lnTo>
                    <a:lnTo>
                      <a:pt x="2693" y="1543"/>
                    </a:lnTo>
                    <a:lnTo>
                      <a:pt x="2693" y="1501"/>
                    </a:lnTo>
                    <a:lnTo>
                      <a:pt x="2661" y="1458"/>
                    </a:lnTo>
                    <a:lnTo>
                      <a:pt x="2632" y="1425"/>
                    </a:lnTo>
                    <a:lnTo>
                      <a:pt x="2416" y="1152"/>
                    </a:lnTo>
                    <a:lnTo>
                      <a:pt x="2397" y="1129"/>
                    </a:lnTo>
                    <a:lnTo>
                      <a:pt x="2407" y="1087"/>
                    </a:lnTo>
                    <a:lnTo>
                      <a:pt x="2435" y="1046"/>
                    </a:lnTo>
                    <a:lnTo>
                      <a:pt x="2477" y="931"/>
                    </a:lnTo>
                    <a:lnTo>
                      <a:pt x="2491" y="858"/>
                    </a:lnTo>
                    <a:lnTo>
                      <a:pt x="2491" y="745"/>
                    </a:lnTo>
                    <a:lnTo>
                      <a:pt x="2440" y="583"/>
                    </a:lnTo>
                    <a:lnTo>
                      <a:pt x="2388" y="462"/>
                    </a:lnTo>
                    <a:lnTo>
                      <a:pt x="2303" y="310"/>
                    </a:lnTo>
                    <a:lnTo>
                      <a:pt x="2223" y="216"/>
                    </a:lnTo>
                    <a:lnTo>
                      <a:pt x="2134" y="131"/>
                    </a:lnTo>
                    <a:lnTo>
                      <a:pt x="2012" y="67"/>
                    </a:lnTo>
                    <a:lnTo>
                      <a:pt x="1824" y="23"/>
                    </a:lnTo>
                    <a:lnTo>
                      <a:pt x="1645" y="4"/>
                    </a:lnTo>
                    <a:lnTo>
                      <a:pt x="1462" y="0"/>
                    </a:lnTo>
                    <a:lnTo>
                      <a:pt x="1283" y="9"/>
                    </a:lnTo>
                    <a:lnTo>
                      <a:pt x="1137" y="28"/>
                    </a:lnTo>
                    <a:lnTo>
                      <a:pt x="996" y="56"/>
                    </a:lnTo>
                    <a:lnTo>
                      <a:pt x="836" y="117"/>
                    </a:lnTo>
                    <a:lnTo>
                      <a:pt x="681" y="197"/>
                    </a:lnTo>
                    <a:lnTo>
                      <a:pt x="488" y="329"/>
                    </a:lnTo>
                    <a:lnTo>
                      <a:pt x="399" y="400"/>
                    </a:lnTo>
                    <a:lnTo>
                      <a:pt x="319" y="480"/>
                    </a:lnTo>
                    <a:lnTo>
                      <a:pt x="230" y="583"/>
                    </a:lnTo>
                    <a:lnTo>
                      <a:pt x="145" y="710"/>
                    </a:lnTo>
                    <a:lnTo>
                      <a:pt x="61" y="870"/>
                    </a:lnTo>
                    <a:lnTo>
                      <a:pt x="18" y="1008"/>
                    </a:lnTo>
                    <a:lnTo>
                      <a:pt x="0" y="1159"/>
                    </a:lnTo>
                    <a:lnTo>
                      <a:pt x="9" y="1275"/>
                    </a:lnTo>
                    <a:lnTo>
                      <a:pt x="32" y="1392"/>
                    </a:lnTo>
                    <a:lnTo>
                      <a:pt x="84" y="1516"/>
                    </a:lnTo>
                    <a:lnTo>
                      <a:pt x="235" y="1752"/>
                    </a:lnTo>
                    <a:lnTo>
                      <a:pt x="432" y="2042"/>
                    </a:lnTo>
                    <a:lnTo>
                      <a:pt x="512" y="2188"/>
                    </a:lnTo>
                    <a:lnTo>
                      <a:pt x="545" y="2272"/>
                    </a:lnTo>
                    <a:lnTo>
                      <a:pt x="564" y="2354"/>
                    </a:lnTo>
                    <a:lnTo>
                      <a:pt x="573" y="2428"/>
                    </a:lnTo>
                    <a:lnTo>
                      <a:pt x="578" y="2498"/>
                    </a:lnTo>
                    <a:lnTo>
                      <a:pt x="583" y="2639"/>
                    </a:lnTo>
                    <a:lnTo>
                      <a:pt x="564" y="2937"/>
                    </a:lnTo>
                    <a:lnTo>
                      <a:pt x="1767" y="2937"/>
                    </a:lnTo>
                    <a:close/>
                  </a:path>
                </a:pathLst>
              </a:custGeom>
              <a:solidFill>
                <a:srgbClr val="FF8000"/>
              </a:solidFill>
              <a:ln w="25400">
                <a:solidFill>
                  <a:srgbClr val="FF8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6" name="Picture 36" descr="BRAIN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0960127" flipH="1">
                <a:off x="421" y="636"/>
                <a:ext cx="1684" cy="2185"/>
              </a:xfrm>
              <a:prstGeom prst="rect">
                <a:avLst/>
              </a:prstGeom>
              <a:noFill/>
            </p:spPr>
          </p:pic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1108" y="1763"/>
                <a:ext cx="729" cy="1168"/>
              </a:xfrm>
              <a:custGeom>
                <a:avLst/>
                <a:gdLst/>
                <a:ahLst/>
                <a:cxnLst>
                  <a:cxn ang="0">
                    <a:pos x="907" y="0"/>
                  </a:cxn>
                  <a:cxn ang="0">
                    <a:pos x="688" y="64"/>
                  </a:cxn>
                  <a:cxn ang="0">
                    <a:pos x="276" y="73"/>
                  </a:cxn>
                  <a:cxn ang="0">
                    <a:pos x="148" y="110"/>
                  </a:cxn>
                  <a:cxn ang="0">
                    <a:pos x="112" y="156"/>
                  </a:cxn>
                  <a:cxn ang="0">
                    <a:pos x="66" y="339"/>
                  </a:cxn>
                  <a:cxn ang="0">
                    <a:pos x="84" y="1317"/>
                  </a:cxn>
                  <a:cxn ang="0">
                    <a:pos x="103" y="1335"/>
                  </a:cxn>
                  <a:cxn ang="0">
                    <a:pos x="112" y="1363"/>
                  </a:cxn>
                  <a:cxn ang="0">
                    <a:pos x="167" y="1381"/>
                  </a:cxn>
                  <a:cxn ang="0">
                    <a:pos x="505" y="1143"/>
                  </a:cxn>
                  <a:cxn ang="0">
                    <a:pos x="542" y="1097"/>
                  </a:cxn>
                  <a:cxn ang="0">
                    <a:pos x="551" y="1061"/>
                  </a:cxn>
                  <a:cxn ang="0">
                    <a:pos x="569" y="1006"/>
                  </a:cxn>
                  <a:cxn ang="0">
                    <a:pos x="615" y="814"/>
                  </a:cxn>
                  <a:cxn ang="0">
                    <a:pos x="633" y="741"/>
                  </a:cxn>
                  <a:cxn ang="0">
                    <a:pos x="651" y="622"/>
                  </a:cxn>
                  <a:cxn ang="0">
                    <a:pos x="670" y="604"/>
                  </a:cxn>
                  <a:cxn ang="0">
                    <a:pos x="706" y="512"/>
                  </a:cxn>
                  <a:cxn ang="0">
                    <a:pos x="752" y="348"/>
                  </a:cxn>
                  <a:cxn ang="0">
                    <a:pos x="788" y="302"/>
                  </a:cxn>
                  <a:cxn ang="0">
                    <a:pos x="798" y="275"/>
                  </a:cxn>
                  <a:cxn ang="0">
                    <a:pos x="816" y="256"/>
                  </a:cxn>
                  <a:cxn ang="0">
                    <a:pos x="880" y="192"/>
                  </a:cxn>
                  <a:cxn ang="0">
                    <a:pos x="907" y="0"/>
                  </a:cxn>
                </a:cxnLst>
                <a:rect l="0" t="0" r="r" b="b"/>
                <a:pathLst>
                  <a:path w="962" h="1459">
                    <a:moveTo>
                      <a:pt x="907" y="0"/>
                    </a:moveTo>
                    <a:cubicBezTo>
                      <a:pt x="836" y="12"/>
                      <a:pt x="759" y="41"/>
                      <a:pt x="688" y="64"/>
                    </a:cubicBezTo>
                    <a:cubicBezTo>
                      <a:pt x="557" y="107"/>
                      <a:pt x="413" y="70"/>
                      <a:pt x="276" y="73"/>
                    </a:cubicBezTo>
                    <a:cubicBezTo>
                      <a:pt x="218" y="81"/>
                      <a:pt x="194" y="81"/>
                      <a:pt x="148" y="110"/>
                    </a:cubicBezTo>
                    <a:cubicBezTo>
                      <a:pt x="137" y="126"/>
                      <a:pt x="116" y="137"/>
                      <a:pt x="112" y="156"/>
                    </a:cubicBezTo>
                    <a:cubicBezTo>
                      <a:pt x="97" y="226"/>
                      <a:pt x="116" y="286"/>
                      <a:pt x="66" y="339"/>
                    </a:cubicBezTo>
                    <a:cubicBezTo>
                      <a:pt x="28" y="566"/>
                      <a:pt x="0" y="1289"/>
                      <a:pt x="84" y="1317"/>
                    </a:cubicBezTo>
                    <a:cubicBezTo>
                      <a:pt x="90" y="1323"/>
                      <a:pt x="98" y="1328"/>
                      <a:pt x="103" y="1335"/>
                    </a:cubicBezTo>
                    <a:cubicBezTo>
                      <a:pt x="108" y="1343"/>
                      <a:pt x="104" y="1357"/>
                      <a:pt x="112" y="1363"/>
                    </a:cubicBezTo>
                    <a:cubicBezTo>
                      <a:pt x="128" y="1374"/>
                      <a:pt x="167" y="1381"/>
                      <a:pt x="167" y="1381"/>
                    </a:cubicBezTo>
                    <a:cubicBezTo>
                      <a:pt x="587" y="1369"/>
                      <a:pt x="468" y="1459"/>
                      <a:pt x="505" y="1143"/>
                    </a:cubicBezTo>
                    <a:cubicBezTo>
                      <a:pt x="507" y="1130"/>
                      <a:pt x="533" y="1106"/>
                      <a:pt x="542" y="1097"/>
                    </a:cubicBezTo>
                    <a:cubicBezTo>
                      <a:pt x="545" y="1085"/>
                      <a:pt x="547" y="1073"/>
                      <a:pt x="551" y="1061"/>
                    </a:cubicBezTo>
                    <a:cubicBezTo>
                      <a:pt x="556" y="1043"/>
                      <a:pt x="569" y="1006"/>
                      <a:pt x="569" y="1006"/>
                    </a:cubicBezTo>
                    <a:cubicBezTo>
                      <a:pt x="577" y="939"/>
                      <a:pt x="584" y="874"/>
                      <a:pt x="615" y="814"/>
                    </a:cubicBezTo>
                    <a:cubicBezTo>
                      <a:pt x="620" y="789"/>
                      <a:pt x="629" y="766"/>
                      <a:pt x="633" y="741"/>
                    </a:cubicBezTo>
                    <a:cubicBezTo>
                      <a:pt x="634" y="738"/>
                      <a:pt x="640" y="644"/>
                      <a:pt x="651" y="622"/>
                    </a:cubicBezTo>
                    <a:cubicBezTo>
                      <a:pt x="655" y="614"/>
                      <a:pt x="665" y="611"/>
                      <a:pt x="670" y="604"/>
                    </a:cubicBezTo>
                    <a:cubicBezTo>
                      <a:pt x="692" y="576"/>
                      <a:pt x="698" y="546"/>
                      <a:pt x="706" y="512"/>
                    </a:cubicBezTo>
                    <a:cubicBezTo>
                      <a:pt x="713" y="448"/>
                      <a:pt x="717" y="400"/>
                      <a:pt x="752" y="348"/>
                    </a:cubicBezTo>
                    <a:cubicBezTo>
                      <a:pt x="774" y="281"/>
                      <a:pt x="743" y="357"/>
                      <a:pt x="788" y="302"/>
                    </a:cubicBezTo>
                    <a:cubicBezTo>
                      <a:pt x="794" y="295"/>
                      <a:pt x="793" y="283"/>
                      <a:pt x="798" y="275"/>
                    </a:cubicBezTo>
                    <a:cubicBezTo>
                      <a:pt x="803" y="268"/>
                      <a:pt x="811" y="263"/>
                      <a:pt x="816" y="256"/>
                    </a:cubicBezTo>
                    <a:cubicBezTo>
                      <a:pt x="864" y="191"/>
                      <a:pt x="828" y="209"/>
                      <a:pt x="880" y="192"/>
                    </a:cubicBezTo>
                    <a:cubicBezTo>
                      <a:pt x="962" y="137"/>
                      <a:pt x="877" y="63"/>
                      <a:pt x="907" y="0"/>
                    </a:cubicBezTo>
                    <a:close/>
                  </a:path>
                </a:pathLst>
              </a:custGeom>
              <a:solidFill>
                <a:srgbClr val="FF8000"/>
              </a:solidFill>
              <a:ln w="9525">
                <a:solidFill>
                  <a:srgbClr val="FF8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" name="Line 38"/>
            <p:cNvSpPr>
              <a:spLocks noChangeShapeType="1"/>
            </p:cNvSpPr>
            <p:nvPr/>
          </p:nvSpPr>
          <p:spPr bwMode="auto">
            <a:xfrm flipV="1">
              <a:off x="952" y="2436"/>
              <a:ext cx="1293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39"/>
            <p:cNvSpPr>
              <a:spLocks noChangeShapeType="1"/>
            </p:cNvSpPr>
            <p:nvPr/>
          </p:nvSpPr>
          <p:spPr bwMode="auto">
            <a:xfrm>
              <a:off x="1429" y="1733"/>
              <a:ext cx="816" cy="408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40"/>
            <p:cNvSpPr>
              <a:spLocks noChangeShapeType="1"/>
            </p:cNvSpPr>
            <p:nvPr/>
          </p:nvSpPr>
          <p:spPr bwMode="auto">
            <a:xfrm flipV="1">
              <a:off x="1383" y="2731"/>
              <a:ext cx="1066" cy="522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41"/>
            <p:cNvSpPr>
              <a:spLocks noChangeShapeType="1"/>
            </p:cNvSpPr>
            <p:nvPr/>
          </p:nvSpPr>
          <p:spPr bwMode="auto">
            <a:xfrm flipH="1" flipV="1">
              <a:off x="3129" y="2595"/>
              <a:ext cx="1316" cy="35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 flipH="1" flipV="1">
              <a:off x="3220" y="3071"/>
              <a:ext cx="748" cy="567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Text Box 45"/>
            <p:cNvSpPr txBox="1">
              <a:spLocks noChangeArrowheads="1"/>
            </p:cNvSpPr>
            <p:nvPr/>
          </p:nvSpPr>
          <p:spPr bwMode="auto">
            <a:xfrm>
              <a:off x="136" y="1556"/>
              <a:ext cx="2314" cy="5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b="1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ЗРЕНИЕ</a:t>
              </a:r>
            </a:p>
            <a:p>
              <a:r>
                <a:rPr lang="ru-RU" sz="2400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зрительные образы</a:t>
              </a:r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136" y="2236"/>
              <a:ext cx="1584" cy="5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b="1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ОБОНЯНИЕ</a:t>
              </a:r>
            </a:p>
            <a:p>
              <a:r>
                <a:rPr lang="ru-RU" sz="2400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запахи</a:t>
              </a:r>
            </a:p>
          </p:txBody>
        </p:sp>
        <p:sp>
          <p:nvSpPr>
            <p:cNvPr id="12" name="Text Box 47"/>
            <p:cNvSpPr txBox="1">
              <a:spLocks noChangeArrowheads="1"/>
            </p:cNvSpPr>
            <p:nvPr/>
          </p:nvSpPr>
          <p:spPr bwMode="auto">
            <a:xfrm>
              <a:off x="136" y="3116"/>
              <a:ext cx="2399" cy="5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b="1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ВКУС</a:t>
              </a:r>
            </a:p>
            <a:p>
              <a:r>
                <a:rPr lang="ru-RU" sz="2400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вкусовые ощущения</a:t>
              </a:r>
            </a:p>
          </p:txBody>
        </p:sp>
        <p:sp>
          <p:nvSpPr>
            <p:cNvPr id="13" name="Text Box 48"/>
            <p:cNvSpPr txBox="1">
              <a:spLocks noChangeArrowheads="1"/>
            </p:cNvSpPr>
            <p:nvPr/>
          </p:nvSpPr>
          <p:spPr bwMode="auto">
            <a:xfrm>
              <a:off x="3510" y="2651"/>
              <a:ext cx="2025" cy="5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b="1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СЛУХ</a:t>
              </a:r>
            </a:p>
            <a:p>
              <a:r>
                <a:rPr lang="ru-RU" sz="2400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звуковые образы</a:t>
              </a:r>
            </a:p>
          </p:txBody>
        </p:sp>
        <p:sp>
          <p:nvSpPr>
            <p:cNvPr id="14" name="Text Box 49"/>
            <p:cNvSpPr txBox="1">
              <a:spLocks noChangeArrowheads="1"/>
            </p:cNvSpPr>
            <p:nvPr/>
          </p:nvSpPr>
          <p:spPr bwMode="auto">
            <a:xfrm>
              <a:off x="2790" y="3575"/>
              <a:ext cx="2708" cy="5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b="1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ОСЯЗАНИЕ</a:t>
              </a:r>
            </a:p>
            <a:p>
              <a:r>
                <a:rPr lang="ru-RU" sz="2400" spc="300" dirty="0">
                  <a:solidFill>
                    <a:schemeClr val="bg1">
                      <a:lumMod val="90000"/>
                      <a:lumOff val="10000"/>
                    </a:schemeClr>
                  </a:solidFill>
                </a:rPr>
                <a:t>тактильные ощущения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645024"/>
            <a:ext cx="5684168" cy="2054223"/>
          </a:xfrm>
        </p:spPr>
        <p:txBody>
          <a:bodyPr>
            <a:normAutofit fontScale="90000"/>
          </a:bodyPr>
          <a:lstStyle/>
          <a:p>
            <a:r>
              <a:rPr lang="ru-RU" spc="300" dirty="0" smtClean="0">
                <a:solidFill>
                  <a:srgbClr val="C00000"/>
                </a:solidFill>
              </a:rPr>
              <a:t>Виды информации по способу восприятия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628775"/>
            <a:ext cx="42672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spc="300" dirty="0" smtClean="0">
                <a:solidFill>
                  <a:srgbClr val="C00000"/>
                </a:solidFill>
              </a:rPr>
              <a:t>Визуальная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971550" y="6165850"/>
            <a:ext cx="7272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spc="300" dirty="0">
                <a:solidFill>
                  <a:srgbClr val="C00000"/>
                </a:solidFill>
              </a:rPr>
              <a:t>с помощью зрения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pc="300" dirty="0" err="1" smtClean="0">
                <a:solidFill>
                  <a:srgbClr val="C00000"/>
                </a:solidFill>
              </a:rPr>
              <a:t>Аудильная</a:t>
            </a:r>
            <a:endParaRPr lang="ru-RU" b="1" spc="300" dirty="0" smtClean="0">
              <a:solidFill>
                <a:srgbClr val="C00000"/>
              </a:solidFill>
            </a:endParaRPr>
          </a:p>
        </p:txBody>
      </p:sp>
      <p:pic>
        <p:nvPicPr>
          <p:cNvPr id="6147" name="Picture 4" descr="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00300" y="1643063"/>
            <a:ext cx="4343400" cy="4295775"/>
          </a:xfrm>
          <a:noFill/>
        </p:spPr>
      </p:pic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2268538" y="5949950"/>
            <a:ext cx="4391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spc="300" dirty="0">
                <a:solidFill>
                  <a:srgbClr val="C00000"/>
                </a:solidFill>
              </a:rPr>
              <a:t>с помощью слуха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pc="300" dirty="0" smtClean="0">
                <a:solidFill>
                  <a:srgbClr val="C00000"/>
                </a:solidFill>
              </a:rPr>
              <a:t>Тактильная</a:t>
            </a:r>
          </a:p>
        </p:txBody>
      </p:sp>
      <p:pic>
        <p:nvPicPr>
          <p:cNvPr id="7171" name="Picture 5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8941"/>
          <a:stretch>
            <a:fillRect/>
          </a:stretch>
        </p:blipFill>
        <p:spPr>
          <a:xfrm>
            <a:off x="3059113" y="1412875"/>
            <a:ext cx="2941647" cy="4305300"/>
          </a:xfrm>
          <a:noFill/>
        </p:spPr>
      </p:pic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928662" y="6165850"/>
            <a:ext cx="6929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spc="300" dirty="0">
                <a:solidFill>
                  <a:srgbClr val="C00000"/>
                </a:solidFill>
              </a:rPr>
              <a:t>с</a:t>
            </a:r>
            <a:r>
              <a:rPr lang="ru-RU" sz="2800" spc="300" dirty="0" smtClean="0">
                <a:solidFill>
                  <a:srgbClr val="C00000"/>
                </a:solidFill>
              </a:rPr>
              <a:t> </a:t>
            </a:r>
            <a:r>
              <a:rPr lang="ru-RU" sz="2800" spc="300" dirty="0">
                <a:solidFill>
                  <a:srgbClr val="C00000"/>
                </a:solidFill>
              </a:rPr>
              <a:t>помощью кожи (осязания)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pc="300" dirty="0" smtClean="0">
                <a:solidFill>
                  <a:srgbClr val="C00000"/>
                </a:solidFill>
              </a:rPr>
              <a:t>Обонятельная</a:t>
            </a:r>
          </a:p>
        </p:txBody>
      </p:sp>
      <p:pic>
        <p:nvPicPr>
          <p:cNvPr id="8195" name="Picture 5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57488" y="1571612"/>
            <a:ext cx="3629025" cy="4038600"/>
          </a:xfrm>
          <a:noFill/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051050" y="5805488"/>
            <a:ext cx="4968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spc="300" dirty="0">
                <a:solidFill>
                  <a:srgbClr val="C00000"/>
                </a:solidFill>
              </a:rPr>
              <a:t>с помощью обоняния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pc="300" dirty="0" smtClean="0">
                <a:solidFill>
                  <a:srgbClr val="C00000"/>
                </a:solidFill>
              </a:rPr>
              <a:t>Вкусовая</a:t>
            </a:r>
          </a:p>
        </p:txBody>
      </p:sp>
      <p:pic>
        <p:nvPicPr>
          <p:cNvPr id="9219" name="Picture 4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54754" y="1981200"/>
            <a:ext cx="4234492" cy="3886200"/>
          </a:xfrm>
          <a:noFill/>
        </p:spPr>
      </p:pic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285984" y="6215082"/>
            <a:ext cx="4033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spc="300" dirty="0">
                <a:solidFill>
                  <a:srgbClr val="C00000"/>
                </a:solidFill>
              </a:rPr>
              <a:t>с помощью языка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7354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/>
              <a:t>Какие существуют формы представления информации?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428868"/>
            <a:ext cx="8229600" cy="3886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3200" b="0" i="0" u="none" strike="noStrike" kern="0" cap="none" spc="30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 на естественном языке (устная и письменная форма);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3200" b="0" i="0" u="none" strike="noStrike" kern="0" cap="none" spc="30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Графическая форма(рисунки, схемы, чертежи, карты, графики, диаграммы);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ru-RU" sz="3200" b="0" i="0" u="none" strike="noStrike" kern="0" cap="none" spc="30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Символы формального языка: числа, математические формулы, ноты, химические формулы, дорожные знаки и пр.)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500042"/>
          <a:ext cx="8036775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300" dirty="0" smtClean="0"/>
              <a:t>Закрепление пройденного материала</a:t>
            </a:r>
            <a:endParaRPr lang="ru-RU" spc="3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Что из ниже перечисленного не является для вас информацией?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886200"/>
          </a:xfrm>
        </p:spPr>
        <p:txBody>
          <a:bodyPr>
            <a:normAutofit fontScale="92500" lnSpcReduction="10000"/>
          </a:bodyPr>
          <a:lstStyle/>
          <a:p>
            <a:pPr indent="22225">
              <a:buNone/>
            </a:pPr>
            <a:r>
              <a:rPr lang="ru-RU" dirty="0" smtClean="0"/>
              <a:t>а</a:t>
            </a:r>
            <a:r>
              <a:rPr lang="ru-RU" dirty="0"/>
              <a:t>) LIRO CAS</a:t>
            </a:r>
          </a:p>
          <a:p>
            <a:pPr indent="22225">
              <a:buNone/>
            </a:pPr>
            <a:r>
              <a:rPr lang="ru-RU" dirty="0"/>
              <a:t>б) Сегодня на улице десять градусов мороза.</a:t>
            </a:r>
          </a:p>
          <a:p>
            <a:pPr indent="22225">
              <a:buNone/>
            </a:pPr>
            <a:r>
              <a:rPr lang="ru-RU" dirty="0"/>
              <a:t>в) Основные виды информационных процессов- хранение, обработка, и обмен информацией.</a:t>
            </a:r>
          </a:p>
          <a:p>
            <a:pPr indent="22225">
              <a:buNone/>
            </a:pPr>
            <a:r>
              <a:rPr lang="ru-RU" dirty="0"/>
              <a:t>г) 24*15=360</a:t>
            </a:r>
          </a:p>
          <a:p>
            <a:pPr indent="22225">
              <a:buNone/>
            </a:pPr>
            <a:r>
              <a:rPr lang="ru-RU" dirty="0" err="1"/>
              <a:t>д</a:t>
            </a:r>
            <a:r>
              <a:rPr lang="ru-RU" dirty="0"/>
              <a:t>) Лёд- твердое состояние 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Заполните таблицу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305837" cy="4881476"/>
        </p:xfrm>
        <a:graphic>
          <a:graphicData uri="http://schemas.openxmlformats.org/drawingml/2006/table">
            <a:tbl>
              <a:tblPr/>
              <a:tblGrid>
                <a:gridCol w="2286016"/>
                <a:gridCol w="2786082"/>
                <a:gridCol w="3233739"/>
              </a:tblGrid>
              <a:tr h="461342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800" b="1" kern="1200" spc="300" dirty="0" smtClean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spc="300" dirty="0" smtClean="0">
                          <a:solidFill>
                            <a:srgbClr val="171717"/>
                          </a:solidFill>
                          <a:latin typeface="Times New Roman"/>
                          <a:ea typeface="Times New Roman"/>
                        </a:rPr>
                        <a:t>Пример</a:t>
                      </a:r>
                      <a:endParaRPr lang="ru-RU" sz="2800" spc="300" dirty="0"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800" b="1" kern="1200" spc="300" dirty="0" smtClean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spc="300" dirty="0" smtClean="0">
                          <a:solidFill>
                            <a:srgbClr val="171717"/>
                          </a:solidFill>
                          <a:latin typeface="Times New Roman"/>
                          <a:ea typeface="Times New Roman"/>
                        </a:rPr>
                        <a:t>Вид </a:t>
                      </a:r>
                      <a:r>
                        <a:rPr lang="ru-RU" sz="2800" b="1" kern="1200" spc="300" dirty="0">
                          <a:solidFill>
                            <a:srgbClr val="171717"/>
                          </a:solidFill>
                          <a:latin typeface="Times New Roman"/>
                          <a:ea typeface="Times New Roman"/>
                        </a:rPr>
                        <a:t>информации</a:t>
                      </a:r>
                      <a:endParaRPr lang="ru-RU" sz="2800" spc="300" dirty="0"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1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spc="300" dirty="0">
                          <a:solidFill>
                            <a:srgbClr val="171717"/>
                          </a:solidFill>
                          <a:latin typeface="Times New Roman"/>
                          <a:ea typeface="Times New Roman"/>
                        </a:rPr>
                        <a:t>По способу восприятия</a:t>
                      </a:r>
                      <a:endParaRPr lang="ru-RU" sz="2800" spc="300" dirty="0"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2800" b="1" kern="1200" spc="300">
                          <a:solidFill>
                            <a:srgbClr val="171717"/>
                          </a:solidFill>
                          <a:latin typeface="Times New Roman"/>
                          <a:ea typeface="Times New Roman"/>
                        </a:rPr>
                        <a:t>По форме представления</a:t>
                      </a:r>
                      <a:endParaRPr lang="ru-RU" sz="2800" spc="300"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302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2800" kern="1200" spc="300" dirty="0">
                          <a:solidFill>
                            <a:srgbClr val="171717"/>
                          </a:solidFill>
                          <a:latin typeface="Times New Roman"/>
                          <a:ea typeface="Times New Roman"/>
                        </a:rPr>
                        <a:t>Задача по алгебре</a:t>
                      </a:r>
                      <a:endParaRPr lang="ru-RU" sz="2800" spc="300" dirty="0"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800" kern="1200" spc="300" dirty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800" kern="1200" spc="300" dirty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532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800" kern="1200" spc="300" dirty="0" smtClean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spc="300" dirty="0" smtClean="0">
                          <a:solidFill>
                            <a:srgbClr val="171717"/>
                          </a:solidFill>
                          <a:latin typeface="Times New Roman"/>
                          <a:ea typeface="Times New Roman"/>
                        </a:rPr>
                        <a:t>Письмо</a:t>
                      </a:r>
                      <a:endParaRPr lang="ru-RU" sz="2800" spc="300" dirty="0"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800" kern="1200" spc="300" dirty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800" kern="1200" spc="300" dirty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532">
                <a:tc>
                  <a:txBody>
                    <a:bodyPr/>
                    <a:lstStyle/>
                    <a:p>
                      <a:pPr fontAlgn="base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2800" kern="1200" spc="300" dirty="0" smtClean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spc="300" dirty="0" smtClean="0">
                          <a:solidFill>
                            <a:srgbClr val="171717"/>
                          </a:solidFill>
                          <a:latin typeface="Times New Roman"/>
                          <a:ea typeface="Times New Roman"/>
                        </a:rPr>
                        <a:t>Картина</a:t>
                      </a:r>
                      <a:endParaRPr lang="ru-RU" sz="2800" spc="300" dirty="0"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800" kern="1200" spc="300" dirty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800" kern="1200" spc="300" dirty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532">
                <a:tc>
                  <a:txBody>
                    <a:bodyPr/>
                    <a:lstStyle/>
                    <a:p>
                      <a:pPr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800" kern="1200" spc="300" dirty="0" smtClean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spc="300" dirty="0" smtClean="0">
                          <a:solidFill>
                            <a:srgbClr val="171717"/>
                          </a:solidFill>
                          <a:latin typeface="Times New Roman"/>
                          <a:ea typeface="Times New Roman"/>
                        </a:rPr>
                        <a:t>Опера</a:t>
                      </a:r>
                      <a:endParaRPr lang="ru-RU" sz="2800" spc="300" dirty="0"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800" kern="1200" spc="300" dirty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2800" kern="1200" spc="300" dirty="0">
                        <a:solidFill>
                          <a:srgbClr val="171717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9139" marR="119139" marT="59570" marB="595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/>
              <a:t>Какая наука называется информатикой</a:t>
            </a:r>
            <a:r>
              <a:rPr lang="ru-RU" b="1" spc="300" dirty="0" smtClean="0"/>
              <a:t>?</a:t>
            </a:r>
            <a:endParaRPr lang="ru-RU" spc="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4013" algn="ctr">
              <a:buNone/>
            </a:pPr>
            <a:r>
              <a:rPr lang="ru-RU" b="1" spc="300" dirty="0" smtClean="0"/>
              <a:t>Информатика</a:t>
            </a:r>
            <a:r>
              <a:rPr lang="ru-RU" spc="300" dirty="0" smtClean="0"/>
              <a:t>- </a:t>
            </a:r>
            <a:r>
              <a:rPr lang="ru-RU" spc="300" dirty="0"/>
              <a:t>это наука о закономерностях протекания </a:t>
            </a:r>
            <a:r>
              <a:rPr lang="ru-RU" spc="300" dirty="0" smtClean="0"/>
              <a:t>информационных процессов </a:t>
            </a:r>
            <a:r>
              <a:rPr lang="ru-RU" spc="300" dirty="0"/>
              <a:t>в системах различной природы, о методах, средствах и технологиях автоматизации информационных процессов.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pc="300" dirty="0"/>
              <a:t>Учебник: </a:t>
            </a:r>
            <a:r>
              <a:rPr lang="ru-RU" spc="300" dirty="0">
                <a:solidFill>
                  <a:srgbClr val="C00000"/>
                </a:solidFill>
              </a:rPr>
              <a:t>Введение. §</a:t>
            </a:r>
            <a:r>
              <a:rPr lang="ru-RU" spc="300" dirty="0" smtClean="0">
                <a:solidFill>
                  <a:srgbClr val="C00000"/>
                </a:solidFill>
              </a:rPr>
              <a:t>1,2</a:t>
            </a:r>
          </a:p>
          <a:p>
            <a:r>
              <a:rPr lang="ru-RU" spc="300" dirty="0" smtClean="0">
                <a:solidFill>
                  <a:srgbClr val="C00000"/>
                </a:solidFill>
              </a:rPr>
              <a:t>Записи</a:t>
            </a:r>
            <a:endParaRPr lang="ru-RU" spc="3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pc="300" dirty="0" smtClean="0">
                <a:solidFill>
                  <a:srgbClr val="C00000"/>
                </a:solidFill>
              </a:rPr>
              <a:t>Информация</a:t>
            </a:r>
            <a:endParaRPr lang="ru-RU" spc="3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spc="300" dirty="0"/>
              <a:t>Цели урока: познакомить с понятием информации, её свойствами и видами.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00760" y="428604"/>
            <a:ext cx="2571752" cy="381000"/>
          </a:xfrm>
        </p:spPr>
        <p:txBody>
          <a:bodyPr/>
          <a:lstStyle/>
          <a:p>
            <a:fld id="{0075ED6D-B1A8-49B4-8846-4E2E4F8B756C}" type="datetimeFigureOut">
              <a:rPr lang="ru-RU" sz="2800" spc="300" smtClean="0">
                <a:solidFill>
                  <a:srgbClr val="C00000"/>
                </a:solidFill>
              </a:rPr>
              <a:pPr/>
              <a:t>12.09.2014</a:t>
            </a:fld>
            <a:endParaRPr lang="ru-RU" sz="2800" spc="3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/>
              <a:t>Что такое информация для человека</a:t>
            </a:r>
            <a:r>
              <a:rPr lang="ru-RU" b="1" spc="300" dirty="0" smtClean="0"/>
              <a:t>?</a:t>
            </a:r>
            <a:endParaRPr lang="ru-RU" spc="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pc="300" dirty="0"/>
              <a:t>Информация для человека- это содержание получаемых им сообщений.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C00000"/>
                </a:solidFill>
              </a:rPr>
              <a:t>Свойства информации</a:t>
            </a:r>
            <a:endParaRPr lang="ru-RU" b="1" spc="3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spc="300" dirty="0">
                <a:solidFill>
                  <a:srgbClr val="C00000"/>
                </a:solidFill>
              </a:rPr>
              <a:t>Достоверность.</a:t>
            </a:r>
            <a:r>
              <a:rPr lang="ru-RU" spc="300" dirty="0">
                <a:solidFill>
                  <a:srgbClr val="C00000"/>
                </a:solidFill>
              </a:rPr>
              <a:t> </a:t>
            </a:r>
            <a:r>
              <a:rPr lang="ru-RU" b="1" spc="300" dirty="0">
                <a:solidFill>
                  <a:srgbClr val="C00000"/>
                </a:solidFill>
              </a:rPr>
              <a:t>Информация отражает истинное положение дел. </a:t>
            </a:r>
            <a:r>
              <a:rPr lang="ru-RU" spc="300" dirty="0"/>
              <a:t>Недостоверная информация может привести к неправильному пониманию или принятию неправильных решений.</a:t>
            </a:r>
          </a:p>
          <a:p>
            <a:pPr lvl="0"/>
            <a:r>
              <a:rPr lang="ru-RU" b="1" spc="300" dirty="0">
                <a:solidFill>
                  <a:srgbClr val="C00000"/>
                </a:solidFill>
              </a:rPr>
              <a:t>Полнота.</a:t>
            </a:r>
            <a:r>
              <a:rPr lang="ru-RU" spc="300" dirty="0">
                <a:solidFill>
                  <a:srgbClr val="C00000"/>
                </a:solidFill>
              </a:rPr>
              <a:t> </a:t>
            </a:r>
            <a:r>
              <a:rPr lang="ru-RU" b="1" spc="300" dirty="0">
                <a:solidFill>
                  <a:srgbClr val="C00000"/>
                </a:solidFill>
              </a:rPr>
              <a:t>Информации достаточно для понимания и принятия решений</a:t>
            </a:r>
            <a:r>
              <a:rPr lang="ru-RU" spc="300" dirty="0">
                <a:solidFill>
                  <a:srgbClr val="C00000"/>
                </a:solidFill>
              </a:rPr>
              <a:t>.  </a:t>
            </a:r>
            <a:r>
              <a:rPr lang="ru-RU" spc="300" dirty="0"/>
              <a:t>Неполнота  информации  сдерживает принятие решений или может повлечь ошибки.</a:t>
            </a:r>
          </a:p>
          <a:p>
            <a:pPr lvl="0"/>
            <a:r>
              <a:rPr lang="ru-RU" b="1" spc="300" dirty="0">
                <a:solidFill>
                  <a:srgbClr val="C00000"/>
                </a:solidFill>
              </a:rPr>
              <a:t>Ценность</a:t>
            </a:r>
            <a:r>
              <a:rPr lang="ru-RU" spc="300" dirty="0">
                <a:solidFill>
                  <a:srgbClr val="C00000"/>
                </a:solidFill>
              </a:rPr>
              <a:t> </a:t>
            </a:r>
            <a:r>
              <a:rPr lang="ru-RU" b="1" spc="300" dirty="0">
                <a:solidFill>
                  <a:srgbClr val="C00000"/>
                </a:solidFill>
              </a:rPr>
              <a:t>информации  зависит от того, какие задачи мы можем решить с ее помощью.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/>
              <a:t>Свойства информации</a:t>
            </a:r>
            <a:endParaRPr lang="ru-RU" b="1" spc="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spc="300" dirty="0" smtClean="0">
                <a:solidFill>
                  <a:srgbClr val="C00000"/>
                </a:solidFill>
              </a:rPr>
              <a:t>Актуальность</a:t>
            </a:r>
            <a:r>
              <a:rPr lang="ru-RU" b="1" spc="300" dirty="0">
                <a:solidFill>
                  <a:srgbClr val="C00000"/>
                </a:solidFill>
              </a:rPr>
              <a:t>.</a:t>
            </a:r>
            <a:r>
              <a:rPr lang="ru-RU" spc="300" dirty="0">
                <a:solidFill>
                  <a:srgbClr val="C00000"/>
                </a:solidFill>
              </a:rPr>
              <a:t> </a:t>
            </a:r>
            <a:r>
              <a:rPr lang="ru-RU" b="1" spc="300" dirty="0">
                <a:solidFill>
                  <a:srgbClr val="C00000"/>
                </a:solidFill>
              </a:rPr>
              <a:t>Информацию важно иметь при работе в изменившихся условиях.</a:t>
            </a:r>
          </a:p>
          <a:p>
            <a:pPr lvl="0"/>
            <a:r>
              <a:rPr lang="ru-RU" b="1" spc="300" dirty="0">
                <a:solidFill>
                  <a:srgbClr val="C00000"/>
                </a:solidFill>
              </a:rPr>
              <a:t>Понятность.</a:t>
            </a:r>
            <a:r>
              <a:rPr lang="ru-RU" spc="300" dirty="0"/>
              <a:t> Если ценная и актуальная информация выражена непонятными словами, она может стать бесполезной. </a:t>
            </a:r>
            <a:r>
              <a:rPr lang="ru-RU" b="1" spc="300" dirty="0">
                <a:solidFill>
                  <a:srgbClr val="C00000"/>
                </a:solidFill>
              </a:rPr>
              <a:t>Информация становится понятной, если она выражена тем языком, на котором говорят те, кому предназначена эта информация.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300" dirty="0"/>
              <a:t>Какие виды знаний существуют и с каких слов они начинаются? </a:t>
            </a:r>
            <a:endParaRPr lang="ru-RU" spc="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i="1" dirty="0"/>
              <a:t>декларативные </a:t>
            </a:r>
            <a:endParaRPr lang="ru-RU" i="1" dirty="0" smtClean="0"/>
          </a:p>
          <a:p>
            <a:pPr indent="22225">
              <a:buNone/>
            </a:pPr>
            <a:r>
              <a:rPr lang="ru-RU" dirty="0" smtClean="0"/>
              <a:t>«</a:t>
            </a:r>
            <a:r>
              <a:rPr lang="ru-RU" dirty="0"/>
              <a:t>Я знаю, что..»</a:t>
            </a:r>
            <a:r>
              <a:rPr lang="ru-RU" i="1" dirty="0"/>
              <a:t> </a:t>
            </a:r>
            <a:r>
              <a:rPr lang="ru-RU" i="1" dirty="0" smtClean="0"/>
              <a:t> </a:t>
            </a:r>
          </a:p>
          <a:p>
            <a:endParaRPr lang="ru-RU" i="1" dirty="0" smtClean="0"/>
          </a:p>
          <a:p>
            <a:r>
              <a:rPr lang="ru-RU" i="1" dirty="0" smtClean="0"/>
              <a:t>процедурные </a:t>
            </a:r>
          </a:p>
          <a:p>
            <a:pPr indent="22225">
              <a:buNone/>
            </a:pPr>
            <a:r>
              <a:rPr lang="ru-RU" dirty="0" smtClean="0"/>
              <a:t>«</a:t>
            </a:r>
            <a:r>
              <a:rPr lang="ru-RU" dirty="0"/>
              <a:t>Я знаю, как...»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3857620" y="1714488"/>
            <a:ext cx="5072098" cy="4857784"/>
            <a:chOff x="395288" y="981075"/>
            <a:chExt cx="5616575" cy="554355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395288" y="981075"/>
              <a:ext cx="5616575" cy="5543550"/>
              <a:chOff x="395288" y="981075"/>
              <a:chExt cx="5616575" cy="5543550"/>
            </a:xfrm>
          </p:grpSpPr>
          <p:pic>
            <p:nvPicPr>
              <p:cNvPr id="5" name="Picture 188" descr="CELPHONE">
                <a:hlinkClick r:id="rId2" action="ppaction://hlinksldjump" tooltip="Мобильная  телефонная  связь"/>
              </p:cNvPr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72000" y="3586163"/>
                <a:ext cx="1296988" cy="1066800"/>
              </a:xfrm>
              <a:prstGeom prst="rect">
                <a:avLst/>
              </a:prstGeom>
              <a:noFill/>
            </p:spPr>
          </p:pic>
          <p:pic>
            <p:nvPicPr>
              <p:cNvPr id="6" name="Picture 189" descr="computer">
                <a:hlinkClick r:id="rId2" action="ppaction://hlinksldjump" tooltip="Персональный  компьютер"/>
              </p:cNvPr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92275" y="4868863"/>
                <a:ext cx="2303463" cy="1655762"/>
              </a:xfrm>
              <a:prstGeom prst="rect">
                <a:avLst/>
              </a:prstGeom>
              <a:noFill/>
            </p:spPr>
          </p:pic>
          <p:pic>
            <p:nvPicPr>
              <p:cNvPr id="7" name="Picture 192" descr="J0300520">
                <a:hlinkClick r:id="rId2" action="ppaction://hlinksldjump" tooltip="ИНТЕРНЕТ"/>
              </p:cNvPr>
              <p:cNvPicPr>
                <a:picLocks noChangeAspect="1" noChangeArrowheads="1" noCrop="1"/>
              </p:cNvPicPr>
              <p:nvPr/>
            </p:nvPicPr>
            <p:blipFill>
              <a:blip r:embed="rId5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4090988" y="5157788"/>
                <a:ext cx="1704975" cy="1008062"/>
              </a:xfrm>
              <a:prstGeom prst="rect">
                <a:avLst/>
              </a:prstGeom>
              <a:noFill/>
            </p:spPr>
          </p:pic>
          <p:pic>
            <p:nvPicPr>
              <p:cNvPr id="8" name="Picture 201" descr="J0303470">
                <a:hlinkClick r:id="rId2" action="ppaction://hlinksldjump" tooltip="Обучение  в  школе"/>
              </p:cNvPr>
              <p:cNvPicPr>
                <a:picLocks noChangeAspect="1" noChangeArrowheads="1" noCrop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68313" y="3163888"/>
                <a:ext cx="1295400" cy="1057275"/>
              </a:xfrm>
              <a:prstGeom prst="rect">
                <a:avLst/>
              </a:prstGeom>
              <a:noFill/>
            </p:spPr>
          </p:pic>
          <p:grpSp>
            <p:nvGrpSpPr>
              <p:cNvPr id="9" name="Group 211"/>
              <p:cNvGrpSpPr>
                <a:grpSpLocks/>
              </p:cNvGrpSpPr>
              <p:nvPr/>
            </p:nvGrpSpPr>
            <p:grpSpPr bwMode="auto">
              <a:xfrm flipH="1">
                <a:off x="2627313" y="2844800"/>
                <a:ext cx="1511300" cy="1736725"/>
                <a:chOff x="249" y="527"/>
                <a:chExt cx="2041" cy="2404"/>
              </a:xfrm>
            </p:grpSpPr>
            <p:sp>
              <p:nvSpPr>
                <p:cNvPr id="23" name="Freeform 212"/>
                <p:cNvSpPr>
                  <a:spLocks/>
                </p:cNvSpPr>
                <p:nvPr/>
              </p:nvSpPr>
              <p:spPr bwMode="auto">
                <a:xfrm>
                  <a:off x="249" y="527"/>
                  <a:ext cx="2041" cy="2352"/>
                </a:xfrm>
                <a:custGeom>
                  <a:avLst/>
                  <a:gdLst/>
                  <a:ahLst/>
                  <a:cxnLst>
                    <a:cxn ang="0">
                      <a:pos x="1767" y="2668"/>
                    </a:cxn>
                    <a:cxn ang="0">
                      <a:pos x="1795" y="2541"/>
                    </a:cxn>
                    <a:cxn ang="0">
                      <a:pos x="1894" y="2470"/>
                    </a:cxn>
                    <a:cxn ang="0">
                      <a:pos x="2209" y="2404"/>
                    </a:cxn>
                    <a:cxn ang="0">
                      <a:pos x="2369" y="2334"/>
                    </a:cxn>
                    <a:cxn ang="0">
                      <a:pos x="2425" y="2263"/>
                    </a:cxn>
                    <a:cxn ang="0">
                      <a:pos x="2421" y="2094"/>
                    </a:cxn>
                    <a:cxn ang="0">
                      <a:pos x="2411" y="1858"/>
                    </a:cxn>
                    <a:cxn ang="0">
                      <a:pos x="2454" y="1698"/>
                    </a:cxn>
                    <a:cxn ang="0">
                      <a:pos x="2557" y="1628"/>
                    </a:cxn>
                    <a:cxn ang="0">
                      <a:pos x="2675" y="1571"/>
                    </a:cxn>
                    <a:cxn ang="0">
                      <a:pos x="2693" y="1501"/>
                    </a:cxn>
                    <a:cxn ang="0">
                      <a:pos x="2632" y="1425"/>
                    </a:cxn>
                    <a:cxn ang="0">
                      <a:pos x="2397" y="1129"/>
                    </a:cxn>
                    <a:cxn ang="0">
                      <a:pos x="2435" y="1046"/>
                    </a:cxn>
                    <a:cxn ang="0">
                      <a:pos x="2491" y="858"/>
                    </a:cxn>
                    <a:cxn ang="0">
                      <a:pos x="2440" y="583"/>
                    </a:cxn>
                    <a:cxn ang="0">
                      <a:pos x="2303" y="310"/>
                    </a:cxn>
                    <a:cxn ang="0">
                      <a:pos x="2134" y="131"/>
                    </a:cxn>
                    <a:cxn ang="0">
                      <a:pos x="1824" y="23"/>
                    </a:cxn>
                    <a:cxn ang="0">
                      <a:pos x="1462" y="0"/>
                    </a:cxn>
                    <a:cxn ang="0">
                      <a:pos x="1137" y="28"/>
                    </a:cxn>
                    <a:cxn ang="0">
                      <a:pos x="836" y="117"/>
                    </a:cxn>
                    <a:cxn ang="0">
                      <a:pos x="488" y="329"/>
                    </a:cxn>
                    <a:cxn ang="0">
                      <a:pos x="319" y="480"/>
                    </a:cxn>
                    <a:cxn ang="0">
                      <a:pos x="145" y="710"/>
                    </a:cxn>
                    <a:cxn ang="0">
                      <a:pos x="18" y="1008"/>
                    </a:cxn>
                    <a:cxn ang="0">
                      <a:pos x="9" y="1275"/>
                    </a:cxn>
                    <a:cxn ang="0">
                      <a:pos x="84" y="1516"/>
                    </a:cxn>
                    <a:cxn ang="0">
                      <a:pos x="432" y="2042"/>
                    </a:cxn>
                    <a:cxn ang="0">
                      <a:pos x="545" y="2272"/>
                    </a:cxn>
                    <a:cxn ang="0">
                      <a:pos x="573" y="2428"/>
                    </a:cxn>
                    <a:cxn ang="0">
                      <a:pos x="583" y="2639"/>
                    </a:cxn>
                    <a:cxn ang="0">
                      <a:pos x="1767" y="2937"/>
                    </a:cxn>
                  </a:cxnLst>
                  <a:rect l="0" t="0" r="r" b="b"/>
                  <a:pathLst>
                    <a:path w="2693" h="2937">
                      <a:moveTo>
                        <a:pt x="1767" y="2937"/>
                      </a:moveTo>
                      <a:lnTo>
                        <a:pt x="1767" y="2668"/>
                      </a:lnTo>
                      <a:lnTo>
                        <a:pt x="1777" y="2606"/>
                      </a:lnTo>
                      <a:lnTo>
                        <a:pt x="1795" y="2541"/>
                      </a:lnTo>
                      <a:lnTo>
                        <a:pt x="1833" y="2494"/>
                      </a:lnTo>
                      <a:lnTo>
                        <a:pt x="1894" y="2470"/>
                      </a:lnTo>
                      <a:lnTo>
                        <a:pt x="2092" y="2428"/>
                      </a:lnTo>
                      <a:lnTo>
                        <a:pt x="2209" y="2404"/>
                      </a:lnTo>
                      <a:lnTo>
                        <a:pt x="2303" y="2366"/>
                      </a:lnTo>
                      <a:lnTo>
                        <a:pt x="2369" y="2334"/>
                      </a:lnTo>
                      <a:lnTo>
                        <a:pt x="2402" y="2305"/>
                      </a:lnTo>
                      <a:lnTo>
                        <a:pt x="2425" y="2263"/>
                      </a:lnTo>
                      <a:lnTo>
                        <a:pt x="2425" y="2188"/>
                      </a:lnTo>
                      <a:lnTo>
                        <a:pt x="2421" y="2094"/>
                      </a:lnTo>
                      <a:lnTo>
                        <a:pt x="2411" y="1967"/>
                      </a:lnTo>
                      <a:lnTo>
                        <a:pt x="2411" y="1858"/>
                      </a:lnTo>
                      <a:lnTo>
                        <a:pt x="2425" y="1759"/>
                      </a:lnTo>
                      <a:lnTo>
                        <a:pt x="2454" y="1698"/>
                      </a:lnTo>
                      <a:lnTo>
                        <a:pt x="2491" y="1656"/>
                      </a:lnTo>
                      <a:lnTo>
                        <a:pt x="2557" y="1628"/>
                      </a:lnTo>
                      <a:lnTo>
                        <a:pt x="2646" y="1595"/>
                      </a:lnTo>
                      <a:lnTo>
                        <a:pt x="2675" y="1571"/>
                      </a:lnTo>
                      <a:lnTo>
                        <a:pt x="2693" y="1543"/>
                      </a:lnTo>
                      <a:lnTo>
                        <a:pt x="2693" y="1501"/>
                      </a:lnTo>
                      <a:lnTo>
                        <a:pt x="2661" y="1458"/>
                      </a:lnTo>
                      <a:lnTo>
                        <a:pt x="2632" y="1425"/>
                      </a:lnTo>
                      <a:lnTo>
                        <a:pt x="2416" y="1152"/>
                      </a:lnTo>
                      <a:lnTo>
                        <a:pt x="2397" y="1129"/>
                      </a:lnTo>
                      <a:lnTo>
                        <a:pt x="2407" y="1087"/>
                      </a:lnTo>
                      <a:lnTo>
                        <a:pt x="2435" y="1046"/>
                      </a:lnTo>
                      <a:lnTo>
                        <a:pt x="2477" y="931"/>
                      </a:lnTo>
                      <a:lnTo>
                        <a:pt x="2491" y="858"/>
                      </a:lnTo>
                      <a:lnTo>
                        <a:pt x="2491" y="745"/>
                      </a:lnTo>
                      <a:lnTo>
                        <a:pt x="2440" y="583"/>
                      </a:lnTo>
                      <a:lnTo>
                        <a:pt x="2388" y="462"/>
                      </a:lnTo>
                      <a:lnTo>
                        <a:pt x="2303" y="310"/>
                      </a:lnTo>
                      <a:lnTo>
                        <a:pt x="2223" y="216"/>
                      </a:lnTo>
                      <a:lnTo>
                        <a:pt x="2134" y="131"/>
                      </a:lnTo>
                      <a:lnTo>
                        <a:pt x="2012" y="67"/>
                      </a:lnTo>
                      <a:lnTo>
                        <a:pt x="1824" y="23"/>
                      </a:lnTo>
                      <a:lnTo>
                        <a:pt x="1645" y="4"/>
                      </a:lnTo>
                      <a:lnTo>
                        <a:pt x="1462" y="0"/>
                      </a:lnTo>
                      <a:lnTo>
                        <a:pt x="1283" y="9"/>
                      </a:lnTo>
                      <a:lnTo>
                        <a:pt x="1137" y="28"/>
                      </a:lnTo>
                      <a:lnTo>
                        <a:pt x="996" y="56"/>
                      </a:lnTo>
                      <a:lnTo>
                        <a:pt x="836" y="117"/>
                      </a:lnTo>
                      <a:lnTo>
                        <a:pt x="681" y="197"/>
                      </a:lnTo>
                      <a:lnTo>
                        <a:pt x="488" y="329"/>
                      </a:lnTo>
                      <a:lnTo>
                        <a:pt x="399" y="400"/>
                      </a:lnTo>
                      <a:lnTo>
                        <a:pt x="319" y="480"/>
                      </a:lnTo>
                      <a:lnTo>
                        <a:pt x="230" y="583"/>
                      </a:lnTo>
                      <a:lnTo>
                        <a:pt x="145" y="710"/>
                      </a:lnTo>
                      <a:lnTo>
                        <a:pt x="61" y="870"/>
                      </a:lnTo>
                      <a:lnTo>
                        <a:pt x="18" y="1008"/>
                      </a:lnTo>
                      <a:lnTo>
                        <a:pt x="0" y="1159"/>
                      </a:lnTo>
                      <a:lnTo>
                        <a:pt x="9" y="1275"/>
                      </a:lnTo>
                      <a:lnTo>
                        <a:pt x="32" y="1392"/>
                      </a:lnTo>
                      <a:lnTo>
                        <a:pt x="84" y="1516"/>
                      </a:lnTo>
                      <a:lnTo>
                        <a:pt x="235" y="1752"/>
                      </a:lnTo>
                      <a:lnTo>
                        <a:pt x="432" y="2042"/>
                      </a:lnTo>
                      <a:lnTo>
                        <a:pt x="512" y="2188"/>
                      </a:lnTo>
                      <a:lnTo>
                        <a:pt x="545" y="2272"/>
                      </a:lnTo>
                      <a:lnTo>
                        <a:pt x="564" y="2354"/>
                      </a:lnTo>
                      <a:lnTo>
                        <a:pt x="573" y="2428"/>
                      </a:lnTo>
                      <a:lnTo>
                        <a:pt x="578" y="2498"/>
                      </a:lnTo>
                      <a:lnTo>
                        <a:pt x="583" y="2639"/>
                      </a:lnTo>
                      <a:lnTo>
                        <a:pt x="564" y="2937"/>
                      </a:lnTo>
                      <a:lnTo>
                        <a:pt x="1767" y="2937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25400">
                  <a:solidFill>
                    <a:srgbClr val="FF8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pic>
              <p:nvPicPr>
                <p:cNvPr id="24" name="Picture 213" descr="BRAIN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 rot="20960127" flipH="1">
                  <a:off x="421" y="636"/>
                  <a:ext cx="1684" cy="2185"/>
                </a:xfrm>
                <a:prstGeom prst="rect">
                  <a:avLst/>
                </a:prstGeom>
                <a:noFill/>
              </p:spPr>
            </p:pic>
            <p:sp>
              <p:nvSpPr>
                <p:cNvPr id="25" name="Freeform 214"/>
                <p:cNvSpPr>
                  <a:spLocks/>
                </p:cNvSpPr>
                <p:nvPr/>
              </p:nvSpPr>
              <p:spPr bwMode="auto">
                <a:xfrm>
                  <a:off x="1108" y="1763"/>
                  <a:ext cx="729" cy="1168"/>
                </a:xfrm>
                <a:custGeom>
                  <a:avLst/>
                  <a:gdLst/>
                  <a:ahLst/>
                  <a:cxnLst>
                    <a:cxn ang="0">
                      <a:pos x="907" y="0"/>
                    </a:cxn>
                    <a:cxn ang="0">
                      <a:pos x="688" y="64"/>
                    </a:cxn>
                    <a:cxn ang="0">
                      <a:pos x="276" y="73"/>
                    </a:cxn>
                    <a:cxn ang="0">
                      <a:pos x="148" y="110"/>
                    </a:cxn>
                    <a:cxn ang="0">
                      <a:pos x="112" y="156"/>
                    </a:cxn>
                    <a:cxn ang="0">
                      <a:pos x="66" y="339"/>
                    </a:cxn>
                    <a:cxn ang="0">
                      <a:pos x="84" y="1317"/>
                    </a:cxn>
                    <a:cxn ang="0">
                      <a:pos x="103" y="1335"/>
                    </a:cxn>
                    <a:cxn ang="0">
                      <a:pos x="112" y="1363"/>
                    </a:cxn>
                    <a:cxn ang="0">
                      <a:pos x="167" y="1381"/>
                    </a:cxn>
                    <a:cxn ang="0">
                      <a:pos x="505" y="1143"/>
                    </a:cxn>
                    <a:cxn ang="0">
                      <a:pos x="542" y="1097"/>
                    </a:cxn>
                    <a:cxn ang="0">
                      <a:pos x="551" y="1061"/>
                    </a:cxn>
                    <a:cxn ang="0">
                      <a:pos x="569" y="1006"/>
                    </a:cxn>
                    <a:cxn ang="0">
                      <a:pos x="615" y="814"/>
                    </a:cxn>
                    <a:cxn ang="0">
                      <a:pos x="633" y="741"/>
                    </a:cxn>
                    <a:cxn ang="0">
                      <a:pos x="651" y="622"/>
                    </a:cxn>
                    <a:cxn ang="0">
                      <a:pos x="670" y="604"/>
                    </a:cxn>
                    <a:cxn ang="0">
                      <a:pos x="706" y="512"/>
                    </a:cxn>
                    <a:cxn ang="0">
                      <a:pos x="752" y="348"/>
                    </a:cxn>
                    <a:cxn ang="0">
                      <a:pos x="788" y="302"/>
                    </a:cxn>
                    <a:cxn ang="0">
                      <a:pos x="798" y="275"/>
                    </a:cxn>
                    <a:cxn ang="0">
                      <a:pos x="816" y="256"/>
                    </a:cxn>
                    <a:cxn ang="0">
                      <a:pos x="880" y="192"/>
                    </a:cxn>
                    <a:cxn ang="0">
                      <a:pos x="907" y="0"/>
                    </a:cxn>
                  </a:cxnLst>
                  <a:rect l="0" t="0" r="r" b="b"/>
                  <a:pathLst>
                    <a:path w="962" h="1459">
                      <a:moveTo>
                        <a:pt x="907" y="0"/>
                      </a:moveTo>
                      <a:cubicBezTo>
                        <a:pt x="836" y="12"/>
                        <a:pt x="759" y="41"/>
                        <a:pt x="688" y="64"/>
                      </a:cubicBezTo>
                      <a:cubicBezTo>
                        <a:pt x="557" y="107"/>
                        <a:pt x="413" y="70"/>
                        <a:pt x="276" y="73"/>
                      </a:cubicBezTo>
                      <a:cubicBezTo>
                        <a:pt x="218" y="81"/>
                        <a:pt x="194" y="81"/>
                        <a:pt x="148" y="110"/>
                      </a:cubicBezTo>
                      <a:cubicBezTo>
                        <a:pt x="137" y="126"/>
                        <a:pt x="116" y="137"/>
                        <a:pt x="112" y="156"/>
                      </a:cubicBezTo>
                      <a:cubicBezTo>
                        <a:pt x="97" y="226"/>
                        <a:pt x="116" y="286"/>
                        <a:pt x="66" y="339"/>
                      </a:cubicBezTo>
                      <a:cubicBezTo>
                        <a:pt x="28" y="566"/>
                        <a:pt x="0" y="1289"/>
                        <a:pt x="84" y="1317"/>
                      </a:cubicBezTo>
                      <a:cubicBezTo>
                        <a:pt x="90" y="1323"/>
                        <a:pt x="98" y="1328"/>
                        <a:pt x="103" y="1335"/>
                      </a:cubicBezTo>
                      <a:cubicBezTo>
                        <a:pt x="108" y="1343"/>
                        <a:pt x="104" y="1357"/>
                        <a:pt x="112" y="1363"/>
                      </a:cubicBezTo>
                      <a:cubicBezTo>
                        <a:pt x="128" y="1374"/>
                        <a:pt x="167" y="1381"/>
                        <a:pt x="167" y="1381"/>
                      </a:cubicBezTo>
                      <a:cubicBezTo>
                        <a:pt x="587" y="1369"/>
                        <a:pt x="468" y="1459"/>
                        <a:pt x="505" y="1143"/>
                      </a:cubicBezTo>
                      <a:cubicBezTo>
                        <a:pt x="507" y="1130"/>
                        <a:pt x="533" y="1106"/>
                        <a:pt x="542" y="1097"/>
                      </a:cubicBezTo>
                      <a:cubicBezTo>
                        <a:pt x="545" y="1085"/>
                        <a:pt x="547" y="1073"/>
                        <a:pt x="551" y="1061"/>
                      </a:cubicBezTo>
                      <a:cubicBezTo>
                        <a:pt x="556" y="1043"/>
                        <a:pt x="569" y="1006"/>
                        <a:pt x="569" y="1006"/>
                      </a:cubicBezTo>
                      <a:cubicBezTo>
                        <a:pt x="577" y="939"/>
                        <a:pt x="584" y="874"/>
                        <a:pt x="615" y="814"/>
                      </a:cubicBezTo>
                      <a:cubicBezTo>
                        <a:pt x="620" y="789"/>
                        <a:pt x="629" y="766"/>
                        <a:pt x="633" y="741"/>
                      </a:cubicBezTo>
                      <a:cubicBezTo>
                        <a:pt x="634" y="738"/>
                        <a:pt x="640" y="644"/>
                        <a:pt x="651" y="622"/>
                      </a:cubicBezTo>
                      <a:cubicBezTo>
                        <a:pt x="655" y="614"/>
                        <a:pt x="665" y="611"/>
                        <a:pt x="670" y="604"/>
                      </a:cubicBezTo>
                      <a:cubicBezTo>
                        <a:pt x="692" y="576"/>
                        <a:pt x="698" y="546"/>
                        <a:pt x="706" y="512"/>
                      </a:cubicBezTo>
                      <a:cubicBezTo>
                        <a:pt x="713" y="448"/>
                        <a:pt x="717" y="400"/>
                        <a:pt x="752" y="348"/>
                      </a:cubicBezTo>
                      <a:cubicBezTo>
                        <a:pt x="774" y="281"/>
                        <a:pt x="743" y="357"/>
                        <a:pt x="788" y="302"/>
                      </a:cubicBezTo>
                      <a:cubicBezTo>
                        <a:pt x="794" y="295"/>
                        <a:pt x="793" y="283"/>
                        <a:pt x="798" y="275"/>
                      </a:cubicBezTo>
                      <a:cubicBezTo>
                        <a:pt x="803" y="268"/>
                        <a:pt x="811" y="263"/>
                        <a:pt x="816" y="256"/>
                      </a:cubicBezTo>
                      <a:cubicBezTo>
                        <a:pt x="864" y="191"/>
                        <a:pt x="828" y="209"/>
                        <a:pt x="880" y="192"/>
                      </a:cubicBezTo>
                      <a:cubicBezTo>
                        <a:pt x="962" y="137"/>
                        <a:pt x="877" y="63"/>
                        <a:pt x="907" y="0"/>
                      </a:cubicBezTo>
                      <a:close/>
                    </a:path>
                  </a:pathLst>
                </a:custGeom>
                <a:solidFill>
                  <a:srgbClr val="FF8000"/>
                </a:solidFill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" name="AutoShape 161"/>
              <p:cNvSpPr>
                <a:spLocks noChangeArrowheads="1"/>
              </p:cNvSpPr>
              <p:nvPr/>
            </p:nvSpPr>
            <p:spPr bwMode="auto">
              <a:xfrm>
                <a:off x="3128963" y="1441450"/>
                <a:ext cx="2882900" cy="1403350"/>
              </a:xfrm>
              <a:prstGeom prst="cloudCallout">
                <a:avLst>
                  <a:gd name="adj1" fmla="val -44769"/>
                  <a:gd name="adj2" fmla="val 7002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ru-RU"/>
              </a:p>
            </p:txBody>
          </p:sp>
          <p:pic>
            <p:nvPicPr>
              <p:cNvPr id="11" name="Picture 195" descr="book1">
                <a:hlinkClick r:id="rId2" action="ppaction://hlinksldjump" tooltip="Книги, печатные  документы"/>
              </p:cNvPr>
              <p:cNvPicPr>
                <a:picLocks noChangeAspect="1" noChangeArrowheads="1" noCrop="1"/>
              </p:cNvPicPr>
              <p:nvPr/>
            </p:nvPicPr>
            <p:blipFill>
              <a:blip r:embed="rId8" cstate="print">
                <a:lum bright="-6000"/>
              </a:blip>
              <a:srcRect/>
              <a:stretch>
                <a:fillRect/>
              </a:stretch>
            </p:blipFill>
            <p:spPr bwMode="auto">
              <a:xfrm>
                <a:off x="539750" y="4464050"/>
                <a:ext cx="1368425" cy="1196975"/>
              </a:xfrm>
              <a:prstGeom prst="rect">
                <a:avLst/>
              </a:prstGeom>
              <a:noFill/>
            </p:spPr>
          </p:pic>
          <p:pic>
            <p:nvPicPr>
              <p:cNvPr id="12" name="Picture 191" descr="1-139">
                <a:hlinkClick r:id="rId2" action="ppaction://hlinksldjump" tooltip="Радио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979613" y="981075"/>
                <a:ext cx="1439862" cy="1219200"/>
              </a:xfrm>
              <a:prstGeom prst="rect">
                <a:avLst/>
              </a:prstGeom>
              <a:noFill/>
            </p:spPr>
          </p:pic>
          <p:grpSp>
            <p:nvGrpSpPr>
              <p:cNvPr id="13" name="Group 219"/>
              <p:cNvGrpSpPr>
                <a:grpSpLocks/>
              </p:cNvGrpSpPr>
              <p:nvPr/>
            </p:nvGrpSpPr>
            <p:grpSpPr bwMode="auto">
              <a:xfrm>
                <a:off x="395288" y="1484313"/>
                <a:ext cx="1296987" cy="1223962"/>
                <a:chOff x="1519" y="2069"/>
                <a:chExt cx="1089" cy="1134"/>
              </a:xfrm>
            </p:grpSpPr>
            <p:sp>
              <p:nvSpPr>
                <p:cNvPr id="21" name="Oval 217"/>
                <p:cNvSpPr>
                  <a:spLocks noChangeArrowheads="1"/>
                </p:cNvSpPr>
                <p:nvPr/>
              </p:nvSpPr>
              <p:spPr bwMode="auto">
                <a:xfrm flipH="1">
                  <a:off x="1519" y="2069"/>
                  <a:ext cx="1089" cy="1134"/>
                </a:xfrm>
                <a:prstGeom prst="ellipse">
                  <a:avLst/>
                </a:prstGeom>
                <a:solidFill>
                  <a:srgbClr val="CCFFFF"/>
                </a:solidFill>
                <a:ln w="38100">
                  <a:solidFill>
                    <a:srgbClr val="FFFFCC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2" name="Picture 218" descr="AN229"/>
                <p:cNvPicPr>
                  <a:picLocks noChangeAspect="1" noChangeArrowheads="1" noCrop="1"/>
                </p:cNvPicPr>
                <p:nvPr/>
              </p:nvPicPr>
              <p:blipFill>
                <a:blip r:embed="rId10" cstate="print"/>
                <a:srcRect/>
                <a:stretch>
                  <a:fillRect/>
                </a:stretch>
              </p:blipFill>
              <p:spPr bwMode="auto">
                <a:xfrm flipH="1">
                  <a:off x="1686" y="2254"/>
                  <a:ext cx="814" cy="794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14" name="Line 220"/>
              <p:cNvSpPr>
                <a:spLocks noChangeShapeType="1"/>
              </p:cNvSpPr>
              <p:nvPr/>
            </p:nvSpPr>
            <p:spPr bwMode="auto">
              <a:xfrm flipH="1">
                <a:off x="4356100" y="3429000"/>
                <a:ext cx="107950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221"/>
              <p:cNvSpPr>
                <a:spLocks noChangeShapeType="1"/>
              </p:cNvSpPr>
              <p:nvPr/>
            </p:nvSpPr>
            <p:spPr bwMode="auto">
              <a:xfrm>
                <a:off x="1763713" y="2420938"/>
                <a:ext cx="936625" cy="50323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222"/>
              <p:cNvSpPr>
                <a:spLocks noChangeShapeType="1"/>
              </p:cNvSpPr>
              <p:nvPr/>
            </p:nvSpPr>
            <p:spPr bwMode="auto">
              <a:xfrm>
                <a:off x="2700338" y="2133600"/>
                <a:ext cx="287337" cy="503238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223"/>
              <p:cNvSpPr>
                <a:spLocks noChangeShapeType="1"/>
              </p:cNvSpPr>
              <p:nvPr/>
            </p:nvSpPr>
            <p:spPr bwMode="auto">
              <a:xfrm>
                <a:off x="1908175" y="3429000"/>
                <a:ext cx="64770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224"/>
              <p:cNvSpPr>
                <a:spLocks noChangeShapeType="1"/>
              </p:cNvSpPr>
              <p:nvPr/>
            </p:nvSpPr>
            <p:spPr bwMode="auto">
              <a:xfrm flipV="1">
                <a:off x="1908175" y="4149725"/>
                <a:ext cx="647700" cy="503238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225"/>
              <p:cNvSpPr>
                <a:spLocks noChangeShapeType="1"/>
              </p:cNvSpPr>
              <p:nvPr/>
            </p:nvSpPr>
            <p:spPr bwMode="auto">
              <a:xfrm flipV="1">
                <a:off x="3348038" y="4652963"/>
                <a:ext cx="0" cy="1081087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226"/>
              <p:cNvSpPr>
                <a:spLocks noChangeShapeType="1"/>
              </p:cNvSpPr>
              <p:nvPr/>
            </p:nvSpPr>
            <p:spPr bwMode="auto">
              <a:xfrm flipH="1" flipV="1">
                <a:off x="4067175" y="4437063"/>
                <a:ext cx="504825" cy="57626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" name="Text Box 162"/>
            <p:cNvSpPr txBox="1">
              <a:spLocks noChangeArrowheads="1"/>
            </p:cNvSpPr>
            <p:nvPr/>
          </p:nvSpPr>
          <p:spPr bwMode="auto">
            <a:xfrm>
              <a:off x="3419475" y="1628775"/>
              <a:ext cx="2127250" cy="6508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chemeClr val="hlink"/>
                  </a:solidFill>
                  <a:latin typeface="Arial" pitchFamily="34" charset="0"/>
                </a:rPr>
                <a:t>ЗНАНИЯ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7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413</TotalTime>
  <Words>460</Words>
  <Application>Microsoft Office PowerPoint</Application>
  <PresentationFormat>Экран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Тема7</vt:lpstr>
      <vt:lpstr>Планирование информатики и ИКТ в 8 классе</vt:lpstr>
      <vt:lpstr>Слайд 2</vt:lpstr>
      <vt:lpstr>Какая наука называется информатикой?</vt:lpstr>
      <vt:lpstr>Домашнее задание</vt:lpstr>
      <vt:lpstr>Информация</vt:lpstr>
      <vt:lpstr>Что такое информация для человека?</vt:lpstr>
      <vt:lpstr>Свойства информации</vt:lpstr>
      <vt:lpstr>Свойства информации</vt:lpstr>
      <vt:lpstr>Какие виды знаний существуют и с каких слов они начинаются? </vt:lpstr>
      <vt:lpstr>Какое сообщение называется информативным?</vt:lpstr>
      <vt:lpstr>Какое сообщение, принимаемое человеком, содержит для него информацию? </vt:lpstr>
      <vt:lpstr>Назовите органы чувств человека</vt:lpstr>
      <vt:lpstr>Виды информации по способу восприятия</vt:lpstr>
      <vt:lpstr>Визуальная</vt:lpstr>
      <vt:lpstr>Аудильная</vt:lpstr>
      <vt:lpstr>Тактильная</vt:lpstr>
      <vt:lpstr>Обонятельная</vt:lpstr>
      <vt:lpstr>Вкусовая</vt:lpstr>
      <vt:lpstr>Какие существуют формы представления информации?</vt:lpstr>
      <vt:lpstr>Закрепление пройденного материала</vt:lpstr>
      <vt:lpstr>Что из ниже перечисленного не является для вас информацией? </vt:lpstr>
      <vt:lpstr>Заполните таблицу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59</cp:revision>
  <dcterms:created xsi:type="dcterms:W3CDTF">2011-09-08T18:33:25Z</dcterms:created>
  <dcterms:modified xsi:type="dcterms:W3CDTF">2014-09-12T09:09:40Z</dcterms:modified>
</cp:coreProperties>
</file>