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23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E298-0DA6-4E01-BA1F-67B1BC55CC20}" type="datetimeFigureOut">
              <a:rPr lang="ru-RU" smtClean="0"/>
              <a:t>14.08.2014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04863-D4AC-4D73-AE70-53A4372FC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598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E298-0DA6-4E01-BA1F-67B1BC55CC20}" type="datetimeFigureOut">
              <a:rPr lang="ru-RU" smtClean="0"/>
              <a:t>14.08.2014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04863-D4AC-4D73-AE70-53A4372FC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909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E298-0DA6-4E01-BA1F-67B1BC55CC20}" type="datetimeFigureOut">
              <a:rPr lang="ru-RU" smtClean="0"/>
              <a:t>14.08.2014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04863-D4AC-4D73-AE70-53A4372FC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801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E298-0DA6-4E01-BA1F-67B1BC55CC20}" type="datetimeFigureOut">
              <a:rPr lang="ru-RU" smtClean="0"/>
              <a:t>14.08.2014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04863-D4AC-4D73-AE70-53A4372FC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834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E298-0DA6-4E01-BA1F-67B1BC55CC20}" type="datetimeFigureOut">
              <a:rPr lang="ru-RU" smtClean="0"/>
              <a:t>14.08.2014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04863-D4AC-4D73-AE70-53A4372FC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776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E298-0DA6-4E01-BA1F-67B1BC55CC20}" type="datetimeFigureOut">
              <a:rPr lang="ru-RU" smtClean="0"/>
              <a:t>14.08.2014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04863-D4AC-4D73-AE70-53A4372FC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016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E298-0DA6-4E01-BA1F-67B1BC55CC20}" type="datetimeFigureOut">
              <a:rPr lang="ru-RU" smtClean="0"/>
              <a:t>14.08.2014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04863-D4AC-4D73-AE70-53A4372FC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297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E298-0DA6-4E01-BA1F-67B1BC55CC20}" type="datetimeFigureOut">
              <a:rPr lang="ru-RU" smtClean="0"/>
              <a:t>14.08.2014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04863-D4AC-4D73-AE70-53A4372FC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117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E298-0DA6-4E01-BA1F-67B1BC55CC20}" type="datetimeFigureOut">
              <a:rPr lang="ru-RU" smtClean="0"/>
              <a:t>14.08.2014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04863-D4AC-4D73-AE70-53A4372FC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809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E298-0DA6-4E01-BA1F-67B1BC55CC20}" type="datetimeFigureOut">
              <a:rPr lang="ru-RU" smtClean="0"/>
              <a:t>14.08.2014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04863-D4AC-4D73-AE70-53A4372FC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945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E298-0DA6-4E01-BA1F-67B1BC55CC20}" type="datetimeFigureOut">
              <a:rPr lang="ru-RU" smtClean="0"/>
              <a:t>14.08.2014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04863-D4AC-4D73-AE70-53A4372FC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664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6E298-0DA6-4E01-BA1F-67B1BC55CC20}" type="datetimeFigureOut">
              <a:rPr lang="ru-RU" smtClean="0"/>
              <a:t>14.08.2014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04863-D4AC-4D73-AE70-53A4372FC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522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yukhnov.xost.ru/history/h2/" TargetMode="External"/><Relationship Id="rId2" Type="http://schemas.openxmlformats.org/officeDocument/2006/relationships/hyperlink" Target="http://istoriya-ru.ucoz.ru/news/ustanovlenie_tataro_mongolskogo_iga_nad_rusju/2010-11-15-47%20-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storiya-ru.ucoz.ru/news/ustanovlenie_tataro_mongolskogo_iga_nad_rusju/2010-11-15-47" TargetMode="External"/><Relationship Id="rId5" Type="http://schemas.openxmlformats.org/officeDocument/2006/relationships/hyperlink" Target="http://nnm.me/blogs/NoNaMe-Y/o_strannostyah_tataro-mongolskogo_nashestviya/" TargetMode="External"/><Relationship Id="rId4" Type="http://schemas.openxmlformats.org/officeDocument/2006/relationships/hyperlink" Target="http://www.slavyanskaya-kultura.ru/slavic/history/tataro-mongolskoe-igo-na-rusi.html%20-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85800" y="741783"/>
            <a:ext cx="8159621" cy="5374433"/>
          </a:xfrm>
          <a:prstGeom prst="roundRect">
            <a:avLst/>
          </a:prstGeom>
          <a:solidFill>
            <a:schemeClr val="accent5">
              <a:lumMod val="50000"/>
              <a:alpha val="30000"/>
            </a:schemeClr>
          </a:solidFill>
          <a:ln w="104775" cap="rnd" cmpd="dbl">
            <a:solidFill>
              <a:schemeClr val="accent1">
                <a:shade val="50000"/>
              </a:schemeClr>
            </a:solidFill>
            <a:round/>
          </a:ln>
          <a:effectLst>
            <a:outerShdw blurRad="1270000" dir="15000000" algn="br" rotWithShape="0">
              <a:prstClr val="black">
                <a:alpha val="0"/>
              </a:prstClr>
            </a:outerShdw>
            <a:reflection blurRad="38100" endPos="0" dist="63500" dir="5400000" sy="-100000" algn="bl" rotWithShape="0"/>
          </a:effectLst>
          <a:scene3d>
            <a:camera prst="orthographicFront"/>
            <a:lightRig rig="threePt" dir="t"/>
          </a:scene3d>
          <a:sp3d contourW="63500">
            <a:contourClr>
              <a:schemeClr val="accent1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Окружающий мир</a:t>
            </a:r>
            <a:br>
              <a:rPr lang="ru-RU" sz="2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УМК «Школа России»</a:t>
            </a:r>
            <a:br>
              <a:rPr lang="ru-RU" sz="2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4 класс</a:t>
            </a:r>
            <a:br>
              <a:rPr lang="ru-RU" sz="2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Тест</a:t>
            </a:r>
            <a:br>
              <a:rPr lang="ru-RU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sz="3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«Трудные времена на русской земле»</a:t>
            </a:r>
            <a:endParaRPr lang="ru-RU" sz="3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143000" y="5107576"/>
            <a:ext cx="6858000" cy="1008639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Выполнила: Шабанова Марина Геннадьевна,</a:t>
            </a:r>
            <a:b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учитель начальных классов МБОУ </a:t>
            </a:r>
            <a:r>
              <a:rPr lang="ru-RU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Сарасинская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СОШ, </a:t>
            </a:r>
            <a:b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с.Сараса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Алтайского района Алтайского края</a:t>
            </a:r>
            <a:b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2014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174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28650" y="365126"/>
            <a:ext cx="8030158" cy="5811837"/>
          </a:xfrm>
          <a:prstGeom prst="roundRect">
            <a:avLst/>
          </a:prstGeom>
          <a:solidFill>
            <a:schemeClr val="accent1">
              <a:alpha val="39000"/>
            </a:schemeClr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Самооценка</a:t>
            </a:r>
            <a:endParaRPr lang="ru-RU" sz="4800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ru-RU" sz="3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Задания уровня А оцениваются </a:t>
            </a:r>
          </a:p>
          <a:p>
            <a:pPr marL="0" indent="0">
              <a:buNone/>
              <a:defRPr/>
            </a:pPr>
            <a:r>
              <a:rPr lang="ru-RU" sz="3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1 баллом.</a:t>
            </a:r>
          </a:p>
          <a:p>
            <a:pPr>
              <a:buFont typeface="Arial" charset="0"/>
              <a:buChar char="•"/>
              <a:defRPr/>
            </a:pPr>
            <a:r>
              <a:rPr lang="ru-RU" sz="3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Задания уровня В – 2 баллами,</a:t>
            </a:r>
          </a:p>
          <a:p>
            <a:pPr>
              <a:buFont typeface="Arial" charset="0"/>
              <a:buChar char="•"/>
              <a:defRPr/>
            </a:pPr>
            <a:r>
              <a:rPr lang="ru-RU" sz="3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Задания уровня С - 3 баллами (может быть как один, так и несколько ответов).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575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28650" y="365126"/>
            <a:ext cx="7886700" cy="5811837"/>
          </a:xfrm>
          <a:prstGeom prst="roundRect">
            <a:avLst/>
          </a:prstGeom>
          <a:solidFill>
            <a:schemeClr val="accent1">
              <a:alpha val="49000"/>
            </a:schemeClr>
          </a:solidFill>
          <a:ln w="63500">
            <a:solidFill>
              <a:schemeClr val="accent1">
                <a:shade val="50000"/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</a:rPr>
              <a:t>80-100% от максимальной суммы баллов – оценка </a:t>
            </a:r>
            <a:r>
              <a:rPr lang="ru-RU" sz="4400" b="1" dirty="0">
                <a:solidFill>
                  <a:srgbClr val="FF0000"/>
                </a:solidFill>
              </a:rPr>
              <a:t>«5»,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</a:rPr>
              <a:t>60-80% - оценка </a:t>
            </a:r>
            <a:r>
              <a:rPr lang="ru-RU" sz="4400" b="1" dirty="0">
                <a:solidFill>
                  <a:srgbClr val="FF0000"/>
                </a:solidFill>
              </a:rPr>
              <a:t>«4»,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</a:rPr>
              <a:t>40-60% - оценка </a:t>
            </a:r>
            <a:r>
              <a:rPr lang="ru-RU" sz="4400" b="1" dirty="0">
                <a:solidFill>
                  <a:srgbClr val="FF0000"/>
                </a:solidFill>
              </a:rPr>
              <a:t>«3»,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</a:rPr>
              <a:t>0-40% - оценка </a:t>
            </a:r>
            <a:r>
              <a:rPr lang="ru-RU" sz="4400" b="1" dirty="0">
                <a:solidFill>
                  <a:srgbClr val="FF0000"/>
                </a:solidFill>
              </a:rPr>
              <a:t>«2».</a:t>
            </a:r>
          </a:p>
        </p:txBody>
      </p:sp>
    </p:spTree>
    <p:extLst>
      <p:ext uri="{BB962C8B-B14F-4D97-AF65-F5344CB8AC3E}">
        <p14:creationId xmlns:p14="http://schemas.microsoft.com/office/powerpoint/2010/main" val="42862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28650" y="448485"/>
            <a:ext cx="7886700" cy="5961029"/>
          </a:xfrm>
          <a:prstGeom prst="roundRect">
            <a:avLst/>
          </a:prstGeom>
          <a:solidFill>
            <a:schemeClr val="accent1">
              <a:alpha val="34000"/>
            </a:schemeClr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749300"/>
            <a:ext cx="7886700" cy="941389"/>
          </a:xfrm>
        </p:spPr>
        <p:txBody>
          <a:bodyPr>
            <a:noAutofit/>
          </a:bodyPr>
          <a:lstStyle/>
          <a:p>
            <a:pPr algn="ctr"/>
            <a:r>
              <a:rPr lang="ru-RU" b="1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Используемые источники:</a:t>
            </a:r>
            <a:br>
              <a:rPr lang="ru-RU" b="1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</a:br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219200"/>
            <a:ext cx="7886700" cy="495776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- «</a:t>
            </a: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Окружающий мир», 4 класс, КИМ, Москва, «ВАКО», 2014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- «Окружающий мир. </a:t>
            </a:r>
            <a:r>
              <a:rPr lang="ru-RU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Разноуровневые</a:t>
            </a: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задания», 4 класс, Москва, «ВАКО», 2014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- Максимова Т.Н. «Поурочные разработки по курсу окружающий мир» к УМК </a:t>
            </a:r>
            <a:r>
              <a:rPr lang="ru-RU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А.А.Плешакова</a:t>
            </a: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(«Школа России»), Москва, «ВАКО», 2014</a:t>
            </a:r>
          </a:p>
          <a:p>
            <a:pPr algn="just">
              <a:spcBef>
                <a:spcPts val="0"/>
              </a:spcBef>
              <a:buFontTx/>
              <a:buChar char="-"/>
              <a:defRPr/>
            </a:pP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Плешаков </a:t>
            </a: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А.А., </a:t>
            </a:r>
            <a:r>
              <a:rPr lang="ru-RU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Крючкова</a:t>
            </a: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Е.А. «Окружающий мир» 4 класс, ч.1, Москва «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Просвещение»</a:t>
            </a:r>
          </a:p>
          <a:p>
            <a:pPr algn="just">
              <a:spcBef>
                <a:spcPts val="0"/>
              </a:spcBef>
              <a:buFontTx/>
              <a:buChar char="-"/>
              <a:defRPr/>
            </a:pP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Фоны 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- 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2"/>
              </a:rPr>
              <a:t>http://istoriya-ru.ucoz.ru/news/ustanovlenie_tataro_mongolskogo_iga_nad_rusju/2010-11-15-47</a:t>
            </a: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2"/>
              </a:rPr>
              <a:t> -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2"/>
              </a:rPr>
              <a:t>1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, </a:t>
            </a:r>
          </a:p>
          <a:p>
            <a:pPr algn="just">
              <a:spcBef>
                <a:spcPts val="0"/>
              </a:spcBef>
              <a:buFontTx/>
              <a:buChar char="-"/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yukhnov.xost.ru/history/h2/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4"/>
              </a:rPr>
              <a:t>http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4"/>
              </a:rPr>
              <a:t>://www.slavyanskaya-kultura.ru/slavic/history/tataro-mongolskoe-igo-na-rusi.html</a:t>
            </a: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4"/>
              </a:rPr>
              <a:t> 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4"/>
              </a:rPr>
              <a:t>-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5"/>
              </a:rPr>
              <a:t>http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5"/>
              </a:rPr>
              <a:t>://nnm.me/blogs/NoNaMe-Y/o_strannostyah_tataro-mongolskogo_nashestviya/</a:t>
            </a: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6"/>
              </a:rPr>
              <a:t>http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6"/>
              </a:rPr>
              <a:t>://istoriya-ru.ucoz.ru/news/ustanovlenie_tataro_mongolskogo_iga_nad_rusju/2010-11-15-47</a:t>
            </a: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endParaRPr lang="ru-RU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just">
              <a:spcBef>
                <a:spcPts val="0"/>
              </a:spcBef>
              <a:buFontTx/>
              <a:buChar char="-"/>
              <a:defRPr/>
            </a:pPr>
            <a:endParaRPr lang="ru-RU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just">
              <a:spcBef>
                <a:spcPts val="0"/>
              </a:spcBef>
              <a:buFontTx/>
              <a:buChar char="-"/>
              <a:defRPr/>
            </a:pPr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92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28650" y="365126"/>
            <a:ext cx="8272753" cy="6054335"/>
          </a:xfrm>
          <a:prstGeom prst="roundRect">
            <a:avLst/>
          </a:prstGeom>
          <a:solidFill>
            <a:schemeClr val="accent1">
              <a:alpha val="44000"/>
            </a:schemeClr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23900" y="1066800"/>
            <a:ext cx="8001000" cy="1306900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А1. Когда на Русь напали монголо-татарские кочевники?</a:t>
            </a:r>
            <a:br>
              <a:rPr lang="ru-RU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</a:br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187700" y="2616199"/>
            <a:ext cx="5327650" cy="3560763"/>
          </a:xfrm>
        </p:spPr>
        <p:txBody>
          <a:bodyPr>
            <a:normAutofit/>
          </a:bodyPr>
          <a:lstStyle/>
          <a:p>
            <a:pPr marL="514350" lvl="0" indent="-514350">
              <a:buAutoNum type="arabicPeriod"/>
            </a:pPr>
            <a:r>
              <a:rPr lang="ru-RU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 </a:t>
            </a:r>
            <a:r>
              <a:rPr lang="en-US" sz="3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</a:t>
            </a:r>
            <a:r>
              <a:rPr lang="ru-RU" sz="3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Х </a:t>
            </a:r>
            <a:r>
              <a:rPr lang="ru-RU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веке</a:t>
            </a:r>
          </a:p>
          <a:p>
            <a:pPr marL="514350" lvl="0" indent="-514350">
              <a:buAutoNum type="arabicPeriod"/>
            </a:pPr>
            <a:r>
              <a:rPr lang="ru-RU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 </a:t>
            </a:r>
            <a:r>
              <a:rPr lang="ru-RU" sz="3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Х</a:t>
            </a:r>
            <a:r>
              <a:rPr lang="en-US" sz="3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 </a:t>
            </a:r>
            <a:r>
              <a:rPr lang="ru-RU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веке</a:t>
            </a:r>
          </a:p>
          <a:p>
            <a:pPr marL="514350" lvl="0" indent="-514350">
              <a:buAutoNum type="arabicPeriod"/>
            </a:pPr>
            <a:r>
              <a:rPr lang="ru-RU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 </a:t>
            </a:r>
            <a:r>
              <a:rPr lang="ru-RU" sz="3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Х</a:t>
            </a:r>
            <a:r>
              <a:rPr lang="en-US" sz="3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III </a:t>
            </a:r>
            <a:r>
              <a:rPr lang="ru-RU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веке</a:t>
            </a:r>
          </a:p>
          <a:p>
            <a:pPr marL="514350" lvl="0" indent="-514350">
              <a:buAutoNum type="arabicPeriod"/>
            </a:pPr>
            <a:r>
              <a:rPr lang="ru-RU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 </a:t>
            </a:r>
            <a:r>
              <a:rPr lang="ru-RU" sz="3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Х</a:t>
            </a:r>
            <a:r>
              <a:rPr lang="en-US" sz="3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V </a:t>
            </a:r>
            <a:r>
              <a:rPr lang="ru-RU" sz="3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веке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8228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28650" y="365126"/>
            <a:ext cx="7886700" cy="5811837"/>
          </a:xfrm>
          <a:prstGeom prst="roundRect">
            <a:avLst/>
          </a:prstGeom>
          <a:solidFill>
            <a:schemeClr val="accent1">
              <a:alpha val="29000"/>
            </a:schemeClr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93800"/>
            <a:ext cx="7886700" cy="1727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А2. Какой русский город был первым на пути войск хана Батыя?</a:t>
            </a:r>
            <a:br>
              <a:rPr lang="ru-RU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7000" y="2921000"/>
            <a:ext cx="5848350" cy="3255962"/>
          </a:xfrm>
        </p:spPr>
        <p:txBody>
          <a:bodyPr/>
          <a:lstStyle/>
          <a:p>
            <a:pPr marL="514350" lvl="0" indent="-514350">
              <a:buAutoNum type="arabicPeriod"/>
            </a:pPr>
            <a:r>
              <a:rPr lang="ru-RU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Рязань</a:t>
            </a:r>
          </a:p>
          <a:p>
            <a:pPr marL="514350" lvl="0" indent="-514350">
              <a:buAutoNum type="arabicPeriod"/>
            </a:pPr>
            <a:r>
              <a:rPr lang="ru-RU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Новгород</a:t>
            </a:r>
          </a:p>
          <a:p>
            <a:pPr marL="514350" lvl="0" indent="-514350">
              <a:buAutoNum type="arabicPeriod"/>
            </a:pPr>
            <a:r>
              <a:rPr lang="ru-RU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Козельск</a:t>
            </a:r>
          </a:p>
          <a:p>
            <a:pPr marL="514350" lvl="0" indent="-514350">
              <a:buAutoNum type="arabicPeriod"/>
            </a:pPr>
            <a:r>
              <a:rPr lang="ru-RU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Киев</a:t>
            </a:r>
            <a:endParaRPr lang="ru-RU" sz="36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463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28650" y="276226"/>
            <a:ext cx="7886700" cy="5998352"/>
          </a:xfrm>
          <a:prstGeom prst="roundRect">
            <a:avLst/>
          </a:prstGeom>
          <a:solidFill>
            <a:schemeClr val="accent1">
              <a:alpha val="32000"/>
            </a:schemeClr>
          </a:solidFill>
          <a:ln w="635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308100"/>
            <a:ext cx="7886700" cy="1193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А3. Какой князь разбил шведское войско на Неве?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81300" y="2374899"/>
            <a:ext cx="5734050" cy="3802063"/>
          </a:xfrm>
        </p:spPr>
        <p:txBody>
          <a:bodyPr/>
          <a:lstStyle/>
          <a:p>
            <a:pPr marL="742950" lvl="0" indent="-742950">
              <a:buAutoNum type="arabicPeriod"/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Олег</a:t>
            </a:r>
          </a:p>
          <a:p>
            <a:pPr marL="742950" lvl="0" indent="-742950">
              <a:buAutoNum type="arabicPeriod"/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Владимир</a:t>
            </a:r>
          </a:p>
          <a:p>
            <a:pPr marL="742950" lvl="0" indent="-742950">
              <a:buAutoNum type="arabicPeriod"/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Ярослав</a:t>
            </a:r>
          </a:p>
          <a:p>
            <a:pPr marL="742950" lvl="0" indent="-742950">
              <a:buAutoNum type="arabicPeriod"/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Александр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171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19598" y="365126"/>
            <a:ext cx="8104803" cy="6110319"/>
          </a:xfrm>
          <a:prstGeom prst="roundRect">
            <a:avLst/>
          </a:prstGeom>
          <a:solidFill>
            <a:schemeClr val="accent1">
              <a:alpha val="36000"/>
            </a:schemeClr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260600"/>
            <a:ext cx="7886700" cy="11684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А4. Когда произошла битва с рыцарями-крестоносцами на Чудском озере?</a:t>
            </a:r>
            <a:br>
              <a:rPr lang="ru-RU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</a:br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6300" y="3606800"/>
            <a:ext cx="6369050" cy="2570162"/>
          </a:xfrm>
        </p:spPr>
        <p:txBody>
          <a:bodyPr/>
          <a:lstStyle/>
          <a:p>
            <a:pPr marL="742950" lvl="0" indent="-742950">
              <a:buAutoNum type="arabicPeriod"/>
            </a:pPr>
            <a:r>
              <a:rPr lang="ru-RU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 </a:t>
            </a:r>
            <a:r>
              <a:rPr lang="ru-RU" sz="3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1237 </a:t>
            </a:r>
            <a:r>
              <a:rPr lang="ru-RU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году</a:t>
            </a:r>
          </a:p>
          <a:p>
            <a:pPr marL="742950" lvl="0" indent="-742950">
              <a:buAutoNum type="arabicPeriod"/>
            </a:pPr>
            <a:r>
              <a:rPr lang="ru-RU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 </a:t>
            </a:r>
            <a:r>
              <a:rPr lang="ru-RU" sz="3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1238 </a:t>
            </a:r>
            <a:r>
              <a:rPr lang="ru-RU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году</a:t>
            </a:r>
          </a:p>
          <a:p>
            <a:pPr marL="742950" lvl="0" indent="-742950">
              <a:buAutoNum type="arabicPeriod"/>
            </a:pPr>
            <a:r>
              <a:rPr lang="ru-RU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 </a:t>
            </a:r>
            <a:r>
              <a:rPr lang="ru-RU" sz="3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1240 </a:t>
            </a:r>
            <a:r>
              <a:rPr lang="ru-RU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году</a:t>
            </a:r>
          </a:p>
          <a:p>
            <a:pPr marL="742950" lvl="0" indent="-742950">
              <a:buAutoNum type="arabicPeriod"/>
            </a:pPr>
            <a:r>
              <a:rPr lang="ru-RU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 </a:t>
            </a:r>
            <a:r>
              <a:rPr lang="ru-RU" sz="3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1242 году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904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31800" y="304800"/>
            <a:ext cx="8178800" cy="6121400"/>
          </a:xfrm>
          <a:prstGeom prst="roundRect">
            <a:avLst/>
          </a:prstGeom>
          <a:solidFill>
            <a:schemeClr val="accent1">
              <a:alpha val="39000"/>
            </a:schemeClr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003301"/>
            <a:ext cx="7886700" cy="13081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В1. Почему Русь не могла дать достойный отпор полчищам Батыя?</a:t>
            </a:r>
            <a:br>
              <a:rPr lang="ru-RU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222500"/>
            <a:ext cx="7886700" cy="3954463"/>
          </a:xfrm>
        </p:spPr>
        <p:txBody>
          <a:bodyPr>
            <a:normAutofit/>
          </a:bodyPr>
          <a:lstStyle/>
          <a:p>
            <a:pPr marL="742950" lvl="0" indent="-742950">
              <a:buAutoNum type="arabicPeriod"/>
            </a:pPr>
            <a:r>
              <a:rPr lang="ru-RU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русские </a:t>
            </a:r>
            <a:r>
              <a:rPr lang="ru-RU" sz="3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воины не умели </a:t>
            </a:r>
            <a:r>
              <a:rPr lang="ru-RU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сражаться</a:t>
            </a:r>
          </a:p>
          <a:p>
            <a:pPr marL="742950" lvl="0" indent="-742950">
              <a:buAutoNum type="arabicPeriod"/>
            </a:pPr>
            <a:r>
              <a:rPr lang="ru-RU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монголо-татары </a:t>
            </a:r>
            <a:r>
              <a:rPr lang="ru-RU" sz="3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были лучше </a:t>
            </a:r>
            <a:r>
              <a:rPr lang="ru-RU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вооружены</a:t>
            </a:r>
          </a:p>
          <a:p>
            <a:pPr marL="742950" lvl="0" indent="-742950">
              <a:buAutoNum type="arabicPeriod"/>
            </a:pPr>
            <a:r>
              <a:rPr lang="ru-RU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русские </a:t>
            </a:r>
            <a:r>
              <a:rPr lang="ru-RU" sz="3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князья не всегда ладили между </a:t>
            </a:r>
            <a:r>
              <a:rPr lang="ru-RU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собой</a:t>
            </a:r>
          </a:p>
          <a:p>
            <a:pPr marL="742950" lvl="0" indent="-742950">
              <a:buAutoNum type="arabicPeriod"/>
            </a:pPr>
            <a:r>
              <a:rPr lang="ru-RU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русские </a:t>
            </a:r>
            <a:r>
              <a:rPr lang="ru-RU" sz="3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воины дрались пешими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650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28650" y="365126"/>
            <a:ext cx="7886700" cy="5811837"/>
          </a:xfrm>
          <a:prstGeom prst="roundRect">
            <a:avLst/>
          </a:prstGeom>
          <a:solidFill>
            <a:schemeClr val="accent1">
              <a:alpha val="31000"/>
            </a:schemeClr>
          </a:solidFill>
          <a:ln w="63500">
            <a:solidFill>
              <a:schemeClr val="accent1">
                <a:shade val="50000"/>
                <a:alpha val="9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295400"/>
            <a:ext cx="7886700" cy="121919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В2. Как называлось государство монголо-татар?</a:t>
            </a:r>
            <a:br>
              <a:rPr lang="ru-RU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</a:br>
            <a:endParaRPr lang="ru-RU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6600" y="2514599"/>
            <a:ext cx="6508750" cy="3662363"/>
          </a:xfrm>
        </p:spPr>
        <p:txBody>
          <a:bodyPr/>
          <a:lstStyle/>
          <a:p>
            <a:pPr marL="742950" lvl="0" indent="-742950">
              <a:buAutoNum type="arabicPeriod"/>
            </a:pPr>
            <a:r>
              <a:rPr lang="ru-RU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Византия</a:t>
            </a:r>
          </a:p>
          <a:p>
            <a:pPr marL="742950" lvl="0" indent="-742950">
              <a:buAutoNum type="arabicPeriod"/>
            </a:pPr>
            <a:r>
              <a:rPr lang="ru-RU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Золотая Орда</a:t>
            </a:r>
          </a:p>
          <a:p>
            <a:pPr marL="742950" lvl="0" indent="-742950">
              <a:buAutoNum type="arabicPeriod"/>
            </a:pPr>
            <a:r>
              <a:rPr lang="ru-RU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Киевская Русь</a:t>
            </a:r>
          </a:p>
          <a:p>
            <a:pPr marL="742950" lvl="0" indent="-742950">
              <a:buAutoNum type="arabicPeriod"/>
            </a:pPr>
            <a:r>
              <a:rPr lang="ru-RU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Рыцарский </a:t>
            </a:r>
            <a:r>
              <a:rPr lang="ru-RU" sz="3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Орден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445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28650" y="327026"/>
            <a:ext cx="7886700" cy="5961029"/>
          </a:xfrm>
          <a:prstGeom prst="roundRect">
            <a:avLst/>
          </a:prstGeom>
          <a:solidFill>
            <a:schemeClr val="accent1">
              <a:alpha val="41000"/>
            </a:schemeClr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838200"/>
            <a:ext cx="7886700" cy="18034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С1. Кто нападал на Русь в Х</a:t>
            </a:r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III</a:t>
            </a:r>
            <a:r>
              <a:rPr lang="ru-RU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 веке?</a:t>
            </a:r>
            <a:br>
              <a:rPr lang="ru-RU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0" y="2247899"/>
            <a:ext cx="6686550" cy="3929063"/>
          </a:xfrm>
        </p:spPr>
        <p:txBody>
          <a:bodyPr/>
          <a:lstStyle/>
          <a:p>
            <a:pPr marL="742950" lvl="0" indent="-742950">
              <a:buAutoNum type="arabicPeriod"/>
            </a:pPr>
            <a:r>
              <a:rPr lang="ru-RU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рыцари-крестоносцы</a:t>
            </a:r>
          </a:p>
          <a:p>
            <a:pPr marL="742950" lvl="0" indent="-742950">
              <a:buAutoNum type="arabicPeriod"/>
            </a:pPr>
            <a:r>
              <a:rPr lang="ru-RU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шведские захватчики</a:t>
            </a:r>
          </a:p>
          <a:p>
            <a:pPr marL="742950" lvl="0" indent="-742950">
              <a:buAutoNum type="arabicPeriod"/>
            </a:pPr>
            <a:r>
              <a:rPr lang="ru-RU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половецкие кочевники</a:t>
            </a:r>
          </a:p>
          <a:p>
            <a:pPr marL="742950" lvl="0" indent="-742950">
              <a:buAutoNum type="arabicPeriod"/>
            </a:pPr>
            <a:r>
              <a:rPr lang="ru-RU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монголо-татары</a:t>
            </a:r>
            <a:endParaRPr lang="ru-RU" sz="36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137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28650" y="377826"/>
            <a:ext cx="7886700" cy="5811837"/>
          </a:xfrm>
          <a:prstGeom prst="roundRect">
            <a:avLst/>
          </a:prstGeom>
          <a:solidFill>
            <a:schemeClr val="accent1">
              <a:alpha val="30000"/>
            </a:schemeClr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30300"/>
            <a:ext cx="7886700" cy="560389"/>
          </a:xfrm>
        </p:spPr>
        <p:txBody>
          <a:bodyPr>
            <a:noAutofit/>
          </a:bodyPr>
          <a:lstStyle/>
          <a:p>
            <a:pPr algn="ctr"/>
            <a:r>
              <a:rPr lang="ru-RU" sz="80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Ключ к тесту</a:t>
            </a:r>
            <a:r>
              <a:rPr lang="ru-RU" sz="8000" dirty="0">
                <a:solidFill>
                  <a:srgbClr val="800000"/>
                </a:solidFill>
              </a:rPr>
              <a:t/>
            </a:r>
            <a:br>
              <a:rPr lang="ru-RU" sz="8000" dirty="0">
                <a:solidFill>
                  <a:srgbClr val="800000"/>
                </a:solidFill>
              </a:rPr>
            </a:br>
            <a:endParaRPr lang="ru-RU" sz="8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3729490"/>
              </p:ext>
            </p:extLst>
          </p:nvPr>
        </p:nvGraphicFramePr>
        <p:xfrm>
          <a:off x="628650" y="2755900"/>
          <a:ext cx="7886697" cy="2882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671"/>
                <a:gridCol w="1126671"/>
                <a:gridCol w="1126671"/>
                <a:gridCol w="1126671"/>
                <a:gridCol w="1126671"/>
                <a:gridCol w="1126671"/>
                <a:gridCol w="1126671"/>
              </a:tblGrid>
              <a:tr h="1001006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А1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А2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А3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А4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В1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В2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С1</a:t>
                      </a:r>
                      <a:endParaRPr lang="ru-RU" sz="4400" dirty="0"/>
                    </a:p>
                  </a:txBody>
                  <a:tcPr/>
                </a:tc>
              </a:tr>
              <a:tr h="1881893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sz="4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sz="4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ru-RU" sz="4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ru-RU" sz="4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sz="4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sz="4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2060"/>
                          </a:solidFill>
                        </a:rPr>
                        <a:t>1,2,4</a:t>
                      </a:r>
                      <a:endParaRPr lang="ru-RU" sz="4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643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TC103457475[[fn=Рамка]]</Template>
  <TotalTime>157</TotalTime>
  <Words>332</Words>
  <Application>Microsoft Office PowerPoint</Application>
  <PresentationFormat>Экран (4:3)</PresentationFormat>
  <Paragraphs>69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Окружающий мир УМК «Школа России» 4 класс   Тест «Трудные времена на русской земле»</vt:lpstr>
      <vt:lpstr>А1. Когда на Русь напали монголо-татарские кочевники? </vt:lpstr>
      <vt:lpstr>А2. Какой русский город был первым на пути войск хана Батыя? </vt:lpstr>
      <vt:lpstr>А3. Какой князь разбил шведское войско на Неве? </vt:lpstr>
      <vt:lpstr>А4. Когда произошла битва с рыцарями-крестоносцами на Чудском озере? </vt:lpstr>
      <vt:lpstr>В1. Почему Русь не могла дать достойный отпор полчищам Батыя? </vt:lpstr>
      <vt:lpstr>В2. Как называлось государство монголо-татар? </vt:lpstr>
      <vt:lpstr>С1. Кто нападал на Русь в ХIII веке? </vt:lpstr>
      <vt:lpstr>Ключ к тесту </vt:lpstr>
      <vt:lpstr>Самооценка</vt:lpstr>
      <vt:lpstr>Презентация PowerPoint</vt:lpstr>
      <vt:lpstr>Используемые источники: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14</cp:revision>
  <dcterms:created xsi:type="dcterms:W3CDTF">2014-08-13T13:49:03Z</dcterms:created>
  <dcterms:modified xsi:type="dcterms:W3CDTF">2014-08-14T00:21:09Z</dcterms:modified>
</cp:coreProperties>
</file>