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9" r:id="rId2"/>
    <p:sldId id="292" r:id="rId3"/>
    <p:sldId id="288" r:id="rId4"/>
    <p:sldId id="289" r:id="rId5"/>
    <p:sldId id="293" r:id="rId6"/>
    <p:sldId id="283" r:id="rId7"/>
    <p:sldId id="295" r:id="rId8"/>
    <p:sldId id="267" r:id="rId9"/>
    <p:sldId id="271" r:id="rId10"/>
    <p:sldId id="280" r:id="rId11"/>
    <p:sldId id="285" r:id="rId12"/>
    <p:sldId id="266" r:id="rId13"/>
    <p:sldId id="261" r:id="rId14"/>
    <p:sldId id="262" r:id="rId15"/>
    <p:sldId id="264" r:id="rId16"/>
    <p:sldId id="265" r:id="rId17"/>
    <p:sldId id="258" r:id="rId18"/>
    <p:sldId id="260" r:id="rId19"/>
    <p:sldId id="274" r:id="rId20"/>
    <p:sldId id="263" r:id="rId21"/>
    <p:sldId id="269" r:id="rId22"/>
    <p:sldId id="268" r:id="rId23"/>
    <p:sldId id="275" r:id="rId24"/>
    <p:sldId id="286" r:id="rId25"/>
    <p:sldId id="281" r:id="rId26"/>
    <p:sldId id="276" r:id="rId27"/>
    <p:sldId id="294" r:id="rId28"/>
    <p:sldId id="296" r:id="rId29"/>
    <p:sldId id="290" r:id="rId30"/>
    <p:sldId id="278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54" autoAdjust="0"/>
  </p:normalViewPr>
  <p:slideViewPr>
    <p:cSldViewPr>
      <p:cViewPr varScale="1">
        <p:scale>
          <a:sx n="88" d="100"/>
          <a:sy n="88" d="100"/>
        </p:scale>
        <p:origin x="-96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CF1E63E-F1E6-4E3B-8E1E-E8147D7CBB34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6828D17-4E08-427F-AD17-78ADEF874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1E63E-F1E6-4E3B-8E1E-E8147D7CBB34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8D17-4E08-427F-AD17-78ADEF874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1E63E-F1E6-4E3B-8E1E-E8147D7CBB34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8D17-4E08-427F-AD17-78ADEF874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CF1E63E-F1E6-4E3B-8E1E-E8147D7CBB34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6828D17-4E08-427F-AD17-78ADEF874F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CF1E63E-F1E6-4E3B-8E1E-E8147D7CBB34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6828D17-4E08-427F-AD17-78ADEF874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1E63E-F1E6-4E3B-8E1E-E8147D7CBB34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8D17-4E08-427F-AD17-78ADEF874F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1E63E-F1E6-4E3B-8E1E-E8147D7CBB34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8D17-4E08-427F-AD17-78ADEF874F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CF1E63E-F1E6-4E3B-8E1E-E8147D7CBB34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6828D17-4E08-427F-AD17-78ADEF874F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1E63E-F1E6-4E3B-8E1E-E8147D7CBB34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8D17-4E08-427F-AD17-78ADEF874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CF1E63E-F1E6-4E3B-8E1E-E8147D7CBB34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6828D17-4E08-427F-AD17-78ADEF874F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CF1E63E-F1E6-4E3B-8E1E-E8147D7CBB34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6828D17-4E08-427F-AD17-78ADEF874F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CF1E63E-F1E6-4E3B-8E1E-E8147D7CBB34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6828D17-4E08-427F-AD17-78ADEF874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7_190.sw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7_189.swf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7_199.sw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polypipe.inf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7_195.swf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s48.radikal.ru/i122/0905/ab/b4e2a5f244cf.jpg" TargetMode="External"/><Relationship Id="rId2" Type="http://schemas.openxmlformats.org/officeDocument/2006/relationships/hyperlink" Target="http://polypipe.info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72400" cy="4286280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МКОУ Табулгинская СОШ имени П.Д.Слюсарева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000" dirty="0" smtClean="0"/>
              <a:t>Тема урока:</a:t>
            </a:r>
            <a:br>
              <a:rPr lang="ru-RU" sz="2000" dirty="0" smtClean="0"/>
            </a:br>
            <a:r>
              <a:rPr lang="ru-RU" sz="6000" dirty="0" smtClean="0">
                <a:solidFill>
                  <a:srgbClr val="FF0000"/>
                </a:solidFill>
              </a:rPr>
              <a:t>Сообщающиеся сосуды</a:t>
            </a:r>
            <a:br>
              <a:rPr lang="ru-RU" sz="6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физика   7 класс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9124" y="5286388"/>
            <a:ext cx="3643338" cy="1088534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Автор работы: Жарикова Светлана   Семеновна,                                       учитель физики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В сообщающихся сосудах поверхности однородной жидкости устанавливаются на одном уровне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1145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endParaRPr lang="ru-RU" dirty="0"/>
          </a:p>
        </p:txBody>
      </p:sp>
      <p:pic>
        <p:nvPicPr>
          <p:cNvPr id="20482" name="Picture 2" descr="http://sh-fizika.ru/uploads/posts/2010-06/1275428396_news_0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85728"/>
            <a:ext cx="5715000" cy="233362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  <p:pic>
        <p:nvPicPr>
          <p:cNvPr id="22530" name="Picture 2" descr="http://stat8.blog.ru/lr/0b07cb7c6188fbb974a12138a2f75ea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2857496"/>
            <a:ext cx="3000396" cy="230983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2857488" y="3500438"/>
            <a:ext cx="2786082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8914" name="Picture 2" descr="http://tnu.podelise.ru/pars_docs/refs/358/357863/357863_html_m4e0b34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071546"/>
            <a:ext cx="6659567" cy="271464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21506" name="Picture 2" descr="http://im3-tub-ru.yandex.net/i?id=161127096-13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4786322"/>
            <a:ext cx="1838325" cy="142875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Неоднородные жидкости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http://im3-tub-ru.yandex.net/i?id=208868912-55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1103" y="1785926"/>
            <a:ext cx="5619789" cy="421484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Фонтаны Петергофа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ln>
            <a:solidFill>
              <a:srgbClr val="0070C0"/>
            </a:solidFill>
          </a:ln>
        </p:spPr>
        <p:txBody>
          <a:bodyPr/>
          <a:lstStyle/>
          <a:p>
            <a:endParaRPr lang="ru-RU" dirty="0"/>
          </a:p>
        </p:txBody>
      </p:sp>
      <p:pic>
        <p:nvPicPr>
          <p:cNvPr id="22532" name="Picture 4" descr="http://bms.24open.ru/images/b3f53cc7bca09436b27ade3301c3b3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2500330" cy="1857388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</p:pic>
      <p:pic>
        <p:nvPicPr>
          <p:cNvPr id="22536" name="Picture 8" descr="http://img1.liveinternet.ru/images/attach/c/6/89/984/89984151_f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1166" y="4714884"/>
            <a:ext cx="2609161" cy="185738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22538" name="Picture 10" descr="http://ventus-travel.ru/www/ventus_travel/tyri/img/mayprazdnik_big_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4714884"/>
            <a:ext cx="2508356" cy="1928826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</p:pic>
      <p:pic>
        <p:nvPicPr>
          <p:cNvPr id="22542" name="Picture 14" descr="http://rusfacts.ru/wp-content/uploads/2012/09/0_50c93_dd3e9310_XL-640x4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4071942"/>
            <a:ext cx="2428892" cy="1607355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</p:pic>
      <p:pic>
        <p:nvPicPr>
          <p:cNvPr id="22548" name="Picture 20" descr="http://im5-tub-ru.yandex.net/i?id=22209972-16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83" y="1428736"/>
            <a:ext cx="2559863" cy="1857388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</p:pic>
      <p:pic>
        <p:nvPicPr>
          <p:cNvPr id="22550" name="Picture 22" descr="http://im4-tub-ru.yandex.net/i?id=237153574-41-72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71802" y="2000240"/>
            <a:ext cx="2428892" cy="150018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Как сделать свой сад уникальным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                                 </a:t>
            </a:r>
          </a:p>
          <a:p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                              Фонтаны на даче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           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20482" name="Picture 2" descr="http://im2-tub-ru.yandex.net/i?id=166524531-05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3400448" cy="214314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20486" name="Picture 6" descr="http://im7-tub-ru.yandex.net/i?id=126625599-41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571613"/>
            <a:ext cx="3286148" cy="214314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20488" name="Picture 8" descr="http://im6-tub-ru.yandex.net/i?id=223486183-55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4068696"/>
            <a:ext cx="3357586" cy="228926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Фонтан своими руками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 descr="http://im2-tub-ru.yandex.net/i?id=201697000-69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857364"/>
            <a:ext cx="2693689" cy="200026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22532" name="Picture 4" descr="http://im6-tub-ru.yandex.net/i?id=213629356-28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4286256"/>
            <a:ext cx="2714644" cy="200026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22534" name="Picture 6" descr="http://im6-tub-ru.yandex.net/i?id=398458533-59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643050"/>
            <a:ext cx="5049218" cy="314327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17410" name="Picture 2" descr="http://im4-tub-ru.yandex.net/i?id=431689098-39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5000636"/>
            <a:ext cx="1905000" cy="142875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Водомерное стекло </a:t>
            </a:r>
            <a:br>
              <a:rPr lang="ru-RU" sz="4000" b="1" dirty="0" smtClean="0">
                <a:solidFill>
                  <a:srgbClr val="7030A0"/>
                </a:solidFill>
              </a:rPr>
            </a:br>
            <a:r>
              <a:rPr lang="ru-RU" sz="4000" b="1" dirty="0" smtClean="0">
                <a:solidFill>
                  <a:srgbClr val="7030A0"/>
                </a:solidFill>
              </a:rPr>
              <a:t>паровых котлов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500174"/>
            <a:ext cx="7567642" cy="4873752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600" b="1" dirty="0" smtClean="0"/>
              <a:t>1.Паровой котел</a:t>
            </a:r>
          </a:p>
          <a:p>
            <a:pPr>
              <a:buNone/>
            </a:pPr>
            <a:r>
              <a:rPr lang="ru-RU" sz="3600" b="1" dirty="0" smtClean="0"/>
              <a:t>2.Краны</a:t>
            </a:r>
          </a:p>
          <a:p>
            <a:pPr>
              <a:buNone/>
            </a:pPr>
            <a:r>
              <a:rPr lang="ru-RU" sz="3600" b="1" dirty="0" smtClean="0"/>
              <a:t>3.Водомерное </a:t>
            </a:r>
          </a:p>
          <a:p>
            <a:pPr>
              <a:buNone/>
            </a:pPr>
            <a:r>
              <a:rPr lang="ru-RU" sz="3600" b="1" dirty="0" smtClean="0"/>
              <a:t>стекло</a:t>
            </a:r>
            <a:endParaRPr lang="ru-RU" sz="3600" b="1" dirty="0"/>
          </a:p>
        </p:txBody>
      </p:sp>
      <p:pic>
        <p:nvPicPr>
          <p:cNvPr id="1026" name="Picture 2" descr="http://900igr.net/datai/fizika/Davlenie-v-soobschajuschikhsja-sosudakh/0012-012-Vodomernoe-steklo-parovogo-kot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785926"/>
            <a:ext cx="4429156" cy="473868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4400" b="1" dirty="0" smtClean="0">
                <a:solidFill>
                  <a:srgbClr val="7030A0"/>
                </a:solidFill>
                <a:hlinkClick r:id="rId2" action="ppaction://hlinkfile"/>
              </a:rPr>
              <a:t>Артезианский колодец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http://im3-tub-ru.yandex.net/i?id=73443817-55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928802"/>
            <a:ext cx="2643206" cy="38870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14342" name="Picture 6" descr="http://im0-tub-ru.yandex.net/i?id=287617527-19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928802"/>
            <a:ext cx="3929080" cy="392908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Артезианские колодцы или скважины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4" name="Picture 4" descr="http://im1-tub-ru.yandex.net/i?id=51202114-66-72&amp;n=2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4357694"/>
            <a:ext cx="3514733" cy="206749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17410" name="Picture 2" descr="http://im6-tub-ru.yandex.net/i?id=181385153-13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785926"/>
            <a:ext cx="2857520" cy="221457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17412" name="Picture 4" descr="http://im3-tub-ru.yandex.net/i?id=299382193-68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714488"/>
            <a:ext cx="2987998" cy="228601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Гейзеры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600200"/>
            <a:ext cx="7639080" cy="487375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b="1" dirty="0" smtClean="0"/>
              <a:t>В Исландии действует около</a:t>
            </a:r>
          </a:p>
          <a:p>
            <a:pPr>
              <a:buNone/>
            </a:pPr>
            <a:r>
              <a:rPr lang="ru-RU" b="1" dirty="0" smtClean="0"/>
              <a:t>  30 гейзеров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pPr>
              <a:buNone/>
            </a:pPr>
            <a:r>
              <a:rPr lang="ru-RU" b="1" dirty="0" smtClean="0"/>
              <a:t> Гейзер Великан,</a:t>
            </a:r>
          </a:p>
          <a:p>
            <a:pPr>
              <a:buNone/>
            </a:pPr>
            <a:r>
              <a:rPr lang="ru-RU" b="1" dirty="0" smtClean="0"/>
              <a:t> </a:t>
            </a:r>
            <a:r>
              <a:rPr lang="ru-RU" b="1" dirty="0" err="1" smtClean="0"/>
              <a:t>Кроноцкий</a:t>
            </a:r>
            <a:r>
              <a:rPr lang="ru-RU" b="1" dirty="0" smtClean="0"/>
              <a:t> заповедник. 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pPr>
              <a:buNone/>
            </a:pPr>
            <a:r>
              <a:rPr lang="ru-RU" b="1" dirty="0" smtClean="0"/>
              <a:t> Долина гейзеров -</a:t>
            </a:r>
          </a:p>
          <a:p>
            <a:pPr>
              <a:buNone/>
            </a:pPr>
            <a:r>
              <a:rPr lang="ru-RU" b="1" dirty="0" smtClean="0"/>
              <a:t> геотермальный заповедник </a:t>
            </a:r>
          </a:p>
          <a:p>
            <a:pPr>
              <a:buNone/>
            </a:pPr>
            <a:r>
              <a:rPr lang="ru-RU" b="1" dirty="0" smtClean="0"/>
              <a:t> на Камчатском полуострове</a:t>
            </a:r>
            <a:endParaRPr lang="ru-RU" b="1" dirty="0"/>
          </a:p>
        </p:txBody>
      </p:sp>
      <p:pic>
        <p:nvPicPr>
          <p:cNvPr id="1030" name="Picture 6" descr="http://im7-tub-ru.yandex.net/i?id=117332620-19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4857760"/>
            <a:ext cx="2357454" cy="171659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032" name="Picture 8" descr="http://im3-tub-ru.yandex.net/i?id=183837479-02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000372"/>
            <a:ext cx="2214578" cy="16609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034" name="Picture 10" descr="http://im1-tub-ru.yandex.net/i?id=151800566-11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214422"/>
            <a:ext cx="2143140" cy="16073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7467600" cy="85725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/>
            </a:r>
            <a:br>
              <a:rPr lang="ru-RU" sz="4000" b="1" dirty="0" smtClean="0">
                <a:solidFill>
                  <a:srgbClr val="7030A0"/>
                </a:solidFill>
              </a:rPr>
            </a:br>
            <a:r>
              <a:rPr lang="ru-RU" sz="4000" b="1" dirty="0" smtClean="0">
                <a:solidFill>
                  <a:srgbClr val="7030A0"/>
                </a:solidFill>
              </a:rPr>
              <a:t>Задачи урока:</a:t>
            </a:r>
            <a:br>
              <a:rPr lang="ru-RU" sz="4000" b="1" dirty="0" smtClean="0">
                <a:solidFill>
                  <a:srgbClr val="7030A0"/>
                </a:solidFill>
              </a:rPr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7467600" cy="525953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обучающая:</a:t>
            </a:r>
            <a:r>
              <a:rPr lang="ru-RU" dirty="0" smtClean="0"/>
              <a:t> формирование у учащихся понятия «сообщающиеся сосуды», навыков применения закона сообщающихся сосудов, формировать представления об их применении; </a:t>
            </a:r>
          </a:p>
          <a:p>
            <a:r>
              <a:rPr lang="ru-RU" b="1" dirty="0" smtClean="0"/>
              <a:t>развивающая:</a:t>
            </a:r>
            <a:r>
              <a:rPr lang="ru-RU" dirty="0" smtClean="0"/>
              <a:t> формирование умений устанавливать причинно-следственные связи между фактами, явлениями и причинами, их вызвавшими, выдвигать гипотезы, их обосновывать и проверять достоверность; расширение кругозора;</a:t>
            </a:r>
          </a:p>
          <a:p>
            <a:r>
              <a:rPr lang="ru-RU" b="1" dirty="0" smtClean="0"/>
              <a:t>воспитывающая:</a:t>
            </a:r>
            <a:r>
              <a:rPr lang="ru-RU" dirty="0" smtClean="0"/>
              <a:t> формирование познавательного интереса к предмету «физика», развитие коммуникабельной компетенции, умения работы в группе; приобретение опыта публичного выступления; воспитание чувства патриотизма, гордости за Родину;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hlinkClick r:id="rId2" action="ppaction://hlinkfile"/>
              </a:rPr>
              <a:t>Схема шлюзования судна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143116"/>
            <a:ext cx="7467600" cy="4330836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Рассмотрите</a:t>
            </a:r>
          </a:p>
          <a:p>
            <a:pPr>
              <a:buNone/>
            </a:pPr>
            <a:r>
              <a:rPr lang="ru-RU" b="1" dirty="0" smtClean="0"/>
              <a:t>рисунки и</a:t>
            </a:r>
          </a:p>
          <a:p>
            <a:pPr>
              <a:buNone/>
            </a:pPr>
            <a:r>
              <a:rPr lang="ru-RU" b="1" dirty="0" smtClean="0"/>
              <a:t>объясните</a:t>
            </a:r>
          </a:p>
          <a:p>
            <a:pPr>
              <a:buNone/>
            </a:pPr>
            <a:r>
              <a:rPr lang="ru-RU" b="1" dirty="0" smtClean="0"/>
              <a:t> принцип </a:t>
            </a:r>
          </a:p>
          <a:p>
            <a:pPr>
              <a:buNone/>
            </a:pPr>
            <a:r>
              <a:rPr lang="ru-RU" b="1" dirty="0" smtClean="0"/>
              <a:t>действия</a:t>
            </a:r>
          </a:p>
          <a:p>
            <a:pPr>
              <a:buNone/>
            </a:pPr>
            <a:r>
              <a:rPr lang="ru-RU" b="1" dirty="0" smtClean="0"/>
              <a:t>шлюзов</a:t>
            </a:r>
          </a:p>
        </p:txBody>
      </p:sp>
      <p:pic>
        <p:nvPicPr>
          <p:cNvPr id="2052" name="Picture 4" descr="http://ttu.rushkolnik.ru/tw_files2/urls_6/19/d-18487/img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1643050"/>
            <a:ext cx="5286412" cy="460775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600200"/>
            <a:ext cx="840108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Фото шлюза </a:t>
            </a:r>
          </a:p>
          <a:p>
            <a:pPr>
              <a:buNone/>
            </a:pPr>
            <a:r>
              <a:rPr lang="ru-RU" b="1" dirty="0" smtClean="0"/>
              <a:t>канала имени Москвы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Фото Беломорканала,</a:t>
            </a:r>
          </a:p>
          <a:p>
            <a:pPr>
              <a:buNone/>
            </a:pPr>
            <a:r>
              <a:rPr lang="ru-RU" b="1" dirty="0" smtClean="0"/>
              <a:t> шлюз</a:t>
            </a:r>
            <a:endParaRPr lang="ru-RU" b="1" dirty="0"/>
          </a:p>
        </p:txBody>
      </p:sp>
      <p:pic>
        <p:nvPicPr>
          <p:cNvPr id="3074" name="Picture 2" descr="http://im2-tub-ru.yandex.net/i?id=55900248-14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111550"/>
            <a:ext cx="4143389" cy="246032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3076" name="Picture 4" descr="http://im5-tub-ru.yandex.net/i?id=340257072-02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4214818"/>
            <a:ext cx="4167230" cy="235745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Схема водопровода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file"/>
              </a:rPr>
              <a:t>7_199.swf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</a:rPr>
              <a:t>Исторические водопроводы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29576" cy="487375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err="1" smtClean="0"/>
              <a:t>Феррерский</a:t>
            </a:r>
            <a:r>
              <a:rPr lang="ru-RU" b="1" dirty="0" smtClean="0"/>
              <a:t> акведук(</a:t>
            </a:r>
            <a:r>
              <a:rPr lang="ru-RU" b="1" dirty="0" err="1" smtClean="0"/>
              <a:t>Acueducto</a:t>
            </a:r>
            <a:r>
              <a:rPr lang="ru-RU" b="1" dirty="0" smtClean="0"/>
              <a:t> </a:t>
            </a:r>
            <a:r>
              <a:rPr lang="ru-RU" b="1" dirty="0" err="1" smtClean="0"/>
              <a:t>de</a:t>
            </a:r>
            <a:r>
              <a:rPr lang="ru-RU" b="1" dirty="0" smtClean="0"/>
              <a:t> </a:t>
            </a:r>
            <a:r>
              <a:rPr lang="ru-RU" b="1" dirty="0" err="1" smtClean="0"/>
              <a:t>Ferreres</a:t>
            </a:r>
            <a:r>
              <a:rPr lang="ru-RU" b="1" dirty="0" smtClean="0"/>
              <a:t>), служивший для подачи вод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r">
              <a:buNone/>
            </a:pPr>
            <a:r>
              <a:rPr lang="ru-RU" b="1" dirty="0" smtClean="0"/>
              <a:t>     Акведук в городе Малаге</a:t>
            </a:r>
          </a:p>
          <a:p>
            <a:pPr algn="r">
              <a:buNone/>
            </a:pPr>
            <a:r>
              <a:rPr lang="ru-RU" b="1" dirty="0" smtClean="0"/>
              <a:t> (</a:t>
            </a:r>
            <a:r>
              <a:rPr lang="ru-RU" b="1" dirty="0" err="1" smtClean="0"/>
              <a:t>Malaga</a:t>
            </a:r>
            <a:r>
              <a:rPr lang="ru-RU" b="1" dirty="0" smtClean="0"/>
              <a:t>), юг Испании.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Сообщение учащихся</a:t>
            </a:r>
          </a:p>
          <a:p>
            <a:pPr algn="ctr">
              <a:buNone/>
            </a:pPr>
            <a:r>
              <a:rPr lang="ru-RU" b="1" dirty="0" smtClean="0"/>
              <a:t> «Римские водопроводы»</a:t>
            </a:r>
          </a:p>
          <a:p>
            <a:pPr algn="ctr">
              <a:buNone/>
            </a:pPr>
            <a:r>
              <a:rPr lang="en-US" b="1" dirty="0" smtClean="0">
                <a:hlinkClick r:id="rId2"/>
              </a:rPr>
              <a:t>http://polypipe.info</a:t>
            </a:r>
            <a:r>
              <a:rPr lang="en-US" dirty="0" smtClean="0">
                <a:hlinkClick r:id="rId2"/>
              </a:rPr>
              <a:t>/</a:t>
            </a:r>
            <a:endParaRPr lang="ru-RU" dirty="0"/>
          </a:p>
        </p:txBody>
      </p:sp>
      <p:pic>
        <p:nvPicPr>
          <p:cNvPr id="29698" name="Picture 2" descr="http://im6-tub-ru.yandex.net/i?id=170484982-67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285992"/>
            <a:ext cx="2238375" cy="14287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29700" name="Picture 4" descr="http://im7-tub-ru.yandex.net/i?id=52830315-52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3857628"/>
            <a:ext cx="2143140" cy="14287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Наша рука – сообщающийся сосуд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9938" name="Picture 2" descr="http://www.nv-online.info/get_img?ImageId=854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707586"/>
            <a:ext cx="4857784" cy="365024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Знаете ли вы что…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Из «Книги рекордов  Гиннеса</a:t>
            </a:r>
            <a:r>
              <a:rPr lang="ru-RU" b="1" dirty="0" smtClean="0">
                <a:solidFill>
                  <a:srgbClr val="FF0000"/>
                </a:solidFill>
              </a:rPr>
              <a:t>»</a:t>
            </a:r>
          </a:p>
          <a:p>
            <a:pPr algn="ctr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ru-RU" b="1" dirty="0" smtClean="0"/>
              <a:t>Самый </a:t>
            </a:r>
            <a:r>
              <a:rPr lang="ru-RU" b="1" dirty="0" smtClean="0"/>
              <a:t>глубокий шлюз- </a:t>
            </a:r>
            <a:r>
              <a:rPr lang="ru-RU" b="1" dirty="0" err="1" smtClean="0"/>
              <a:t>Карапатео</a:t>
            </a:r>
            <a:r>
              <a:rPr lang="ru-RU" b="1" dirty="0" smtClean="0"/>
              <a:t> – Португалии, на реке Дару. Он способен принимать суда с осадкой 35м.</a:t>
            </a:r>
          </a:p>
          <a:p>
            <a:pPr>
              <a:buFontTx/>
              <a:buChar char="-"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  Самый </a:t>
            </a:r>
            <a:r>
              <a:rPr lang="ru-RU" b="1" dirty="0" smtClean="0"/>
              <a:t>высокий фонтан – на </a:t>
            </a:r>
            <a:r>
              <a:rPr lang="ru-RU" b="1" dirty="0" err="1" smtClean="0"/>
              <a:t>Фаунтин</a:t>
            </a:r>
            <a:r>
              <a:rPr lang="ru-RU" b="1" dirty="0" smtClean="0"/>
              <a:t>  </a:t>
            </a:r>
            <a:r>
              <a:rPr lang="ru-RU" b="1" dirty="0" err="1" smtClean="0"/>
              <a:t>Хиллз</a:t>
            </a:r>
            <a:r>
              <a:rPr lang="ru-RU" b="1" dirty="0" smtClean="0"/>
              <a:t> (США) – был построен по заказу одной очень крупной фирмы и обошелся ей в 1,5 млн.дол.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Ответьте на вопросы: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1. Приведите примеры сообщающихся </a:t>
            </a:r>
            <a:r>
              <a:rPr lang="ru-RU" b="1" dirty="0" smtClean="0"/>
              <a:t>сосудов</a:t>
            </a:r>
          </a:p>
          <a:p>
            <a:pPr>
              <a:buNone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2. Какие неудобства представляет чайник с коротким носиком?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pPr>
              <a:buNone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3. В один из сообщающихся сосудов налили воду, а в другой масло. Уровень какой жидкости располагается выше?</a:t>
            </a:r>
            <a:endParaRPr lang="ru-RU" b="1" dirty="0"/>
          </a:p>
        </p:txBody>
      </p:sp>
      <p:pic>
        <p:nvPicPr>
          <p:cNvPr id="5122" name="Picture 2" descr="http://im6-tub-ru.yandex.net/i?id=140292127-09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571876"/>
            <a:ext cx="1643074" cy="164307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011486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</a:rPr>
              <a:t>Задачи</a:t>
            </a:r>
            <a:r>
              <a:rPr lang="en-US" sz="4400" b="1" dirty="0" smtClean="0">
                <a:solidFill>
                  <a:srgbClr val="7030A0"/>
                </a:solidFill>
                <a:hlinkClick r:id="rId2" action="ppaction://hlinkfile"/>
              </a:rPr>
              <a:t>7_195.swf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600200"/>
            <a:ext cx="8229600" cy="525780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000" b="1" dirty="0" smtClean="0"/>
              <a:t>  </a:t>
            </a:r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r>
              <a:rPr lang="ru-RU" sz="2000" b="1" dirty="0" smtClean="0"/>
              <a:t>    Рыбак для сохранения пойманной рыбы живой сделал в своей лодке усовершенствование: он отделил часть лодки, поставив две вертикальные перегородки, и в отгороженной части сделал отверстие в дне. Не зальет ли лодку и не потонет ли она, если опустить ее в воду? _ думал он перед испытанием, своего усовершенствованием,</a:t>
            </a:r>
            <a:br>
              <a:rPr lang="ru-RU" sz="2000" b="1" dirty="0" smtClean="0"/>
            </a:br>
            <a:r>
              <a:rPr lang="ru-RU" sz="2000" b="1" dirty="0" smtClean="0"/>
              <a:t>                 А вы как думаете? </a:t>
            </a:r>
            <a:endParaRPr lang="ru-RU" sz="2000" b="1" dirty="0"/>
          </a:p>
        </p:txBody>
      </p:sp>
      <p:pic>
        <p:nvPicPr>
          <p:cNvPr id="2050" name="Picture 2" descr="http://im1-tub-ru.yandex.net/i?id=490344910-24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0173" y="894419"/>
            <a:ext cx="5164967" cy="353764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Задание на дом: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/>
              <a:t>1) подготовить небольшое сообщение о других примерах применения сообщающихся сосудов в России или за рубежом</a:t>
            </a:r>
            <a:r>
              <a:rPr lang="ru-RU" b="1" dirty="0" smtClean="0"/>
              <a:t>;</a:t>
            </a:r>
          </a:p>
          <a:p>
            <a:endParaRPr lang="ru-RU" b="1" dirty="0" smtClean="0"/>
          </a:p>
          <a:p>
            <a:r>
              <a:rPr lang="ru-RU" b="1" dirty="0" smtClean="0"/>
              <a:t> 2) изготовить модель фонтана.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71480"/>
            <a:ext cx="7467600" cy="590247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Тип урока:</a:t>
            </a:r>
            <a:r>
              <a:rPr lang="ru-RU" dirty="0" smtClean="0"/>
              <a:t> урок изучения нового материала.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 fontAlgn="base"/>
            <a:r>
              <a:rPr lang="ru-RU" sz="3500" b="1" dirty="0" smtClean="0"/>
              <a:t>Материально – техническое оснащение урока:</a:t>
            </a:r>
            <a:endParaRPr lang="ru-RU" sz="3500" dirty="0" smtClean="0"/>
          </a:p>
          <a:p>
            <a:pPr fontAlgn="base"/>
            <a:r>
              <a:rPr lang="ru-RU" dirty="0" smtClean="0"/>
              <a:t>1. Компьютер,  проектор, презентация «Сообщающиеся сосуды».</a:t>
            </a:r>
          </a:p>
          <a:p>
            <a:r>
              <a:rPr lang="ru-RU" dirty="0" smtClean="0"/>
              <a:t>2. Приборы и материала: U - образная трубка, сообщающиеся сосуды разной формы,  действующая модель фонтана, бытовые приборы для демонстрации сообщающихся сосудов (лейка, чайник), стеклянные трубки, резиновые трубки, корпус от шприцов, лабораторный стакан (или мензурка) с водой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Используемые ресурсы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. А.В. </a:t>
            </a:r>
            <a:r>
              <a:rPr lang="ru-RU" dirty="0" err="1" smtClean="0"/>
              <a:t>Перышкин</a:t>
            </a:r>
            <a:r>
              <a:rPr lang="ru-RU" dirty="0" smtClean="0"/>
              <a:t> . Физика 7 класс. Учебник для общеобразовательных учреждений. – </a:t>
            </a:r>
            <a:r>
              <a:rPr lang="ru-RU" dirty="0" err="1" smtClean="0"/>
              <a:t>М.:Дрофа</a:t>
            </a:r>
            <a:r>
              <a:rPr lang="ru-RU" dirty="0" smtClean="0"/>
              <a:t>, 2008.</a:t>
            </a:r>
          </a:p>
          <a:p>
            <a:r>
              <a:rPr lang="ru-RU" dirty="0" smtClean="0"/>
              <a:t>Журнал «Физика в школе». №5. 2000г.</a:t>
            </a:r>
          </a:p>
          <a:p>
            <a:r>
              <a:rPr lang="ru-RU" dirty="0" smtClean="0"/>
              <a:t>Книга для чтения</a:t>
            </a:r>
          </a:p>
          <a:p>
            <a:r>
              <a:rPr lang="ru-RU" dirty="0" smtClean="0"/>
              <a:t>В.А.Волков, С.Е.Полянский. Поурочные разработки по физике. 7 класс. М. «ВАКС». 2009.</a:t>
            </a:r>
          </a:p>
          <a:p>
            <a:r>
              <a:rPr lang="ru-RU" dirty="0" smtClean="0"/>
              <a:t>Библиотека «Первое сентября». Я иду на урок физики. Ч.2. М. 2000.</a:t>
            </a:r>
          </a:p>
          <a:p>
            <a:r>
              <a:rPr lang="en-US" dirty="0" smtClean="0">
                <a:hlinkClick r:id="rId2"/>
              </a:rPr>
              <a:t>http://polypipe.info/</a:t>
            </a:r>
            <a:endParaRPr lang="ru-RU" dirty="0" smtClean="0"/>
          </a:p>
          <a:p>
            <a:r>
              <a:rPr lang="en-US" dirty="0" smtClean="0"/>
              <a:t> </a:t>
            </a:r>
            <a:r>
              <a:rPr lang="en-US" u="sng" dirty="0" smtClean="0">
                <a:hlinkClick r:id="rId3"/>
              </a:rPr>
              <a:t>http://s48.radikal.ru/i122/0905/ab/b4e2a5f244cf.jpg</a:t>
            </a: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85794"/>
            <a:ext cx="7467600" cy="5688158"/>
          </a:xfrm>
        </p:spPr>
        <p:txBody>
          <a:bodyPr/>
          <a:lstStyle/>
          <a:p>
            <a:pPr fontAlgn="base"/>
            <a:r>
              <a:rPr lang="ru-RU" sz="3200" b="1" dirty="0" smtClean="0"/>
              <a:t>Форма урока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беседа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b="1" dirty="0" smtClean="0"/>
              <a:t>Опорные понятия, термины</a:t>
            </a:r>
            <a:endParaRPr lang="ru-RU" sz="3200" dirty="0" smtClean="0"/>
          </a:p>
          <a:p>
            <a:pPr fontAlgn="base"/>
            <a:r>
              <a:rPr lang="ru-RU" dirty="0" smtClean="0"/>
              <a:t>давление</a:t>
            </a:r>
          </a:p>
          <a:p>
            <a:pPr fontAlgn="base"/>
            <a:r>
              <a:rPr lang="ru-RU" dirty="0" smtClean="0"/>
              <a:t> закон Паскаля,.</a:t>
            </a:r>
          </a:p>
          <a:p>
            <a:pPr fontAlgn="base"/>
            <a:r>
              <a:rPr lang="ru-RU" dirty="0" smtClean="0"/>
              <a:t> гидростатическое давление</a:t>
            </a:r>
          </a:p>
          <a:p>
            <a:pPr fontAlgn="base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b="1" dirty="0" smtClean="0"/>
              <a:t>Новые понятия</a:t>
            </a:r>
            <a:endParaRPr lang="ru-RU" sz="3200" dirty="0" smtClean="0"/>
          </a:p>
          <a:p>
            <a:r>
              <a:rPr lang="ru-RU" dirty="0" smtClean="0"/>
              <a:t>Сообщающиеся сосуды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47238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/>
            </a:r>
            <a:br>
              <a:rPr lang="ru-RU" sz="4000" b="1" dirty="0" smtClean="0">
                <a:solidFill>
                  <a:srgbClr val="7030A0"/>
                </a:solidFill>
              </a:rPr>
            </a:b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I. Организационный этап </a:t>
            </a:r>
            <a:br>
              <a:rPr lang="ru-RU" b="1" dirty="0" smtClean="0"/>
            </a:br>
            <a:r>
              <a:rPr lang="ru-RU" b="1" dirty="0" smtClean="0"/>
              <a:t>1. Вступительное слово учителя </a:t>
            </a:r>
            <a:br>
              <a:rPr lang="ru-RU" b="1" dirty="0" smtClean="0"/>
            </a:br>
            <a:r>
              <a:rPr lang="ru-RU" b="1" dirty="0" smtClean="0"/>
              <a:t> 2.Актуализация знаний </a:t>
            </a:r>
          </a:p>
          <a:p>
            <a:pPr>
              <a:buNone/>
            </a:pPr>
            <a:r>
              <a:rPr lang="ru-RU" b="1" dirty="0" smtClean="0"/>
              <a:t>    3.Мотивация </a:t>
            </a:r>
            <a:br>
              <a:rPr lang="ru-RU" b="1" dirty="0" smtClean="0"/>
            </a:br>
            <a:r>
              <a:rPr lang="ru-RU" b="1" dirty="0" smtClean="0"/>
              <a:t>II. Основной этап </a:t>
            </a:r>
            <a:br>
              <a:rPr lang="ru-RU" b="1" dirty="0" smtClean="0"/>
            </a:br>
            <a:r>
              <a:rPr lang="ru-RU" b="1" dirty="0" smtClean="0"/>
              <a:t>1. Введение нового понятия «сообщающиеся сосуды» </a:t>
            </a:r>
            <a:br>
              <a:rPr lang="ru-RU" b="1" dirty="0" smtClean="0"/>
            </a:br>
            <a:r>
              <a:rPr lang="ru-RU" b="1" dirty="0" smtClean="0"/>
              <a:t>2. Исследование свойств сообщающихся сосудов </a:t>
            </a:r>
            <a:br>
              <a:rPr lang="ru-RU" b="1" dirty="0" smtClean="0"/>
            </a:br>
            <a:r>
              <a:rPr lang="ru-RU" b="1" dirty="0" smtClean="0"/>
              <a:t>3.Примеры сообщающихся сосудов. </a:t>
            </a:r>
            <a:br>
              <a:rPr lang="ru-RU" b="1" dirty="0" smtClean="0"/>
            </a:br>
            <a:r>
              <a:rPr lang="ru-RU" b="1" dirty="0" smtClean="0"/>
              <a:t>III. Первичная проверка знаний.</a:t>
            </a:r>
          </a:p>
          <a:p>
            <a:pPr>
              <a:buNone/>
            </a:pPr>
            <a:r>
              <a:rPr lang="ru-RU" b="1" dirty="0" smtClean="0"/>
              <a:t>   IV. Итоги урока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900igr.net/datas/fizika/Soobschajuschiesja-sosudy-i-ikh-primenenie/0006-006-Aktualizatsija-znani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642918"/>
            <a:ext cx="7048548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7" name="Text Box 5"/>
          <p:cNvSpPr txBox="1">
            <a:spLocks noChangeArrowheads="1"/>
          </p:cNvSpPr>
          <p:nvPr/>
        </p:nvSpPr>
        <p:spPr bwMode="auto">
          <a:xfrm>
            <a:off x="428596" y="857231"/>
            <a:ext cx="8031192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 smtClean="0">
                <a:solidFill>
                  <a:srgbClr val="7030A0"/>
                </a:solidFill>
                <a:latin typeface="Cambria" pitchFamily="18" charset="0"/>
              </a:rPr>
              <a:t>Эпиграф</a:t>
            </a:r>
          </a:p>
          <a:p>
            <a:pPr algn="ctr">
              <a:spcBef>
                <a:spcPct val="50000"/>
              </a:spcBef>
            </a:pPr>
            <a:endParaRPr lang="ru-RU" sz="3200" b="1" dirty="0" smtClean="0">
              <a:solidFill>
                <a:srgbClr val="FF0000"/>
              </a:solidFill>
              <a:latin typeface="Cambria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sz="4400" b="1" dirty="0" smtClean="0">
                <a:latin typeface="Cambria" pitchFamily="18" charset="0"/>
              </a:rPr>
              <a:t>Природа </a:t>
            </a:r>
            <a:r>
              <a:rPr lang="ru-RU" sz="4400" b="1" dirty="0">
                <a:latin typeface="Cambria" pitchFamily="18" charset="0"/>
              </a:rPr>
              <a:t>так обо всем позаботилась, что повсюду ты находишь, чему учиться.</a:t>
            </a:r>
          </a:p>
          <a:p>
            <a:pPr algn="r">
              <a:spcBef>
                <a:spcPct val="50000"/>
              </a:spcBef>
            </a:pPr>
            <a:r>
              <a:rPr lang="ru-RU" sz="2800" b="1" i="1" dirty="0">
                <a:latin typeface="Cambria" pitchFamily="18" charset="0"/>
              </a:rPr>
              <a:t>Леонардо да Винчи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600200"/>
            <a:ext cx="8229600" cy="525780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000" b="1" dirty="0" smtClean="0"/>
              <a:t>  </a:t>
            </a:r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r>
              <a:rPr lang="ru-RU" sz="2000" b="1" dirty="0" smtClean="0"/>
              <a:t>    Рыбак для сохранения пойманной рыбы живой сделал в своей лодке усовершенствование: он отделил часть лодки, поставив две вертикальные перегородки, и в отгороженной части сделал отверстие в дне. Не зальет ли лодку и не потонет ли она, если опустить ее в воду? _ думал он перед испытанием, своего усовершенствованием,</a:t>
            </a:r>
            <a:br>
              <a:rPr lang="ru-RU" sz="2000" b="1" dirty="0" smtClean="0"/>
            </a:br>
            <a:r>
              <a:rPr lang="ru-RU" sz="2000" b="1" dirty="0" smtClean="0"/>
              <a:t>                 А вы как думаете? </a:t>
            </a:r>
            <a:endParaRPr lang="ru-RU" sz="2000" b="1" dirty="0"/>
          </a:p>
        </p:txBody>
      </p:sp>
      <p:pic>
        <p:nvPicPr>
          <p:cNvPr id="2050" name="Picture 2" descr="http://im1-tub-ru.yandex.net/i?id=490344910-24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7274" y="288664"/>
            <a:ext cx="6049370" cy="414340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</a:rPr>
              <a:t>Примеры </a:t>
            </a:r>
            <a:br>
              <a:rPr lang="ru-RU" sz="4400" b="1" dirty="0" smtClean="0">
                <a:solidFill>
                  <a:srgbClr val="7030A0"/>
                </a:solidFill>
              </a:rPr>
            </a:br>
            <a:r>
              <a:rPr lang="ru-RU" sz="4400" b="1" dirty="0" smtClean="0">
                <a:solidFill>
                  <a:srgbClr val="7030A0"/>
                </a:solidFill>
              </a:rPr>
              <a:t>сообщающихся сосудов</a:t>
            </a:r>
            <a:endParaRPr lang="ru-RU" sz="4400" b="1" dirty="0">
              <a:solidFill>
                <a:srgbClr val="7030A0"/>
              </a:solidFill>
            </a:endParaRPr>
          </a:p>
        </p:txBody>
      </p:sp>
      <p:pic>
        <p:nvPicPr>
          <p:cNvPr id="14338" name="Picture 2" descr="http://im2-tub-ru.yandex.net/i?id=237921367-09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09" y="1785925"/>
            <a:ext cx="2643207" cy="198240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14340" name="Picture 4" descr="http://im3-tub-ru.yandex.net/i?id=179183798-28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785925"/>
            <a:ext cx="2643206" cy="20024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14342" name="Picture 6" descr="http://im0-tub-ru.yandex.net/i?id=125401102-31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4214818"/>
            <a:ext cx="2047879" cy="207555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14344" name="Picture 8" descr="http://im4-tub-ru.yandex.net/i?id=57901198-70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5" y="4214818"/>
            <a:ext cx="2076465" cy="200948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756</TotalTime>
  <Words>481</Words>
  <Application>Microsoft Office PowerPoint</Application>
  <PresentationFormat>Экран (4:3)</PresentationFormat>
  <Paragraphs>145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Эркер</vt:lpstr>
      <vt:lpstr>   МКОУ Табулгинская СОШ имени П.Д.Слюсарева       Тема урока: Сообщающиеся сосуды физика   7 класс </vt:lpstr>
      <vt:lpstr> Задачи урока: </vt:lpstr>
      <vt:lpstr>Слайд 3</vt:lpstr>
      <vt:lpstr>Слайд 4</vt:lpstr>
      <vt:lpstr> </vt:lpstr>
      <vt:lpstr>Слайд 6</vt:lpstr>
      <vt:lpstr>Слайд 7</vt:lpstr>
      <vt:lpstr>Слайд 8</vt:lpstr>
      <vt:lpstr>Примеры  сообщающихся сосудов</vt:lpstr>
      <vt:lpstr>Слайд 10</vt:lpstr>
      <vt:lpstr>Слайд 11</vt:lpstr>
      <vt:lpstr>Неоднородные жидкости</vt:lpstr>
      <vt:lpstr>Фонтаны Петергофа</vt:lpstr>
      <vt:lpstr>Как сделать свой сад уникальным</vt:lpstr>
      <vt:lpstr>Фонтан своими руками</vt:lpstr>
      <vt:lpstr>Водомерное стекло  паровых котлов</vt:lpstr>
      <vt:lpstr>Артезианский колодец</vt:lpstr>
      <vt:lpstr>Артезианские колодцы или скважины</vt:lpstr>
      <vt:lpstr>Гейзеры</vt:lpstr>
      <vt:lpstr>Схема шлюзования судна</vt:lpstr>
      <vt:lpstr>Слайд 21</vt:lpstr>
      <vt:lpstr>Схема водопровода</vt:lpstr>
      <vt:lpstr>Исторические водопроводы</vt:lpstr>
      <vt:lpstr>Наша рука – сообщающийся сосуд</vt:lpstr>
      <vt:lpstr>Знаете ли вы что…</vt:lpstr>
      <vt:lpstr>Ответьте на вопросы:</vt:lpstr>
      <vt:lpstr>Задачи7_195.swf</vt:lpstr>
      <vt:lpstr>Слайд 28</vt:lpstr>
      <vt:lpstr>Задание на дом:</vt:lpstr>
      <vt:lpstr>Используемые ресурсы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119</cp:revision>
  <dcterms:created xsi:type="dcterms:W3CDTF">2014-02-23T13:59:13Z</dcterms:created>
  <dcterms:modified xsi:type="dcterms:W3CDTF">2014-10-29T16:30:13Z</dcterms:modified>
</cp:coreProperties>
</file>