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354"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0" name="Rounded Rectangle 9"/>
          <p:cNvSpPr/>
          <p:nvPr/>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rot="-900000">
            <a:off x="6741465" y="2313285"/>
            <a:ext cx="1524000" cy="365125"/>
          </a:xfrm>
        </p:spPr>
        <p:txBody>
          <a:bodyPr/>
          <a:lstStyle>
            <a:lvl1pPr algn="l">
              <a:defRPr sz="1800">
                <a:solidFill>
                  <a:schemeClr val="tx1"/>
                </a:solidFill>
              </a:defRPr>
            </a:lvl1pPr>
          </a:lstStyle>
          <a:p>
            <a:fld id="{400902EC-ED57-4A90-B56C-13F71311A04D}" type="datetimeFigureOut">
              <a:rPr lang="ru-RU" smtClean="0"/>
              <a:pPr/>
              <a:t>22.01.2015</a:t>
            </a:fld>
            <a:endParaRPr lang="ru-RU"/>
          </a:p>
        </p:txBody>
      </p:sp>
      <p:sp>
        <p:nvSpPr>
          <p:cNvPr id="5" name="Footer Placeholder 4"/>
          <p:cNvSpPr>
            <a:spLocks noGrp="1"/>
          </p:cNvSpPr>
          <p:nvPr>
            <p:ph type="ftr" sz="quarter" idx="11"/>
          </p:nvPr>
        </p:nvSpPr>
        <p:spPr>
          <a:xfrm rot="-900000">
            <a:off x="6551292" y="1528629"/>
            <a:ext cx="2465987" cy="365125"/>
          </a:xfrm>
        </p:spPr>
        <p:txBody>
          <a:bodyPr/>
          <a:lstStyle>
            <a:lvl1pPr>
              <a:defRPr>
                <a:solidFill>
                  <a:schemeClr val="tx1"/>
                </a:solidFill>
              </a:defRPr>
            </a:lvl1pPr>
          </a:lstStyle>
          <a:p>
            <a:endParaRPr lang="ru-RU"/>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fld id="{F789180F-86D3-4EFE-A93C-5CD67C3745E0}" type="slidenum">
              <a:rPr lang="ru-RU" smtClean="0"/>
              <a:pPr/>
              <a:t>‹#›</a:t>
            </a:fld>
            <a:endParaRPr lang="ru-RU"/>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12" name="Rounded Rectangle 11"/>
          <p:cNvSpPr/>
          <p:nvPr/>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3183882" y="4760430"/>
            <a:ext cx="5004753" cy="1299542"/>
          </a:xfrm>
        </p:spPr>
        <p:txBody>
          <a:bodyPr anchor="t"/>
          <a:lstStyle/>
          <a:p>
            <a:r>
              <a:rPr lang="ru-RU" smtClean="0"/>
              <a:t>Образец заголовка</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a:xfrm rot="-900000">
            <a:off x="6996405" y="6238502"/>
            <a:ext cx="1524000" cy="365125"/>
          </a:xfrm>
        </p:spPr>
        <p:txBody>
          <a:bodyPr/>
          <a:lstStyle/>
          <a:p>
            <a:fld id="{400902EC-ED57-4A90-B56C-13F71311A04D}" type="datetimeFigureOut">
              <a:rPr lang="ru-RU" smtClean="0"/>
              <a:pPr/>
              <a:t>22.01.2015</a:t>
            </a:fld>
            <a:endParaRPr lang="ru-RU"/>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lang="ru-RU"/>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F789180F-86D3-4EFE-A93C-5CD67C3745E0}" type="slidenum">
              <a:rPr lang="ru-RU" smtClean="0"/>
              <a:pPr/>
              <a:t>‹#›</a:t>
            </a:fld>
            <a:endParaRPr lang="ru-RU"/>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2" name="Rounded Rectangle 11"/>
          <p:cNvSpPr/>
          <p:nvPr/>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rot="-900000">
            <a:off x="6793335" y="511413"/>
            <a:ext cx="1435608" cy="481888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400902EC-ED57-4A90-B56C-13F71311A04D}" type="datetimeFigureOut">
              <a:rPr lang="ru-RU" smtClean="0"/>
              <a:pPr/>
              <a:t>22.01.2015</a:t>
            </a:fld>
            <a:endParaRPr lang="ru-RU"/>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lang="ru-RU"/>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F789180F-86D3-4EFE-A93C-5CD67C3745E0}" type="slidenum">
              <a:rPr lang="ru-RU" smtClean="0"/>
              <a:pPr/>
              <a:t>‹#›</a:t>
            </a:fld>
            <a:endParaRPr lang="ru-RU"/>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Rounded Rectangle 8"/>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3894" y="2921988"/>
            <a:ext cx="5064953" cy="1695631"/>
          </a:xfrm>
        </p:spPr>
        <p:txBody>
          <a:bodyPr/>
          <a:lstStyle/>
          <a:p>
            <a:r>
              <a:rPr lang="ru-RU" smtClean="0"/>
              <a:t>Образец заголовка</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400902EC-ED57-4A90-B56C-13F71311A04D}" type="datetimeFigureOut">
              <a:rPr lang="ru-RU" smtClean="0"/>
              <a:pPr/>
              <a:t>22.01.2015</a:t>
            </a:fld>
            <a:endParaRPr lang="ru-RU"/>
          </a:p>
        </p:txBody>
      </p:sp>
      <p:sp>
        <p:nvSpPr>
          <p:cNvPr id="5" name="Footer Placeholder 4"/>
          <p:cNvSpPr>
            <a:spLocks noGrp="1"/>
          </p:cNvSpPr>
          <p:nvPr>
            <p:ph type="ftr" sz="quarter" idx="11"/>
          </p:nvPr>
        </p:nvSpPr>
        <p:spPr>
          <a:xfrm rot="900000">
            <a:off x="3103620" y="6177546"/>
            <a:ext cx="2392237" cy="365125"/>
          </a:xfrm>
        </p:spPr>
        <p:txBody>
          <a:bodyPr/>
          <a:lstStyle/>
          <a:p>
            <a:endParaRPr lang="ru-RU"/>
          </a:p>
        </p:txBody>
      </p:sp>
      <p:sp>
        <p:nvSpPr>
          <p:cNvPr id="6" name="Slide Number Placeholder 5"/>
          <p:cNvSpPr>
            <a:spLocks noGrp="1"/>
          </p:cNvSpPr>
          <p:nvPr>
            <p:ph type="sldNum" sz="quarter" idx="12"/>
          </p:nvPr>
        </p:nvSpPr>
        <p:spPr>
          <a:xfrm rot="900000">
            <a:off x="1265370" y="300797"/>
            <a:ext cx="2287319" cy="365125"/>
          </a:xfrm>
        </p:spPr>
        <p:txBody>
          <a:bodyPr/>
          <a:lstStyle/>
          <a:p>
            <a:fld id="{F789180F-86D3-4EFE-A93C-5CD67C3745E0}" type="slidenum">
              <a:rPr lang="ru-RU" smtClean="0"/>
              <a:pPr/>
              <a:t>‹#›</a:t>
            </a:fld>
            <a:endParaRPr lang="ru-RU"/>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7" name="Rounded Rectangle 16"/>
          <p:cNvSpPr/>
          <p:nvPr/>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400902EC-ED57-4A90-B56C-13F71311A04D}" type="datetimeFigureOut">
              <a:rPr lang="ru-RU" smtClean="0"/>
              <a:pPr/>
              <a:t>22.01.2015</a:t>
            </a:fld>
            <a:endParaRPr lang="ru-RU"/>
          </a:p>
        </p:txBody>
      </p:sp>
      <p:sp>
        <p:nvSpPr>
          <p:cNvPr id="5" name="Footer Placeholder 4"/>
          <p:cNvSpPr>
            <a:spLocks noGrp="1"/>
          </p:cNvSpPr>
          <p:nvPr>
            <p:ph type="ftr" sz="quarter" idx="11"/>
          </p:nvPr>
        </p:nvSpPr>
        <p:spPr>
          <a:xfrm rot="900000">
            <a:off x="7056965" y="3170795"/>
            <a:ext cx="1926305" cy="365125"/>
          </a:xfrm>
        </p:spPr>
        <p:txBody>
          <a:bodyPr/>
          <a:lstStyle/>
          <a:p>
            <a:endParaRPr lang="ru-RU"/>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F789180F-86D3-4EFE-A93C-5CD67C3745E0}" type="slidenum">
              <a:rPr lang="ru-RU" smtClean="0"/>
              <a:pPr/>
              <a:t>‹#›</a:t>
            </a:fld>
            <a:endParaRPr lang="ru-RU"/>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7" name="Rounded Rectangle 16"/>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1893" y="2231024"/>
            <a:ext cx="4820301" cy="1436159"/>
          </a:xfrm>
        </p:spPr>
        <p:txBody>
          <a:bodyPr/>
          <a:lstStyle/>
          <a:p>
            <a:r>
              <a:rPr lang="ru-RU" smtClean="0"/>
              <a:t>Образец заголовка</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400902EC-ED57-4A90-B56C-13F71311A04D}" type="datetimeFigureOut">
              <a:rPr lang="ru-RU" smtClean="0"/>
              <a:pPr/>
              <a:t>22.01.2015</a:t>
            </a:fld>
            <a:endParaRPr lang="ru-RU"/>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lang="ru-RU"/>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F789180F-86D3-4EFE-A93C-5CD67C3745E0}" type="slidenum">
              <a:rPr lang="ru-RU" smtClean="0"/>
              <a:pPr/>
              <a:t>‹#›</a:t>
            </a:fld>
            <a:endParaRPr lang="ru-RU"/>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53" name="Rounded Rectangle 52"/>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400902EC-ED57-4A90-B56C-13F71311A04D}" type="datetimeFigureOut">
              <a:rPr lang="ru-RU" smtClean="0"/>
              <a:pPr/>
              <a:t>22.01.2015</a:t>
            </a:fld>
            <a:endParaRPr lang="ru-RU"/>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lang="ru-RU"/>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fld id="{F789180F-86D3-4EFE-A93C-5CD67C3745E0}" type="slidenum">
              <a:rPr lang="ru-RU" smtClean="0"/>
              <a:pPr/>
              <a:t>‹#›</a:t>
            </a:fld>
            <a:endParaRPr lang="ru-RU"/>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1" name="Rounded Rectangle 20"/>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0936" y="2926080"/>
            <a:ext cx="5065776" cy="1691640"/>
          </a:xfrm>
        </p:spPr>
        <p:txBody>
          <a:bodyPr/>
          <a:lstStyle/>
          <a:p>
            <a:r>
              <a:rPr lang="ru-RU" smtClean="0"/>
              <a:t>Образец заголовка</a:t>
            </a:r>
            <a:endParaRPr lang="en-US"/>
          </a:p>
        </p:txBody>
      </p:sp>
      <p:sp>
        <p:nvSpPr>
          <p:cNvPr id="3" name="Date Placeholder 2"/>
          <p:cNvSpPr>
            <a:spLocks noGrp="1"/>
          </p:cNvSpPr>
          <p:nvPr>
            <p:ph type="dt" sz="half" idx="10"/>
          </p:nvPr>
        </p:nvSpPr>
        <p:spPr>
          <a:xfrm rot="900000">
            <a:off x="1691640" y="612648"/>
            <a:ext cx="1792224" cy="365125"/>
          </a:xfrm>
        </p:spPr>
        <p:txBody>
          <a:bodyPr/>
          <a:lstStyle/>
          <a:p>
            <a:fld id="{400902EC-ED57-4A90-B56C-13F71311A04D}" type="datetimeFigureOut">
              <a:rPr lang="ru-RU" smtClean="0"/>
              <a:pPr/>
              <a:t>22.01.2015</a:t>
            </a:fld>
            <a:endParaRPr lang="ru-RU"/>
          </a:p>
        </p:txBody>
      </p:sp>
      <p:sp>
        <p:nvSpPr>
          <p:cNvPr id="4" name="Footer Placeholder 3"/>
          <p:cNvSpPr>
            <a:spLocks noGrp="1"/>
          </p:cNvSpPr>
          <p:nvPr>
            <p:ph type="ftr" sz="quarter" idx="11"/>
          </p:nvPr>
        </p:nvSpPr>
        <p:spPr>
          <a:xfrm rot="900000">
            <a:off x="2493721" y="6101033"/>
            <a:ext cx="3052113" cy="365125"/>
          </a:xfrm>
        </p:spPr>
        <p:txBody>
          <a:bodyPr/>
          <a:lstStyle/>
          <a:p>
            <a:endParaRPr lang="ru-RU"/>
          </a:p>
        </p:txBody>
      </p:sp>
      <p:sp>
        <p:nvSpPr>
          <p:cNvPr id="5" name="Slide Number Placeholder 4"/>
          <p:cNvSpPr>
            <a:spLocks noGrp="1"/>
          </p:cNvSpPr>
          <p:nvPr>
            <p:ph type="sldNum" sz="quarter" idx="12"/>
          </p:nvPr>
        </p:nvSpPr>
        <p:spPr>
          <a:xfrm rot="900000">
            <a:off x="1261872" y="301752"/>
            <a:ext cx="2286000" cy="365125"/>
          </a:xfrm>
        </p:spPr>
        <p:txBody>
          <a:bodyPr/>
          <a:lstStyle/>
          <a:p>
            <a:fld id="{F789180F-86D3-4EFE-A93C-5CD67C3745E0}" type="slidenum">
              <a:rPr lang="ru-RU" smtClean="0"/>
              <a:pPr/>
              <a:t>‹#›</a:t>
            </a:fld>
            <a:endParaRPr lang="ru-RU"/>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400902EC-ED57-4A90-B56C-13F71311A04D}" type="datetimeFigureOut">
              <a:rPr lang="ru-RU" smtClean="0"/>
              <a:pPr/>
              <a:t>22.01.2015</a:t>
            </a:fld>
            <a:endParaRPr lang="ru-RU"/>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lang="ru-RU"/>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F789180F-86D3-4EFE-A93C-5CD67C3745E0}" type="slidenum">
              <a:rPr lang="ru-RU" smtClean="0"/>
              <a:pPr/>
              <a:t>‹#›</a:t>
            </a:fld>
            <a:endParaRPr lang="ru-RU"/>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3" name="Rounded Rectangle 12"/>
          <p:cNvSpPr/>
          <p:nvPr/>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nchor="b"/>
          <a:lstStyle>
            <a:lvl1pPr algn="r">
              <a:defRPr sz="4400" b="0"/>
            </a:lvl1pPr>
          </a:lstStyle>
          <a:p>
            <a:r>
              <a:rPr lang="ru-RU" smtClean="0"/>
              <a:t>Образец заголовка</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900000">
            <a:off x="7754112" y="5888736"/>
            <a:ext cx="1243584" cy="365125"/>
          </a:xfrm>
        </p:spPr>
        <p:txBody>
          <a:bodyPr/>
          <a:lstStyle>
            <a:lvl1pPr algn="l">
              <a:defRPr/>
            </a:lvl1pPr>
          </a:lstStyle>
          <a:p>
            <a:fld id="{400902EC-ED57-4A90-B56C-13F71311A04D}" type="datetimeFigureOut">
              <a:rPr lang="ru-RU" smtClean="0"/>
              <a:pPr/>
              <a:t>22.01.2015</a:t>
            </a:fld>
            <a:endParaRPr lang="ru-RU"/>
          </a:p>
        </p:txBody>
      </p:sp>
      <p:sp>
        <p:nvSpPr>
          <p:cNvPr id="6" name="Footer Placeholder 5"/>
          <p:cNvSpPr>
            <a:spLocks noGrp="1"/>
          </p:cNvSpPr>
          <p:nvPr>
            <p:ph type="ftr" sz="quarter" idx="11"/>
          </p:nvPr>
        </p:nvSpPr>
        <p:spPr>
          <a:xfrm rot="-900000">
            <a:off x="4263966" y="6099104"/>
            <a:ext cx="3063047" cy="365125"/>
          </a:xfrm>
        </p:spPr>
        <p:txBody>
          <a:bodyPr/>
          <a:lstStyle>
            <a:lvl1pPr algn="r">
              <a:defRPr/>
            </a:lvl1pPr>
          </a:lstStyle>
          <a:p>
            <a:endParaRPr lang="ru-RU"/>
          </a:p>
        </p:txBody>
      </p:sp>
      <p:sp>
        <p:nvSpPr>
          <p:cNvPr id="7" name="Slide Number Placeholder 6"/>
          <p:cNvSpPr>
            <a:spLocks noGrp="1"/>
          </p:cNvSpPr>
          <p:nvPr>
            <p:ph type="sldNum" sz="quarter" idx="12"/>
          </p:nvPr>
        </p:nvSpPr>
        <p:spPr>
          <a:xfrm rot="-900000">
            <a:off x="7690104" y="5641848"/>
            <a:ext cx="1243584" cy="365125"/>
          </a:xfrm>
        </p:spPr>
        <p:txBody>
          <a:bodyPr/>
          <a:lstStyle>
            <a:lvl1pPr algn="l">
              <a:defRPr/>
            </a:lvl1pPr>
          </a:lstStyle>
          <a:p>
            <a:fld id="{F789180F-86D3-4EFE-A93C-5CD67C3745E0}" type="slidenum">
              <a:rPr lang="ru-RU" smtClean="0"/>
              <a:pPr/>
              <a:t>‹#›</a:t>
            </a:fld>
            <a:endParaRPr lang="ru-RU"/>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ru-RU" smtClean="0"/>
              <a:t>Образец заголовка</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400902EC-ED57-4A90-B56C-13F71311A04D}" type="datetimeFigureOut">
              <a:rPr lang="ru-RU" smtClean="0"/>
              <a:pPr/>
              <a:t>22.01.2015</a:t>
            </a:fld>
            <a:endParaRPr lang="ru-RU"/>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lang="ru-RU"/>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F789180F-86D3-4EFE-A93C-5CD67C3745E0}" type="slidenum">
              <a:rPr lang="ru-RU" smtClean="0"/>
              <a:pPr/>
              <a:t>‹#›</a:t>
            </a:fld>
            <a:endParaRPr lang="ru-RU"/>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fld id="{400902EC-ED57-4A90-B56C-13F71311A04D}" type="datetimeFigureOut">
              <a:rPr lang="ru-RU" smtClean="0"/>
              <a:pPr/>
              <a:t>22.01.2015</a:t>
            </a:fld>
            <a:endParaRPr lang="ru-RU"/>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F789180F-86D3-4EFE-A93C-5CD67C3745E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par>
    </p:tnLst>
  </p:timing>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ru.wikipedia.org/wiki/%D0%95%D0%B2%D1%80%D0%BE%D0%BF%D0%B0" TargetMode="External"/><Relationship Id="rId7" Type="http://schemas.openxmlformats.org/officeDocument/2006/relationships/image" Target="../media/image3.png"/><Relationship Id="rId2" Type="http://schemas.openxmlformats.org/officeDocument/2006/relationships/hyperlink" Target="http://ru.wikipedia.org/wiki/%D0%91%D1%80%D0%BE%D0%BD%D0%B7%D0%BE%D0%B2%D1%8B%D0%B9_%D0%B2%D0%B5%D0%BA" TargetMode="External"/><Relationship Id="rId1" Type="http://schemas.openxmlformats.org/officeDocument/2006/relationships/slideLayout" Target="../slideLayouts/slideLayout7.xml"/><Relationship Id="rId6" Type="http://schemas.openxmlformats.org/officeDocument/2006/relationships/hyperlink" Target="http://ru.wikipedia.org/wiki/XIV_%D0%B2%D0%B5%D0%BA" TargetMode="External"/><Relationship Id="rId5" Type="http://schemas.openxmlformats.org/officeDocument/2006/relationships/hyperlink" Target="http://ru.wikipedia.org/wiki/%D0%AE%D0%B6%D0%BD%D1%8B%D0%B9_%D0%91%D1%83%D0%B3" TargetMode="External"/><Relationship Id="rId4" Type="http://schemas.openxmlformats.org/officeDocument/2006/relationships/hyperlink" Target="http://ru.wikipedia.org/wiki/%D0%9A%D0%BE%D0%BD%D1%8C%D0%BA%D0%B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Фигурное катание</a:t>
            </a:r>
            <a:endParaRPr lang="ru-RU" dirty="0"/>
          </a:p>
        </p:txBody>
      </p:sp>
      <p:sp>
        <p:nvSpPr>
          <p:cNvPr id="3" name="Подзаголовок 2"/>
          <p:cNvSpPr>
            <a:spLocks noGrp="1"/>
          </p:cNvSpPr>
          <p:nvPr>
            <p:ph type="subTitle" idx="1"/>
          </p:nvPr>
        </p:nvSpPr>
        <p:spPr/>
        <p:txBody>
          <a:bodyPr>
            <a:normAutofit fontScale="55000" lnSpcReduction="20000"/>
          </a:bodyPr>
          <a:lstStyle/>
          <a:p>
            <a:r>
              <a:rPr lang="ru-RU" dirty="0" smtClean="0"/>
              <a:t>Выполнила ученица 5 класса Б</a:t>
            </a:r>
          </a:p>
          <a:p>
            <a:r>
              <a:rPr lang="ru-RU" dirty="0" smtClean="0"/>
              <a:t>МКОУ СОШ №66</a:t>
            </a:r>
          </a:p>
          <a:p>
            <a:r>
              <a:rPr lang="ru-RU" dirty="0" smtClean="0"/>
              <a:t>Бондаренко </a:t>
            </a:r>
            <a:r>
              <a:rPr lang="ru-RU" dirty="0" smtClean="0"/>
              <a:t>Елизавета</a:t>
            </a:r>
          </a:p>
          <a:p>
            <a:r>
              <a:rPr lang="ru-RU" dirty="0" smtClean="0"/>
              <a:t>Учитель физической культуры- </a:t>
            </a:r>
            <a:r>
              <a:rPr lang="ru-RU" dirty="0" err="1" smtClean="0"/>
              <a:t>Чувикова</a:t>
            </a:r>
            <a:r>
              <a:rPr lang="ru-RU" dirty="0" smtClean="0"/>
              <a:t> А.Д.</a:t>
            </a:r>
            <a:endParaRPr lang="ru-RU" dirty="0"/>
          </a:p>
        </p:txBody>
      </p:sp>
    </p:spTree>
    <p:extLst>
      <p:ext uri="{BB962C8B-B14F-4D97-AF65-F5344CB8AC3E}">
        <p14:creationId xmlns:p14="http://schemas.microsoft.com/office/powerpoint/2010/main" xmlns="" val="2469370925"/>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32656"/>
            <a:ext cx="9144000" cy="6247864"/>
          </a:xfrm>
          <a:prstGeom prst="rect">
            <a:avLst/>
          </a:prstGeom>
        </p:spPr>
        <p:txBody>
          <a:bodyPr wrap="square">
            <a:spAutoFit/>
          </a:bodyPr>
          <a:lstStyle/>
          <a:p>
            <a:r>
              <a:rPr lang="ru-RU" sz="1600" dirty="0" smtClean="0"/>
              <a:t>Фигурное катание граничит с искусством и поэтому в принципе не может иметь каких-либо объективных показателей, «кто лучше». Когда силы спортсменов близки, часто судьба медали определяется субъективным решением одного-двух судей. В такой ситуации нередки сговоры. Один из них был раскрыт на Зимних Олимпийских играх 2002 (Солт-Лейк-Сити). Это стало толчком к появлению Новой судейской системы. Эффект оказался двояким: с одной стороны, был положен конец «подсечкам» через весь каток; даже короткие перебежки спортсмен старается превращать в маленькую дорожку шагов. С другой — исчезла театральность, программы разных участников стали всё больше похожи друг на друга: спортсмены предпочитают выполнять не красивые и необычные фигуры, а те, за которые дают больше очков. </a:t>
            </a:r>
          </a:p>
          <a:p>
            <a:endParaRPr lang="ru-RU" sz="1600" dirty="0" smtClean="0"/>
          </a:p>
          <a:p>
            <a:r>
              <a:rPr lang="ru-RU" sz="1600" dirty="0" smtClean="0"/>
              <a:t>Хотя в Новой системе оценок существуют неофициальные рекорды, большого смысла они не имеют: все 2000-е годы система отрабатывалась и балансировалась. </a:t>
            </a:r>
          </a:p>
          <a:p>
            <a:endParaRPr lang="ru-RU" sz="1600" dirty="0" smtClean="0"/>
          </a:p>
          <a:p>
            <a:r>
              <a:rPr lang="ru-RU" sz="1600" dirty="0" smtClean="0"/>
              <a:t>В мужском катании первые места занимали Евгений Плющенко, Стефан </a:t>
            </a:r>
            <a:r>
              <a:rPr lang="ru-RU" sz="1600" dirty="0" err="1" smtClean="0"/>
              <a:t>Ламбьель</a:t>
            </a:r>
            <a:r>
              <a:rPr lang="ru-RU" sz="1600" dirty="0" smtClean="0"/>
              <a:t> и </a:t>
            </a:r>
            <a:r>
              <a:rPr lang="ru-RU" sz="1600" dirty="0" err="1" smtClean="0"/>
              <a:t>Бриан</a:t>
            </a:r>
            <a:r>
              <a:rPr lang="ru-RU" sz="1600" dirty="0" smtClean="0"/>
              <a:t> </a:t>
            </a:r>
            <a:r>
              <a:rPr lang="ru-RU" sz="1600" dirty="0" err="1" smtClean="0"/>
              <a:t>Жубер</a:t>
            </a:r>
            <a:r>
              <a:rPr lang="ru-RU" sz="1600" dirty="0" smtClean="0"/>
              <a:t>. На олимпиаде-2010 сенсационно выиграл американец </a:t>
            </a:r>
            <a:r>
              <a:rPr lang="ru-RU" sz="1600" dirty="0" err="1" smtClean="0"/>
              <a:t>Эван</a:t>
            </a:r>
            <a:r>
              <a:rPr lang="ru-RU" sz="1600" dirty="0" smtClean="0"/>
              <a:t> </a:t>
            </a:r>
            <a:r>
              <a:rPr lang="ru-RU" sz="1600" dirty="0" err="1" smtClean="0"/>
              <a:t>Лайсачек</a:t>
            </a:r>
            <a:r>
              <a:rPr lang="ru-RU" sz="1600" dirty="0" smtClean="0"/>
              <a:t>. В женском — Ирина Слуцкая, Мики </a:t>
            </a:r>
            <a:r>
              <a:rPr lang="ru-RU" sz="1600" dirty="0" err="1" smtClean="0"/>
              <a:t>Андо</a:t>
            </a:r>
            <a:r>
              <a:rPr lang="ru-RU" sz="1600" dirty="0" smtClean="0"/>
              <a:t>, Ким </a:t>
            </a:r>
            <a:r>
              <a:rPr lang="ru-RU" sz="1600" dirty="0" err="1" smtClean="0"/>
              <a:t>Ён</a:t>
            </a:r>
            <a:r>
              <a:rPr lang="ru-RU" sz="1600" dirty="0" smtClean="0"/>
              <a:t> А и Мао </a:t>
            </a:r>
            <a:r>
              <a:rPr lang="ru-RU" sz="1600" dirty="0" err="1" smtClean="0"/>
              <a:t>Асада</a:t>
            </a:r>
            <a:r>
              <a:rPr lang="ru-RU" sz="1600" dirty="0" smtClean="0"/>
              <a:t>. В парном катании заслуженные победы получала пара </a:t>
            </a:r>
            <a:r>
              <a:rPr lang="ru-RU" sz="1600" dirty="0" err="1" smtClean="0"/>
              <a:t>Тотьмянина</a:t>
            </a:r>
            <a:r>
              <a:rPr lang="ru-RU" sz="1600" dirty="0" smtClean="0"/>
              <a:t>—Маринин; также можно отметить китайцев Пан Цин—Тун </a:t>
            </a:r>
            <a:r>
              <a:rPr lang="ru-RU" sz="1600" dirty="0" err="1" smtClean="0"/>
              <a:t>Цзянь</a:t>
            </a:r>
            <a:r>
              <a:rPr lang="ru-RU" sz="1600" dirty="0" smtClean="0"/>
              <a:t>, </a:t>
            </a:r>
            <a:r>
              <a:rPr lang="ru-RU" sz="1600" dirty="0" err="1" smtClean="0"/>
              <a:t>Шэнь</a:t>
            </a:r>
            <a:r>
              <a:rPr lang="ru-RU" sz="1600" dirty="0" smtClean="0"/>
              <a:t> </a:t>
            </a:r>
            <a:r>
              <a:rPr lang="ru-RU" sz="1600" dirty="0" err="1" smtClean="0"/>
              <a:t>Сюэ</a:t>
            </a:r>
            <a:r>
              <a:rPr lang="ru-RU" sz="1600" dirty="0" smtClean="0"/>
              <a:t>—</a:t>
            </a:r>
            <a:r>
              <a:rPr lang="ru-RU" sz="1600" dirty="0" err="1" smtClean="0"/>
              <a:t>Чжао</a:t>
            </a:r>
            <a:r>
              <a:rPr lang="ru-RU" sz="1600" dirty="0" smtClean="0"/>
              <a:t> </a:t>
            </a:r>
            <a:r>
              <a:rPr lang="ru-RU" sz="1600" dirty="0" err="1" smtClean="0"/>
              <a:t>Хунбо</a:t>
            </a:r>
            <a:r>
              <a:rPr lang="ru-RU" sz="1600" dirty="0" smtClean="0"/>
              <a:t> и интернациональную пару Савченко—</a:t>
            </a:r>
            <a:r>
              <a:rPr lang="ru-RU" sz="1600" dirty="0" err="1" smtClean="0"/>
              <a:t>Шолковы</a:t>
            </a:r>
            <a:r>
              <a:rPr lang="ru-RU" sz="1600" dirty="0" smtClean="0"/>
              <a:t>. Наиболее титулованная из танцевальных пар последнего времени — </a:t>
            </a:r>
            <a:r>
              <a:rPr lang="ru-RU" sz="1600" dirty="0" err="1" smtClean="0"/>
              <a:t>Навка</a:t>
            </a:r>
            <a:r>
              <a:rPr lang="ru-RU" sz="1600" dirty="0" smtClean="0"/>
              <a:t>—Костомаров. </a:t>
            </a:r>
          </a:p>
          <a:p>
            <a:endParaRPr lang="ru-RU" sz="1600" dirty="0" smtClean="0"/>
          </a:p>
          <a:p>
            <a:r>
              <a:rPr lang="ru-RU" sz="1600" dirty="0" smtClean="0"/>
              <a:t>Несмотря на то, что сегодня большая часть видов спорта </a:t>
            </a:r>
            <a:r>
              <a:rPr lang="ru-RU" sz="1600" dirty="0" err="1" smtClean="0"/>
              <a:t>профессионализовалась</a:t>
            </a:r>
            <a:r>
              <a:rPr lang="ru-RU" sz="1600" dirty="0" smtClean="0"/>
              <a:t>, ИСУ всё ещё сохраняет любительский статус соревновательного катания. В чемпионат мира и Олимпийские игры профессионалам вход запрещён. В 2010 году Плющенко был дисквалифицирован за профессионализм. </a:t>
            </a:r>
            <a:endParaRPr lang="ru-RU" sz="1600" dirty="0"/>
          </a:p>
        </p:txBody>
      </p:sp>
    </p:spTree>
    <p:extLst>
      <p:ext uri="{BB962C8B-B14F-4D97-AF65-F5344CB8AC3E}">
        <p14:creationId xmlns:p14="http://schemas.microsoft.com/office/powerpoint/2010/main" xmlns="" val="3217212568"/>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Фото 3 - Федерация фигурного катания заступилась за обиженного комментатором фигуриста Евгения Плющенко"/>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3563888" cy="1844824"/>
          </a:xfrm>
          <a:prstGeom prst="rect">
            <a:avLst/>
          </a:prstGeom>
          <a:noFill/>
          <a:extLst>
            <a:ext uri="{909E8E84-426E-40DD-AFC4-6F175D3DCCD1}">
              <a14:hiddenFill xmlns:a14="http://schemas.microsoft.com/office/drawing/2010/main" xmlns="">
                <a:solidFill>
                  <a:srgbClr val="FFFFFF"/>
                </a:solidFill>
              </a14:hiddenFill>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64260" y="2"/>
            <a:ext cx="1691172" cy="18448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3" name="Picture 5" descr="Ирина Слуцкая. Обсуждение на LiveInternet - Российский Сервис Онлайн-Дневников"/>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64260" y="2033476"/>
            <a:ext cx="1691172" cy="2160240"/>
          </a:xfrm>
          <a:prstGeom prst="rect">
            <a:avLst/>
          </a:prstGeom>
          <a:noFill/>
          <a:extLst>
            <a:ext uri="{909E8E84-426E-40DD-AFC4-6F175D3DCCD1}">
              <a14:hiddenFill xmlns:a14="http://schemas.microsoft.com/office/drawing/2010/main" xmlns="">
                <a:solidFill>
                  <a:srgbClr val="FFFFFF"/>
                </a:solidFill>
              </a14:hiddenFill>
            </a:ext>
          </a:extLst>
        </p:spPr>
      </p:pic>
      <p:pic>
        <p:nvPicPr>
          <p:cNvPr id="7175" name="Picture 7" descr="Фотография Мики Андо (Photo of Miki Ando)"/>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70185" y="0"/>
            <a:ext cx="3373815" cy="1844824"/>
          </a:xfrm>
          <a:prstGeom prst="rect">
            <a:avLst/>
          </a:prstGeom>
          <a:noFill/>
          <a:extLst>
            <a:ext uri="{909E8E84-426E-40DD-AFC4-6F175D3DCCD1}">
              <a14:hiddenFill xmlns:a14="http://schemas.microsoft.com/office/drawing/2010/main" xmlns="">
                <a:solidFill>
                  <a:srgbClr val="FFFFFF"/>
                </a:solidFill>
              </a14:hiddenFill>
            </a:ext>
          </a:extLst>
        </p:spPr>
      </p:pic>
      <p:pic>
        <p:nvPicPr>
          <p:cNvPr id="7177" name="Picture 9" descr="10 самых знаменитых пермских спортсменов. Обзор PRM"/>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7504" y="2033475"/>
            <a:ext cx="3456384" cy="2160240"/>
          </a:xfrm>
          <a:prstGeom prst="rect">
            <a:avLst/>
          </a:prstGeom>
          <a:noFill/>
          <a:extLst>
            <a:ext uri="{909E8E84-426E-40DD-AFC4-6F175D3DCCD1}">
              <a14:hiddenFill xmlns:a14="http://schemas.microsoft.com/office/drawing/2010/main" xmlns="">
                <a:solidFill>
                  <a:srgbClr val="FFFFFF"/>
                </a:solidFill>
              </a14:hiddenFill>
            </a:ext>
          </a:extLst>
        </p:spPr>
      </p:pic>
      <p:pic>
        <p:nvPicPr>
          <p:cNvPr id="7179" name="Picture 11" descr="Реферат Цзянь Тун"/>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770185" y="2033475"/>
            <a:ext cx="3371850" cy="2160240"/>
          </a:xfrm>
          <a:prstGeom prst="rect">
            <a:avLst/>
          </a:prstGeom>
          <a:noFill/>
          <a:extLst>
            <a:ext uri="{909E8E84-426E-40DD-AFC4-6F175D3DCCD1}">
              <a14:hiddenFill xmlns:a14="http://schemas.microsoft.com/office/drawing/2010/main" xmlns="">
                <a:solidFill>
                  <a:srgbClr val="FFFFFF"/>
                </a:solidFill>
              </a14:hiddenFill>
            </a:ext>
          </a:extLst>
        </p:spPr>
      </p:pic>
      <p:pic>
        <p:nvPicPr>
          <p:cNvPr id="7180" name="Picture 1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0" y="4365105"/>
            <a:ext cx="9144000" cy="24928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85834224"/>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wheel(1)">
                                      <p:cBhvr>
                                        <p:cTn id="7" dur="2000"/>
                                        <p:tgtEl>
                                          <p:spTgt spid="717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wheel(1)">
                                      <p:cBhvr>
                                        <p:cTn id="12" dur="20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171"/>
                                        </p:tgtEl>
                                        <p:attrNameLst>
                                          <p:attrName>style.visibility</p:attrName>
                                        </p:attrNameLst>
                                      </p:cBhvr>
                                      <p:to>
                                        <p:strVal val="visible"/>
                                      </p:to>
                                    </p:set>
                                    <p:animEffect transition="in" filter="wheel(1)">
                                      <p:cBhvr>
                                        <p:cTn id="17" dur="2000"/>
                                        <p:tgtEl>
                                          <p:spTgt spid="717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7175"/>
                                        </p:tgtEl>
                                        <p:attrNameLst>
                                          <p:attrName>style.visibility</p:attrName>
                                        </p:attrNameLst>
                                      </p:cBhvr>
                                      <p:to>
                                        <p:strVal val="visible"/>
                                      </p:to>
                                    </p:set>
                                    <p:animEffect transition="in" filter="wheel(1)">
                                      <p:cBhvr>
                                        <p:cTn id="22" dur="2000"/>
                                        <p:tgtEl>
                                          <p:spTgt spid="717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7177"/>
                                        </p:tgtEl>
                                        <p:attrNameLst>
                                          <p:attrName>style.visibility</p:attrName>
                                        </p:attrNameLst>
                                      </p:cBhvr>
                                      <p:to>
                                        <p:strVal val="visible"/>
                                      </p:to>
                                    </p:set>
                                    <p:animEffect transition="in" filter="wheel(1)">
                                      <p:cBhvr>
                                        <p:cTn id="27" dur="2000"/>
                                        <p:tgtEl>
                                          <p:spTgt spid="717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7179"/>
                                        </p:tgtEl>
                                        <p:attrNameLst>
                                          <p:attrName>style.visibility</p:attrName>
                                        </p:attrNameLst>
                                      </p:cBhvr>
                                      <p:to>
                                        <p:strVal val="visible"/>
                                      </p:to>
                                    </p:set>
                                    <p:animEffect transition="in" filter="wheel(1)">
                                      <p:cBhvr>
                                        <p:cTn id="32" dur="2000"/>
                                        <p:tgtEl>
                                          <p:spTgt spid="7179"/>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7180"/>
                                        </p:tgtEl>
                                        <p:attrNameLst>
                                          <p:attrName>style.visibility</p:attrName>
                                        </p:attrNameLst>
                                      </p:cBhvr>
                                      <p:to>
                                        <p:strVal val="visible"/>
                                      </p:to>
                                    </p:set>
                                    <p:anim calcmode="lin" valueType="num">
                                      <p:cBhvr>
                                        <p:cTn id="37" dur="1000" fill="hold"/>
                                        <p:tgtEl>
                                          <p:spTgt spid="7180"/>
                                        </p:tgtEl>
                                        <p:attrNameLst>
                                          <p:attrName>ppt_w</p:attrName>
                                        </p:attrNameLst>
                                      </p:cBhvr>
                                      <p:tavLst>
                                        <p:tav tm="0">
                                          <p:val>
                                            <p:fltVal val="0"/>
                                          </p:val>
                                        </p:tav>
                                        <p:tav tm="100000">
                                          <p:val>
                                            <p:strVal val="#ppt_w"/>
                                          </p:val>
                                        </p:tav>
                                      </p:tavLst>
                                    </p:anim>
                                    <p:anim calcmode="lin" valueType="num">
                                      <p:cBhvr>
                                        <p:cTn id="38" dur="1000" fill="hold"/>
                                        <p:tgtEl>
                                          <p:spTgt spid="7180"/>
                                        </p:tgtEl>
                                        <p:attrNameLst>
                                          <p:attrName>ppt_h</p:attrName>
                                        </p:attrNameLst>
                                      </p:cBhvr>
                                      <p:tavLst>
                                        <p:tav tm="0">
                                          <p:val>
                                            <p:fltVal val="0"/>
                                          </p:val>
                                        </p:tav>
                                        <p:tav tm="100000">
                                          <p:val>
                                            <p:strVal val="#ppt_h"/>
                                          </p:val>
                                        </p:tav>
                                      </p:tavLst>
                                    </p:anim>
                                    <p:anim calcmode="lin" valueType="num">
                                      <p:cBhvr>
                                        <p:cTn id="39" dur="1000" fill="hold"/>
                                        <p:tgtEl>
                                          <p:spTgt spid="7180"/>
                                        </p:tgtEl>
                                        <p:attrNameLst>
                                          <p:attrName>style.rotation</p:attrName>
                                        </p:attrNameLst>
                                      </p:cBhvr>
                                      <p:tavLst>
                                        <p:tav tm="0">
                                          <p:val>
                                            <p:fltVal val="90"/>
                                          </p:val>
                                        </p:tav>
                                        <p:tav tm="100000">
                                          <p:val>
                                            <p:fltVal val="0"/>
                                          </p:val>
                                        </p:tav>
                                      </p:tavLst>
                                    </p:anim>
                                    <p:animEffect transition="in" filter="fade">
                                      <p:cBhvr>
                                        <p:cTn id="40" dur="1000"/>
                                        <p:tgtEl>
                                          <p:spTgt spid="7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омандное фигурное катание может появиться уже на Олимпиаде в Сочи / Новости / Новости по фигурному катанию / Другие виды / Спор"/>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7396516"/>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6633"/>
            <a:ext cx="9144000" cy="1169551"/>
          </a:xfrm>
          <a:prstGeom prst="rect">
            <a:avLst/>
          </a:prstGeom>
        </p:spPr>
        <p:txBody>
          <a:bodyPr wrap="square">
            <a:spAutoFit/>
          </a:bodyPr>
          <a:lstStyle/>
          <a:p>
            <a:pPr algn="just"/>
            <a:r>
              <a:rPr lang="ru-RU" sz="1400" b="1" dirty="0" smtClean="0">
                <a:effectLst/>
              </a:rPr>
              <a:t>Изобретение коньков (доисторические времена)</a:t>
            </a:r>
            <a:r>
              <a:rPr lang="ru-RU" sz="1400" dirty="0" smtClean="0">
                <a:effectLst/>
              </a:rPr>
              <a:t> </a:t>
            </a:r>
          </a:p>
          <a:p>
            <a:pPr algn="just"/>
            <a:r>
              <a:rPr lang="ru-RU" sz="1400" dirty="0" smtClean="0">
                <a:effectLst/>
              </a:rPr>
              <a:t>Истоки конькобежного спорта лежат в далёком прошлом, и уходят корнями в </a:t>
            </a:r>
            <a:r>
              <a:rPr lang="ru-RU" sz="1400" dirty="0" smtClean="0">
                <a:effectLst/>
                <a:hlinkClick r:id="rId2" tooltip="Бронзовый век"/>
              </a:rPr>
              <a:t>бронзовый век</a:t>
            </a:r>
            <a:r>
              <a:rPr lang="ru-RU" sz="1400" dirty="0" smtClean="0">
                <a:effectLst/>
              </a:rPr>
              <a:t> (конец 4-го — начало 1-го тысячелетия до н.э.), об этом свидетельствуют находки археологов — костяные коньки, выполненные из фаланг конечностей крупных животных. Подобные находки встречаются во многих странах </a:t>
            </a:r>
            <a:r>
              <a:rPr lang="ru-RU" sz="1400" dirty="0" smtClean="0">
                <a:effectLst/>
                <a:hlinkClick r:id="rId3" tooltip="Европа"/>
              </a:rPr>
              <a:t>Европы</a:t>
            </a:r>
            <a:r>
              <a:rPr lang="ru-RU" sz="1400" dirty="0" smtClean="0">
                <a:effectLst/>
              </a:rPr>
              <a:t>, а самые древние «</a:t>
            </a:r>
            <a:r>
              <a:rPr lang="ru-RU" sz="1400" dirty="0" smtClean="0">
                <a:effectLst/>
                <a:hlinkClick r:id="rId4" tooltip="Коньки"/>
              </a:rPr>
              <a:t>коньки</a:t>
            </a:r>
            <a:r>
              <a:rPr lang="ru-RU" sz="1400" dirty="0" smtClean="0">
                <a:effectLst/>
              </a:rPr>
              <a:t>» были обнаружены на берегу </a:t>
            </a:r>
            <a:r>
              <a:rPr lang="ru-RU" sz="1400" dirty="0" smtClean="0">
                <a:effectLst/>
                <a:hlinkClick r:id="rId5" tooltip="Южный Буг"/>
              </a:rPr>
              <a:t>Южного Буга</a:t>
            </a:r>
            <a:r>
              <a:rPr lang="ru-RU" sz="1400" dirty="0"/>
              <a:t>.</a:t>
            </a:r>
            <a:endParaRPr lang="ru-RU" sz="1400" dirty="0">
              <a:effectLst/>
            </a:endParaRPr>
          </a:p>
        </p:txBody>
      </p:sp>
      <p:sp>
        <p:nvSpPr>
          <p:cNvPr id="3" name="Rectangle 1">
            <a:hlinkClick r:id="rId6" tooltip="XIV век"/>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pitchFamily="34" charset="0"/>
                <a:cs typeface="Arial" pitchFamily="34" charset="0"/>
              </a:rPr>
              <a:t> </a:t>
            </a:r>
            <a:endParaRPr kumimoji="0" lang="ru-RU" sz="1000" b="0" i="0" u="none" strike="noStrike" cap="none" normalizeH="0" baseline="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2">
            <a:hlinkClick r:id="rId6" tooltip="XIV век"/>
          </p:cNvPr>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pitchFamily="34" charset="0"/>
                <a:cs typeface="Arial" pitchFamily="34" charset="0"/>
              </a:rPr>
              <a:t> </a:t>
            </a:r>
            <a:endParaRPr kumimoji="0" lang="ru-RU" sz="1000" b="0" i="0" u="none" strike="noStrike" cap="none" normalizeH="0" baseline="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3">
            <a:hlinkClick r:id="rId6" tooltip="XIV век"/>
          </p:cNvPr>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pitchFamily="34" charset="0"/>
                <a:cs typeface="Arial" pitchFamily="34" charset="0"/>
              </a:rPr>
              <a:t> </a:t>
            </a:r>
            <a:endParaRPr kumimoji="0" lang="ru-RU" sz="1000" b="0" i="0" u="none" strike="noStrike" cap="none" normalizeH="0" baseline="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4">
            <a:hlinkClick r:id="rId6" tooltip="XIV век"/>
          </p:cNvPr>
          <p:cNvSpPr>
            <a:spLocks noChangeArrowheads="1"/>
          </p:cNvSpPr>
          <p:nvPr/>
        </p:nvSpPr>
        <p:spPr bwMode="auto">
          <a:xfrm>
            <a:off x="457200" y="4572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pitchFamily="34" charset="0"/>
                <a:cs typeface="Arial" pitchFamily="34" charset="0"/>
              </a:rPr>
              <a:t> </a:t>
            </a:r>
            <a:endParaRPr kumimoji="0" lang="ru-RU" sz="1000" b="0" i="0" u="none" strike="noStrike" cap="none" normalizeH="0" baseline="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5">
            <a:hlinkClick r:id="rId6" tooltip="XIV век"/>
          </p:cNvPr>
          <p:cNvSpPr>
            <a:spLocks noChangeArrowheads="1"/>
          </p:cNvSpPr>
          <p:nvPr/>
        </p:nvSpPr>
        <p:spPr bwMode="auto">
          <a:xfrm>
            <a:off x="609600" y="6096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pitchFamily="34" charset="0"/>
                <a:cs typeface="Arial" pitchFamily="34" charset="0"/>
              </a:rPr>
              <a:t> </a:t>
            </a:r>
            <a:endParaRPr kumimoji="0" lang="ru-RU" sz="1000" b="0" i="0" u="none" strike="noStrike" cap="none" normalizeH="0" baseline="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6">
            <a:hlinkClick r:id="rId6" tooltip="XIV век"/>
          </p:cNvPr>
          <p:cNvSpPr>
            <a:spLocks noChangeArrowheads="1"/>
          </p:cNvSpPr>
          <p:nvPr/>
        </p:nvSpPr>
        <p:spPr bwMode="auto">
          <a:xfrm>
            <a:off x="762000" y="7620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pitchFamily="34" charset="0"/>
                <a:cs typeface="Arial" pitchFamily="34" charset="0"/>
              </a:rPr>
              <a:t> </a:t>
            </a:r>
            <a:endParaRPr kumimoji="0" lang="ru-RU" sz="1000" b="0" i="0" u="none" strike="noStrike" cap="none" normalizeH="0" baseline="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7">
            <a:hlinkClick r:id="rId6" tooltip="XIV век"/>
          </p:cNvPr>
          <p:cNvSpPr>
            <a:spLocks noChangeArrowheads="1"/>
          </p:cNvSpPr>
          <p:nvPr/>
        </p:nvSpPr>
        <p:spPr bwMode="auto">
          <a:xfrm>
            <a:off x="914400" y="914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pitchFamily="34" charset="0"/>
                <a:cs typeface="Arial" pitchFamily="34" charset="0"/>
              </a:rPr>
              <a:t> </a:t>
            </a:r>
            <a:endParaRPr kumimoji="0" lang="ru-RU" sz="1000" b="0" i="0" u="none" strike="noStrike" cap="none" normalizeH="0" baseline="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Прямоугольник 9"/>
          <p:cNvSpPr/>
          <p:nvPr/>
        </p:nvSpPr>
        <p:spPr>
          <a:xfrm>
            <a:off x="0" y="1286184"/>
            <a:ext cx="9144000" cy="2031325"/>
          </a:xfrm>
          <a:prstGeom prst="rect">
            <a:avLst/>
          </a:prstGeom>
        </p:spPr>
        <p:txBody>
          <a:bodyPr wrap="square">
            <a:spAutoFit/>
          </a:bodyPr>
          <a:lstStyle/>
          <a:p>
            <a:r>
              <a:rPr lang="ru-RU" sz="1400" dirty="0" smtClean="0"/>
              <a:t>Рождение фигурного катания как вида спорта связывают с моментом, когда коньки начали изготавливать из железа, а не из кости. По данным исследований, впервые это произошло в  Голландии, в XII—XIV веке. Первоначально фигурное катание представляло собой состязание по мастерству вычерчивать на льду разнообразные фигуры, сохраняя при этом красивую позу. </a:t>
            </a:r>
          </a:p>
          <a:p>
            <a:endParaRPr lang="ru-RU" sz="1400" dirty="0" smtClean="0"/>
          </a:p>
          <a:p>
            <a:r>
              <a:rPr lang="ru-RU" sz="1400" dirty="0" smtClean="0"/>
              <a:t>Первые клубы любителей фигурного катания появились в XVIII веке в Британской империи в Эдинбурге (1742г.). Там же был разработан и перечень обязательных для исполнения в соревнованиях фигур, и первые официальные правила соревнований. Лейтенант артиллерии Роберт Джоунз издал «Трактат о катании на коньках» (1772г.), в котором описал все основные фигуры, которые были тогда известны. </a:t>
            </a:r>
            <a:endParaRPr lang="ru-RU" sz="1400" dirty="0"/>
          </a:p>
        </p:txBody>
      </p:sp>
      <p:pic>
        <p:nvPicPr>
          <p:cNvPr id="2056" name="Picture 8"/>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029200" y="3317509"/>
            <a:ext cx="4114800" cy="35298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 y="3317509"/>
            <a:ext cx="4427983" cy="35298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52126393"/>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animEffect transition="in" filter="fade">
                                      <p:cBhvr>
                                        <p:cTn id="7" dur="2000"/>
                                        <p:tgtEl>
                                          <p:spTgt spid="2057"/>
                                        </p:tgtEl>
                                      </p:cBhvr>
                                    </p:animEffect>
                                    <p:anim calcmode="lin" valueType="num">
                                      <p:cBhvr>
                                        <p:cTn id="8" dur="2000" fill="hold"/>
                                        <p:tgtEl>
                                          <p:spTgt spid="2057"/>
                                        </p:tgtEl>
                                        <p:attrNameLst>
                                          <p:attrName>ppt_w</p:attrName>
                                        </p:attrNameLst>
                                      </p:cBhvr>
                                      <p:tavLst>
                                        <p:tav tm="0" fmla="#ppt_w*sin(2.5*pi*$)">
                                          <p:val>
                                            <p:fltVal val="0"/>
                                          </p:val>
                                        </p:tav>
                                        <p:tav tm="100000">
                                          <p:val>
                                            <p:fltVal val="1"/>
                                          </p:val>
                                        </p:tav>
                                      </p:tavLst>
                                    </p:anim>
                                    <p:anim calcmode="lin" valueType="num">
                                      <p:cBhvr>
                                        <p:cTn id="9" dur="2000" fill="hold"/>
                                        <p:tgtEl>
                                          <p:spTgt spid="205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2056"/>
                                        </p:tgtEl>
                                        <p:attrNameLst>
                                          <p:attrName>style.visibility</p:attrName>
                                        </p:attrNameLst>
                                      </p:cBhvr>
                                      <p:to>
                                        <p:strVal val="visible"/>
                                      </p:to>
                                    </p:set>
                                    <p:animEffect transition="in" filter="fade">
                                      <p:cBhvr>
                                        <p:cTn id="14" dur="2000"/>
                                        <p:tgtEl>
                                          <p:spTgt spid="2056"/>
                                        </p:tgtEl>
                                      </p:cBhvr>
                                    </p:animEffect>
                                    <p:anim calcmode="lin" valueType="num">
                                      <p:cBhvr>
                                        <p:cTn id="15" dur="2000" fill="hold"/>
                                        <p:tgtEl>
                                          <p:spTgt spid="2056"/>
                                        </p:tgtEl>
                                        <p:attrNameLst>
                                          <p:attrName>ppt_w</p:attrName>
                                        </p:attrNameLst>
                                      </p:cBhvr>
                                      <p:tavLst>
                                        <p:tav tm="0" fmla="#ppt_w*sin(2.5*pi*$)">
                                          <p:val>
                                            <p:fltVal val="0"/>
                                          </p:val>
                                        </p:tav>
                                        <p:tav tm="100000">
                                          <p:val>
                                            <p:fltVal val="1"/>
                                          </p:val>
                                        </p:tav>
                                      </p:tavLst>
                                    </p:anim>
                                    <p:anim calcmode="lin" valueType="num">
                                      <p:cBhvr>
                                        <p:cTn id="16" dur="2000" fill="hold"/>
                                        <p:tgtEl>
                                          <p:spTgt spid="205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60648"/>
            <a:ext cx="9144000" cy="5078313"/>
          </a:xfrm>
          <a:prstGeom prst="rect">
            <a:avLst/>
          </a:prstGeom>
        </p:spPr>
        <p:txBody>
          <a:bodyPr wrap="square">
            <a:spAutoFit/>
          </a:bodyPr>
          <a:lstStyle/>
          <a:p>
            <a:r>
              <a:rPr lang="ru-RU" dirty="0" smtClean="0"/>
              <a:t>Из Европы фигурное катание попало в США и Канаду, где получило огромное развитие. Здесь были созданы многочисленные клубы фигуристов, разрабатывались новые модели коньков, создавалась своя школа техники. К середине XIX века в фигурном катании уже были известны практически все современные обязательные фигуры и основные технические приемы для их исполнения, о чем свидетельствуют книги «Искусство катания на коньках» Д. Андерсона, президента клуба конькобежцев города Глазго, и труд X. </a:t>
            </a:r>
            <a:r>
              <a:rPr lang="ru-RU" dirty="0" err="1" smtClean="0"/>
              <a:t>Вандервела</a:t>
            </a:r>
            <a:r>
              <a:rPr lang="ru-RU" dirty="0" smtClean="0"/>
              <a:t> и Т. Максвелла </a:t>
            </a:r>
            <a:r>
              <a:rPr lang="ru-RU" dirty="0" err="1" smtClean="0"/>
              <a:t>Уитмана</a:t>
            </a:r>
            <a:r>
              <a:rPr lang="ru-RU" dirty="0" smtClean="0"/>
              <a:t> из Лондона. Эти книги содержат описания всех восьмёрок, троек, крюков и других простейших манёвров фигурного катания. </a:t>
            </a:r>
          </a:p>
          <a:p>
            <a:endParaRPr lang="ru-RU" dirty="0" smtClean="0"/>
          </a:p>
          <a:p>
            <a:r>
              <a:rPr lang="ru-RU" dirty="0" smtClean="0"/>
              <a:t>  </a:t>
            </a:r>
          </a:p>
          <a:p>
            <a:endParaRPr lang="ru-RU" dirty="0" smtClean="0"/>
          </a:p>
          <a:p>
            <a:r>
              <a:rPr lang="ru-RU" dirty="0" smtClean="0"/>
              <a:t>В то время фигурное катание выполнялось в чопорном «английском» стиле. Американец Джексон </a:t>
            </a:r>
            <a:r>
              <a:rPr lang="ru-RU" dirty="0" err="1" smtClean="0"/>
              <a:t>Хейнз</a:t>
            </a:r>
            <a:r>
              <a:rPr lang="ru-RU" dirty="0" smtClean="0"/>
              <a:t> (в другой транскрипции </a:t>
            </a:r>
            <a:r>
              <a:rPr lang="ru-RU" dirty="0" err="1" smtClean="0"/>
              <a:t>Гейнц</a:t>
            </a:r>
            <a:r>
              <a:rPr lang="ru-RU" dirty="0" smtClean="0"/>
              <a:t>; 1840—1875), танцор и конькобежец, объединил то и другое и получил свой собственный стиль катания: езда под музыку, танцевальные движения и «волчки» на льду. Коньки, прикреплявшиеся ремнями к обуви, не выдерживали таких нагрузок, тогда он — одним из первых — привинтил их к сапогам намертво.</a:t>
            </a:r>
            <a:endParaRPr lang="ru-RU" dirty="0"/>
          </a:p>
        </p:txBody>
      </p:sp>
    </p:spTree>
    <p:extLst>
      <p:ext uri="{BB962C8B-B14F-4D97-AF65-F5344CB8AC3E}">
        <p14:creationId xmlns:p14="http://schemas.microsoft.com/office/powerpoint/2010/main" xmlns="" val="1908253307"/>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Книга &quot;Искусство фигурного катания на коньках&quot; Я. А. Смушкин - купить книгу ISBN с доставкой по почте в интернет-магазине OZON.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20072" y="0"/>
            <a:ext cx="392392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08658304"/>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2000"/>
                                        <p:tgtEl>
                                          <p:spTgt spid="3075"/>
                                        </p:tgtEl>
                                      </p:cBhvr>
                                    </p:animEffect>
                                    <p:anim calcmode="lin" valueType="num">
                                      <p:cBhvr>
                                        <p:cTn id="8" dur="2000" fill="hold"/>
                                        <p:tgtEl>
                                          <p:spTgt spid="3075"/>
                                        </p:tgtEl>
                                        <p:attrNameLst>
                                          <p:attrName>ppt_w</p:attrName>
                                        </p:attrNameLst>
                                      </p:cBhvr>
                                      <p:tavLst>
                                        <p:tav tm="0" fmla="#ppt_w*sin(2.5*pi*$)">
                                          <p:val>
                                            <p:fltVal val="0"/>
                                          </p:val>
                                        </p:tav>
                                        <p:tav tm="100000">
                                          <p:val>
                                            <p:fltVal val="1"/>
                                          </p:val>
                                        </p:tav>
                                      </p:tavLst>
                                    </p:anim>
                                    <p:anim calcmode="lin" valueType="num">
                                      <p:cBhvr>
                                        <p:cTn id="9" dur="2000" fill="hold"/>
                                        <p:tgtEl>
                                          <p:spTgt spid="307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2000"/>
                                        <p:tgtEl>
                                          <p:spTgt spid="3074"/>
                                        </p:tgtEl>
                                      </p:cBhvr>
                                    </p:animEffect>
                                    <p:anim calcmode="lin" valueType="num">
                                      <p:cBhvr>
                                        <p:cTn id="15" dur="2000" fill="hold"/>
                                        <p:tgtEl>
                                          <p:spTgt spid="3074"/>
                                        </p:tgtEl>
                                        <p:attrNameLst>
                                          <p:attrName>ppt_w</p:attrName>
                                        </p:attrNameLst>
                                      </p:cBhvr>
                                      <p:tavLst>
                                        <p:tav tm="0" fmla="#ppt_w*sin(2.5*pi*$)">
                                          <p:val>
                                            <p:fltVal val="0"/>
                                          </p:val>
                                        </p:tav>
                                        <p:tav tm="100000">
                                          <p:val>
                                            <p:fltVal val="1"/>
                                          </p:val>
                                        </p:tav>
                                      </p:tavLst>
                                    </p:anim>
                                    <p:anim calcmode="lin" valueType="num">
                                      <p:cBhvr>
                                        <p:cTn id="16"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76672"/>
            <a:ext cx="9179496" cy="5478423"/>
          </a:xfrm>
          <a:prstGeom prst="rect">
            <a:avLst/>
          </a:prstGeom>
        </p:spPr>
        <p:txBody>
          <a:bodyPr wrap="square">
            <a:spAutoFit/>
          </a:bodyPr>
          <a:lstStyle/>
          <a:p>
            <a:r>
              <a:rPr lang="ru-RU" sz="1400" dirty="0" smtClean="0"/>
              <a:t>На I Конгрессе конькобежцев в 1871 году фигурное катание было признано как вид спорта. </a:t>
            </a:r>
          </a:p>
          <a:p>
            <a:endParaRPr lang="ru-RU" sz="1400" dirty="0" smtClean="0"/>
          </a:p>
          <a:p>
            <a:r>
              <a:rPr lang="ru-RU" sz="1400" dirty="0" smtClean="0"/>
              <a:t>В 1882 году в Вене состоялись первые в Европе официальные соревнования по фигурному катанию. Правда первоначально, как отмечает Мишин А. Н., «это были своего рода кулуарные соревнования», так как в них принимало участие всего несколько спортсменов. </a:t>
            </a:r>
          </a:p>
          <a:p>
            <a:endParaRPr lang="ru-RU" sz="1400" dirty="0" smtClean="0"/>
          </a:p>
          <a:p>
            <a:r>
              <a:rPr lang="ru-RU" sz="1400" dirty="0" smtClean="0"/>
              <a:t>Но подход к соревнованиям изменился после того, как на соревнования в Санкт-Петербург в 1890 году, посвященные 25-летию катка в </a:t>
            </a:r>
            <a:r>
              <a:rPr lang="ru-RU" sz="1400" dirty="0" err="1" smtClean="0"/>
              <a:t>Юсуповском</a:t>
            </a:r>
            <a:r>
              <a:rPr lang="ru-RU" sz="1400" dirty="0" smtClean="0"/>
              <a:t> саду, были приглашены лучшие фигуристы со всего мира. В Санкт-Петербург приехали: чемпион США Л. Рубен-</a:t>
            </a:r>
            <a:r>
              <a:rPr lang="ru-RU" sz="1400" dirty="0" err="1" smtClean="0"/>
              <a:t>стейн</a:t>
            </a:r>
            <a:r>
              <a:rPr lang="ru-RU" sz="1400" dirty="0" smtClean="0"/>
              <a:t>, чемпион Германии Ф. Кайзер, лучшие фигуристы Швеции, Австрии, Финляндии, Англии, Голландии, Швеции, Норвегии. Соревнования приобрели статус «неофициального чемпионата мира», победителем этих состязаний во всех видах программы стал почетный член «Петербургского общества любителей бега на коньках» Алексей Павлович Лебедев. </a:t>
            </a:r>
          </a:p>
          <a:p>
            <a:endParaRPr lang="ru-RU" sz="1400" dirty="0" smtClean="0"/>
          </a:p>
          <a:p>
            <a:pPr lvl="1"/>
            <a:r>
              <a:rPr lang="ru-RU" sz="1400" dirty="0" smtClean="0"/>
              <a:t>На следующий год в 1891 году в Гамбурге, состоялся первый чемпионат Европы в мужском одиночном катании (победил немецкий фигурист Оскар </a:t>
            </a:r>
            <a:r>
              <a:rPr lang="ru-RU" sz="1400" dirty="0" err="1" smtClean="0"/>
              <a:t>Улиг</a:t>
            </a:r>
            <a:r>
              <a:rPr lang="ru-RU" sz="1400" dirty="0" smtClean="0"/>
              <a:t>). </a:t>
            </a:r>
          </a:p>
          <a:p>
            <a:pPr lvl="1"/>
            <a:endParaRPr lang="ru-RU" sz="1400" dirty="0" smtClean="0"/>
          </a:p>
          <a:p>
            <a:pPr lvl="1"/>
            <a:r>
              <a:rPr lang="ru-RU" sz="1400" dirty="0" smtClean="0"/>
              <a:t>Но демонстрация международного размаха и потенциала фигурного катания, показанного на соревнованиях в Санкт-Петербурге, не давала покоя. Поэтому уже в 1892 был </a:t>
            </a:r>
            <a:r>
              <a:rPr lang="ru-RU" sz="1400" dirty="0" err="1" smtClean="0"/>
              <a:t>созданМеждународный</a:t>
            </a:r>
            <a:r>
              <a:rPr lang="ru-RU" sz="1400" dirty="0" smtClean="0"/>
              <a:t> союз конькобежцев (ISU), который должен был руководить организацией международных соревнований. </a:t>
            </a:r>
          </a:p>
          <a:p>
            <a:pPr lvl="1"/>
            <a:endParaRPr lang="ru-RU" sz="1400" dirty="0" smtClean="0"/>
          </a:p>
          <a:p>
            <a:pPr lvl="1"/>
            <a:r>
              <a:rPr lang="ru-RU" sz="1400" dirty="0" smtClean="0"/>
              <a:t>Через 4 года, в 1896-ом, в Санкт-Петербурге состоялся первый чемпионат мира по фигурному катанию (победитель — Гилберт Фукс, Германская империя). В 1903 году в честь 200-летияСанкт-Петербурга «Петербургскому обществу любителей бега на коньках» было предоставлено право проведения 8-го чемпионата мира (1 место — швед Ульрих Сальхов, 2-е — Николай Панин-</a:t>
            </a:r>
            <a:r>
              <a:rPr lang="ru-RU" sz="1400" dirty="0" err="1" smtClean="0"/>
              <a:t>Коломенкин</a:t>
            </a:r>
            <a:r>
              <a:rPr lang="ru-RU" sz="1400" dirty="0" smtClean="0"/>
              <a:t>). </a:t>
            </a:r>
            <a:endParaRPr lang="ru-RU" sz="1400" dirty="0"/>
          </a:p>
        </p:txBody>
      </p:sp>
    </p:spTree>
    <p:extLst>
      <p:ext uri="{BB962C8B-B14F-4D97-AF65-F5344CB8AC3E}">
        <p14:creationId xmlns:p14="http://schemas.microsoft.com/office/powerpoint/2010/main" xmlns="" val="809363872"/>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Павел Лебедев"/>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2994720" cy="3328872"/>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4168" y="30206"/>
            <a:ext cx="3059832" cy="33288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84168" y="3598458"/>
            <a:ext cx="2914650" cy="3259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2" name="Picture 6" descr="Ульрих Сальхов ВЕЛИКИЕ СПОРТСМЕНЫ"/>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883" y="3573016"/>
            <a:ext cx="2986837" cy="3283949"/>
          </a:xfrm>
          <a:prstGeom prst="rect">
            <a:avLst/>
          </a:prstGeom>
          <a:noFill/>
          <a:extLst>
            <a:ext uri="{909E8E84-426E-40DD-AFC4-6F175D3DCCD1}">
              <a14:hiddenFill xmlns:a14="http://schemas.microsoft.com/office/drawing/2010/main" xmlns="">
                <a:solidFill>
                  <a:srgbClr val="FFFFFF"/>
                </a:solidFill>
              </a14:hiddenFill>
            </a:ext>
          </a:extLst>
        </p:spPr>
      </p:pic>
      <p:pic>
        <p:nvPicPr>
          <p:cNvPr id="4104" name="Picture 8" descr="На берегах Шантары * Просмотр темы - Датская тема."/>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131840" y="-1035"/>
            <a:ext cx="2808312"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3776915"/>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1000" fill="hold"/>
                                        <p:tgtEl>
                                          <p:spTgt spid="4100"/>
                                        </p:tgtEl>
                                        <p:attrNameLst>
                                          <p:attrName>ppt_w</p:attrName>
                                        </p:attrNameLst>
                                      </p:cBhvr>
                                      <p:tavLst>
                                        <p:tav tm="0">
                                          <p:val>
                                            <p:fltVal val="0"/>
                                          </p:val>
                                        </p:tav>
                                        <p:tav tm="100000">
                                          <p:val>
                                            <p:strVal val="#ppt_w"/>
                                          </p:val>
                                        </p:tav>
                                      </p:tavLst>
                                    </p:anim>
                                    <p:anim calcmode="lin" valueType="num">
                                      <p:cBhvr>
                                        <p:cTn id="8" dur="1000" fill="hold"/>
                                        <p:tgtEl>
                                          <p:spTgt spid="4100"/>
                                        </p:tgtEl>
                                        <p:attrNameLst>
                                          <p:attrName>ppt_h</p:attrName>
                                        </p:attrNameLst>
                                      </p:cBhvr>
                                      <p:tavLst>
                                        <p:tav tm="0">
                                          <p:val>
                                            <p:fltVal val="0"/>
                                          </p:val>
                                        </p:tav>
                                        <p:tav tm="100000">
                                          <p:val>
                                            <p:strVal val="#ppt_h"/>
                                          </p:val>
                                        </p:tav>
                                      </p:tavLst>
                                    </p:anim>
                                    <p:anim calcmode="lin" valueType="num">
                                      <p:cBhvr>
                                        <p:cTn id="9" dur="1000" fill="hold"/>
                                        <p:tgtEl>
                                          <p:spTgt spid="4100"/>
                                        </p:tgtEl>
                                        <p:attrNameLst>
                                          <p:attrName>style.rotation</p:attrName>
                                        </p:attrNameLst>
                                      </p:cBhvr>
                                      <p:tavLst>
                                        <p:tav tm="0">
                                          <p:val>
                                            <p:fltVal val="90"/>
                                          </p:val>
                                        </p:tav>
                                        <p:tav tm="100000">
                                          <p:val>
                                            <p:fltVal val="0"/>
                                          </p:val>
                                        </p:tav>
                                      </p:tavLst>
                                    </p:anim>
                                    <p:animEffect transition="in" filter="fade">
                                      <p:cBhvr>
                                        <p:cTn id="10" dur="1000"/>
                                        <p:tgtEl>
                                          <p:spTgt spid="410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099"/>
                                        </p:tgtEl>
                                        <p:attrNameLst>
                                          <p:attrName>style.visibility</p:attrName>
                                        </p:attrNameLst>
                                      </p:cBhvr>
                                      <p:to>
                                        <p:strVal val="visible"/>
                                      </p:to>
                                    </p:set>
                                    <p:anim calcmode="lin" valueType="num">
                                      <p:cBhvr>
                                        <p:cTn id="15" dur="1000" fill="hold"/>
                                        <p:tgtEl>
                                          <p:spTgt spid="4099"/>
                                        </p:tgtEl>
                                        <p:attrNameLst>
                                          <p:attrName>ppt_w</p:attrName>
                                        </p:attrNameLst>
                                      </p:cBhvr>
                                      <p:tavLst>
                                        <p:tav tm="0">
                                          <p:val>
                                            <p:fltVal val="0"/>
                                          </p:val>
                                        </p:tav>
                                        <p:tav tm="100000">
                                          <p:val>
                                            <p:strVal val="#ppt_w"/>
                                          </p:val>
                                        </p:tav>
                                      </p:tavLst>
                                    </p:anim>
                                    <p:anim calcmode="lin" valueType="num">
                                      <p:cBhvr>
                                        <p:cTn id="16" dur="1000" fill="hold"/>
                                        <p:tgtEl>
                                          <p:spTgt spid="4099"/>
                                        </p:tgtEl>
                                        <p:attrNameLst>
                                          <p:attrName>ppt_h</p:attrName>
                                        </p:attrNameLst>
                                      </p:cBhvr>
                                      <p:tavLst>
                                        <p:tav tm="0">
                                          <p:val>
                                            <p:fltVal val="0"/>
                                          </p:val>
                                        </p:tav>
                                        <p:tav tm="100000">
                                          <p:val>
                                            <p:strVal val="#ppt_h"/>
                                          </p:val>
                                        </p:tav>
                                      </p:tavLst>
                                    </p:anim>
                                    <p:anim calcmode="lin" valueType="num">
                                      <p:cBhvr>
                                        <p:cTn id="17" dur="1000" fill="hold"/>
                                        <p:tgtEl>
                                          <p:spTgt spid="4099"/>
                                        </p:tgtEl>
                                        <p:attrNameLst>
                                          <p:attrName>style.rotation</p:attrName>
                                        </p:attrNameLst>
                                      </p:cBhvr>
                                      <p:tavLst>
                                        <p:tav tm="0">
                                          <p:val>
                                            <p:fltVal val="90"/>
                                          </p:val>
                                        </p:tav>
                                        <p:tav tm="100000">
                                          <p:val>
                                            <p:fltVal val="0"/>
                                          </p:val>
                                        </p:tav>
                                      </p:tavLst>
                                    </p:anim>
                                    <p:animEffect transition="in" filter="fade">
                                      <p:cBhvr>
                                        <p:cTn id="18" dur="1000"/>
                                        <p:tgtEl>
                                          <p:spTgt spid="409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104"/>
                                        </p:tgtEl>
                                        <p:attrNameLst>
                                          <p:attrName>style.visibility</p:attrName>
                                        </p:attrNameLst>
                                      </p:cBhvr>
                                      <p:to>
                                        <p:strVal val="visible"/>
                                      </p:to>
                                    </p:set>
                                    <p:anim calcmode="lin" valueType="num">
                                      <p:cBhvr>
                                        <p:cTn id="23" dur="1000" fill="hold"/>
                                        <p:tgtEl>
                                          <p:spTgt spid="4104"/>
                                        </p:tgtEl>
                                        <p:attrNameLst>
                                          <p:attrName>ppt_w</p:attrName>
                                        </p:attrNameLst>
                                      </p:cBhvr>
                                      <p:tavLst>
                                        <p:tav tm="0">
                                          <p:val>
                                            <p:fltVal val="0"/>
                                          </p:val>
                                        </p:tav>
                                        <p:tav tm="100000">
                                          <p:val>
                                            <p:strVal val="#ppt_w"/>
                                          </p:val>
                                        </p:tav>
                                      </p:tavLst>
                                    </p:anim>
                                    <p:anim calcmode="lin" valueType="num">
                                      <p:cBhvr>
                                        <p:cTn id="24" dur="1000" fill="hold"/>
                                        <p:tgtEl>
                                          <p:spTgt spid="4104"/>
                                        </p:tgtEl>
                                        <p:attrNameLst>
                                          <p:attrName>ppt_h</p:attrName>
                                        </p:attrNameLst>
                                      </p:cBhvr>
                                      <p:tavLst>
                                        <p:tav tm="0">
                                          <p:val>
                                            <p:fltVal val="0"/>
                                          </p:val>
                                        </p:tav>
                                        <p:tav tm="100000">
                                          <p:val>
                                            <p:strVal val="#ppt_h"/>
                                          </p:val>
                                        </p:tav>
                                      </p:tavLst>
                                    </p:anim>
                                    <p:anim calcmode="lin" valueType="num">
                                      <p:cBhvr>
                                        <p:cTn id="25" dur="1000" fill="hold"/>
                                        <p:tgtEl>
                                          <p:spTgt spid="4104"/>
                                        </p:tgtEl>
                                        <p:attrNameLst>
                                          <p:attrName>style.rotation</p:attrName>
                                        </p:attrNameLst>
                                      </p:cBhvr>
                                      <p:tavLst>
                                        <p:tav tm="0">
                                          <p:val>
                                            <p:fltVal val="90"/>
                                          </p:val>
                                        </p:tav>
                                        <p:tav tm="100000">
                                          <p:val>
                                            <p:fltVal val="0"/>
                                          </p:val>
                                        </p:tav>
                                      </p:tavLst>
                                    </p:anim>
                                    <p:animEffect transition="in" filter="fade">
                                      <p:cBhvr>
                                        <p:cTn id="26" dur="1000"/>
                                        <p:tgtEl>
                                          <p:spTgt spid="410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098"/>
                                        </p:tgtEl>
                                        <p:attrNameLst>
                                          <p:attrName>style.visibility</p:attrName>
                                        </p:attrNameLst>
                                      </p:cBhvr>
                                      <p:to>
                                        <p:strVal val="visible"/>
                                      </p:to>
                                    </p:set>
                                    <p:anim calcmode="lin" valueType="num">
                                      <p:cBhvr>
                                        <p:cTn id="31" dur="1000" fill="hold"/>
                                        <p:tgtEl>
                                          <p:spTgt spid="4098"/>
                                        </p:tgtEl>
                                        <p:attrNameLst>
                                          <p:attrName>ppt_w</p:attrName>
                                        </p:attrNameLst>
                                      </p:cBhvr>
                                      <p:tavLst>
                                        <p:tav tm="0">
                                          <p:val>
                                            <p:fltVal val="0"/>
                                          </p:val>
                                        </p:tav>
                                        <p:tav tm="100000">
                                          <p:val>
                                            <p:strVal val="#ppt_w"/>
                                          </p:val>
                                        </p:tav>
                                      </p:tavLst>
                                    </p:anim>
                                    <p:anim calcmode="lin" valueType="num">
                                      <p:cBhvr>
                                        <p:cTn id="32" dur="1000" fill="hold"/>
                                        <p:tgtEl>
                                          <p:spTgt spid="4098"/>
                                        </p:tgtEl>
                                        <p:attrNameLst>
                                          <p:attrName>ppt_h</p:attrName>
                                        </p:attrNameLst>
                                      </p:cBhvr>
                                      <p:tavLst>
                                        <p:tav tm="0">
                                          <p:val>
                                            <p:fltVal val="0"/>
                                          </p:val>
                                        </p:tav>
                                        <p:tav tm="100000">
                                          <p:val>
                                            <p:strVal val="#ppt_h"/>
                                          </p:val>
                                        </p:tav>
                                      </p:tavLst>
                                    </p:anim>
                                    <p:anim calcmode="lin" valueType="num">
                                      <p:cBhvr>
                                        <p:cTn id="33" dur="1000" fill="hold"/>
                                        <p:tgtEl>
                                          <p:spTgt spid="4098"/>
                                        </p:tgtEl>
                                        <p:attrNameLst>
                                          <p:attrName>style.rotation</p:attrName>
                                        </p:attrNameLst>
                                      </p:cBhvr>
                                      <p:tavLst>
                                        <p:tav tm="0">
                                          <p:val>
                                            <p:fltVal val="90"/>
                                          </p:val>
                                        </p:tav>
                                        <p:tav tm="100000">
                                          <p:val>
                                            <p:fltVal val="0"/>
                                          </p:val>
                                        </p:tav>
                                      </p:tavLst>
                                    </p:anim>
                                    <p:animEffect transition="in" filter="fade">
                                      <p:cBhvr>
                                        <p:cTn id="34" dur="1000"/>
                                        <p:tgtEl>
                                          <p:spTgt spid="4098"/>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4102"/>
                                        </p:tgtEl>
                                        <p:attrNameLst>
                                          <p:attrName>style.visibility</p:attrName>
                                        </p:attrNameLst>
                                      </p:cBhvr>
                                      <p:to>
                                        <p:strVal val="visible"/>
                                      </p:to>
                                    </p:set>
                                    <p:anim calcmode="lin" valueType="num">
                                      <p:cBhvr>
                                        <p:cTn id="39" dur="1000" fill="hold"/>
                                        <p:tgtEl>
                                          <p:spTgt spid="4102"/>
                                        </p:tgtEl>
                                        <p:attrNameLst>
                                          <p:attrName>ppt_w</p:attrName>
                                        </p:attrNameLst>
                                      </p:cBhvr>
                                      <p:tavLst>
                                        <p:tav tm="0">
                                          <p:val>
                                            <p:fltVal val="0"/>
                                          </p:val>
                                        </p:tav>
                                        <p:tav tm="100000">
                                          <p:val>
                                            <p:strVal val="#ppt_w"/>
                                          </p:val>
                                        </p:tav>
                                      </p:tavLst>
                                    </p:anim>
                                    <p:anim calcmode="lin" valueType="num">
                                      <p:cBhvr>
                                        <p:cTn id="40" dur="1000" fill="hold"/>
                                        <p:tgtEl>
                                          <p:spTgt spid="4102"/>
                                        </p:tgtEl>
                                        <p:attrNameLst>
                                          <p:attrName>ppt_h</p:attrName>
                                        </p:attrNameLst>
                                      </p:cBhvr>
                                      <p:tavLst>
                                        <p:tav tm="0">
                                          <p:val>
                                            <p:fltVal val="0"/>
                                          </p:val>
                                        </p:tav>
                                        <p:tav tm="100000">
                                          <p:val>
                                            <p:strVal val="#ppt_h"/>
                                          </p:val>
                                        </p:tav>
                                      </p:tavLst>
                                    </p:anim>
                                    <p:anim calcmode="lin" valueType="num">
                                      <p:cBhvr>
                                        <p:cTn id="41" dur="1000" fill="hold"/>
                                        <p:tgtEl>
                                          <p:spTgt spid="4102"/>
                                        </p:tgtEl>
                                        <p:attrNameLst>
                                          <p:attrName>style.rotation</p:attrName>
                                        </p:attrNameLst>
                                      </p:cBhvr>
                                      <p:tavLst>
                                        <p:tav tm="0">
                                          <p:val>
                                            <p:fltVal val="90"/>
                                          </p:val>
                                        </p:tav>
                                        <p:tav tm="100000">
                                          <p:val>
                                            <p:fltVal val="0"/>
                                          </p:val>
                                        </p:tav>
                                      </p:tavLst>
                                    </p:anim>
                                    <p:animEffect transition="in" filter="fade">
                                      <p:cBhvr>
                                        <p:cTn id="42" dur="10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4278094"/>
          </a:xfrm>
          <a:prstGeom prst="rect">
            <a:avLst/>
          </a:prstGeom>
        </p:spPr>
        <p:txBody>
          <a:bodyPr wrap="square">
            <a:spAutoFit/>
          </a:bodyPr>
          <a:lstStyle/>
          <a:p>
            <a:r>
              <a:rPr lang="ru-RU" sz="1600" dirty="0" smtClean="0"/>
              <a:t>Официально первый чемпионат мира среди женщин-</a:t>
            </a:r>
            <a:r>
              <a:rPr lang="ru-RU" sz="1600" dirty="0" err="1" smtClean="0"/>
              <a:t>одиночниц</a:t>
            </a:r>
            <a:r>
              <a:rPr lang="ru-RU" sz="1600" dirty="0" smtClean="0"/>
              <a:t> прошёл в конце января 1906 года в Давосе (Швейцария). Обязательные фигуры у женщин и у мужчин были аналогичными, но произвольное катание женщин сразу же обратило на себя внимание высокой художественностью, пластикой и музыкальностью движений. </a:t>
            </a:r>
          </a:p>
          <a:p>
            <a:endParaRPr lang="ru-RU" sz="1600" dirty="0" smtClean="0"/>
          </a:p>
          <a:p>
            <a:r>
              <a:rPr lang="ru-RU" sz="1600" dirty="0" smtClean="0"/>
              <a:t>Очевидно, парное фигурное катание появилось сразу же после того, как </a:t>
            </a:r>
            <a:r>
              <a:rPr lang="ru-RU" sz="1600" dirty="0" err="1" smtClean="0"/>
              <a:t>Хейнз</a:t>
            </a:r>
            <a:r>
              <a:rPr lang="ru-RU" sz="1600" dirty="0" smtClean="0"/>
              <a:t> продемонстрировал, как можно танцевать на льду; уже в 1897 году оно было кодифицировано как вид спорта. Но официально первые соревнования прошли только в 1908 году в Санкт-Петербурге. Немецкие фигуристы Анна </a:t>
            </a:r>
            <a:r>
              <a:rPr lang="ru-RU" sz="1600" dirty="0" err="1" smtClean="0"/>
              <a:t>Хюблер</a:t>
            </a:r>
            <a:r>
              <a:rPr lang="ru-RU" sz="1600" dirty="0" smtClean="0"/>
              <a:t> и Генрих </a:t>
            </a:r>
            <a:r>
              <a:rPr lang="ru-RU" sz="1600" dirty="0" err="1" smtClean="0"/>
              <a:t>Бургер</a:t>
            </a:r>
            <a:r>
              <a:rPr lang="ru-RU" sz="1600" dirty="0" smtClean="0"/>
              <a:t> вошли в историю как первые олимпийские чемпионы в парном катании. </a:t>
            </a:r>
          </a:p>
          <a:p>
            <a:endParaRPr lang="ru-RU" sz="1600" dirty="0" smtClean="0"/>
          </a:p>
          <a:p>
            <a:r>
              <a:rPr lang="ru-RU" sz="1600" dirty="0" smtClean="0"/>
              <a:t>Наиболее титулованный из довоенных фигуристов — </a:t>
            </a:r>
            <a:r>
              <a:rPr lang="ru-RU" sz="1600" dirty="0" err="1" smtClean="0"/>
              <a:t>одиночница</a:t>
            </a:r>
            <a:r>
              <a:rPr lang="ru-RU" sz="1600" dirty="0" smtClean="0"/>
              <a:t> Соня </a:t>
            </a:r>
            <a:r>
              <a:rPr lang="ru-RU" sz="1600" dirty="0" err="1" smtClean="0"/>
              <a:t>Хени</a:t>
            </a:r>
            <a:r>
              <a:rPr lang="ru-RU" sz="1600" dirty="0" smtClean="0"/>
              <a:t> (Норвегия). Блестяще обученная и как конькобежка, и как танцовщица, Соня подняла женское катание на новую высоту — её произвольные программы на то время были недосягаемо сложными, похожими скорее на балет. Не удивительно, что она выиграла десять чемпионатов мира и три олимпиады, прежде чем уйти в профессионалы. Из мужчин наибольших высот добился австриец Карл </a:t>
            </a:r>
            <a:r>
              <a:rPr lang="ru-RU" sz="1600" dirty="0" err="1" smtClean="0"/>
              <a:t>Шефер</a:t>
            </a:r>
            <a:r>
              <a:rPr lang="ru-RU" sz="1600" dirty="0" smtClean="0"/>
              <a:t>. </a:t>
            </a:r>
            <a:endParaRPr lang="ru-RU" sz="16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278094"/>
            <a:ext cx="2555776" cy="25799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descr="Единственная трёхкратная олимпийская чемпионка (ФОТО) - SPOX…"/>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47864" y="4278095"/>
            <a:ext cx="2520280" cy="2579906"/>
          </a:xfrm>
          <a:prstGeom prst="rect">
            <a:avLst/>
          </a:prstGeom>
          <a:noFill/>
          <a:extLst>
            <a:ext uri="{909E8E84-426E-40DD-AFC4-6F175D3DCCD1}">
              <a14:hiddenFill xmlns:a14="http://schemas.microsoft.com/office/drawing/2010/main" xmlns="">
                <a:solidFill>
                  <a:srgbClr val="FFFFFF"/>
                </a:solidFill>
              </a14:hiddenFill>
            </a:ext>
          </a:extLst>
        </p:spPr>
      </p:pic>
      <p:pic>
        <p:nvPicPr>
          <p:cNvPr id="5125"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81750" y="4278095"/>
            <a:ext cx="2762250" cy="25799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71680706"/>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1000" fill="hold"/>
                                        <p:tgtEl>
                                          <p:spTgt spid="5122"/>
                                        </p:tgtEl>
                                        <p:attrNameLst>
                                          <p:attrName>ppt_w</p:attrName>
                                        </p:attrNameLst>
                                      </p:cBhvr>
                                      <p:tavLst>
                                        <p:tav tm="0">
                                          <p:val>
                                            <p:fltVal val="0"/>
                                          </p:val>
                                        </p:tav>
                                        <p:tav tm="100000">
                                          <p:val>
                                            <p:strVal val="#ppt_w"/>
                                          </p:val>
                                        </p:tav>
                                      </p:tavLst>
                                    </p:anim>
                                    <p:anim calcmode="lin" valueType="num">
                                      <p:cBhvr>
                                        <p:cTn id="13" dur="1000" fill="hold"/>
                                        <p:tgtEl>
                                          <p:spTgt spid="5122"/>
                                        </p:tgtEl>
                                        <p:attrNameLst>
                                          <p:attrName>ppt_h</p:attrName>
                                        </p:attrNameLst>
                                      </p:cBhvr>
                                      <p:tavLst>
                                        <p:tav tm="0">
                                          <p:val>
                                            <p:fltVal val="0"/>
                                          </p:val>
                                        </p:tav>
                                        <p:tav tm="100000">
                                          <p:val>
                                            <p:strVal val="#ppt_h"/>
                                          </p:val>
                                        </p:tav>
                                      </p:tavLst>
                                    </p:anim>
                                    <p:anim calcmode="lin" valueType="num">
                                      <p:cBhvr>
                                        <p:cTn id="14" dur="1000" fill="hold"/>
                                        <p:tgtEl>
                                          <p:spTgt spid="5122"/>
                                        </p:tgtEl>
                                        <p:attrNameLst>
                                          <p:attrName>style.rotation</p:attrName>
                                        </p:attrNameLst>
                                      </p:cBhvr>
                                      <p:tavLst>
                                        <p:tav tm="0">
                                          <p:val>
                                            <p:fltVal val="90"/>
                                          </p:val>
                                        </p:tav>
                                        <p:tav tm="100000">
                                          <p:val>
                                            <p:fltVal val="0"/>
                                          </p:val>
                                        </p:tav>
                                      </p:tavLst>
                                    </p:anim>
                                    <p:animEffect transition="in" filter="fade">
                                      <p:cBhvr>
                                        <p:cTn id="15" dur="1000"/>
                                        <p:tgtEl>
                                          <p:spTgt spid="5122"/>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5124"/>
                                        </p:tgtEl>
                                        <p:attrNameLst>
                                          <p:attrName>style.visibility</p:attrName>
                                        </p:attrNameLst>
                                      </p:cBhvr>
                                      <p:to>
                                        <p:strVal val="visible"/>
                                      </p:to>
                                    </p:set>
                                    <p:anim calcmode="lin" valueType="num">
                                      <p:cBhvr>
                                        <p:cTn id="20" dur="1000" fill="hold"/>
                                        <p:tgtEl>
                                          <p:spTgt spid="5124"/>
                                        </p:tgtEl>
                                        <p:attrNameLst>
                                          <p:attrName>ppt_w</p:attrName>
                                        </p:attrNameLst>
                                      </p:cBhvr>
                                      <p:tavLst>
                                        <p:tav tm="0">
                                          <p:val>
                                            <p:fltVal val="0"/>
                                          </p:val>
                                        </p:tav>
                                        <p:tav tm="100000">
                                          <p:val>
                                            <p:strVal val="#ppt_w"/>
                                          </p:val>
                                        </p:tav>
                                      </p:tavLst>
                                    </p:anim>
                                    <p:anim calcmode="lin" valueType="num">
                                      <p:cBhvr>
                                        <p:cTn id="21" dur="1000" fill="hold"/>
                                        <p:tgtEl>
                                          <p:spTgt spid="5124"/>
                                        </p:tgtEl>
                                        <p:attrNameLst>
                                          <p:attrName>ppt_h</p:attrName>
                                        </p:attrNameLst>
                                      </p:cBhvr>
                                      <p:tavLst>
                                        <p:tav tm="0">
                                          <p:val>
                                            <p:fltVal val="0"/>
                                          </p:val>
                                        </p:tav>
                                        <p:tav tm="100000">
                                          <p:val>
                                            <p:strVal val="#ppt_h"/>
                                          </p:val>
                                        </p:tav>
                                      </p:tavLst>
                                    </p:anim>
                                    <p:anim calcmode="lin" valueType="num">
                                      <p:cBhvr>
                                        <p:cTn id="22" dur="1000" fill="hold"/>
                                        <p:tgtEl>
                                          <p:spTgt spid="5124"/>
                                        </p:tgtEl>
                                        <p:attrNameLst>
                                          <p:attrName>style.rotation</p:attrName>
                                        </p:attrNameLst>
                                      </p:cBhvr>
                                      <p:tavLst>
                                        <p:tav tm="0">
                                          <p:val>
                                            <p:fltVal val="90"/>
                                          </p:val>
                                        </p:tav>
                                        <p:tav tm="100000">
                                          <p:val>
                                            <p:fltVal val="0"/>
                                          </p:val>
                                        </p:tav>
                                      </p:tavLst>
                                    </p:anim>
                                    <p:animEffect transition="in" filter="fade">
                                      <p:cBhvr>
                                        <p:cTn id="23" dur="1000"/>
                                        <p:tgtEl>
                                          <p:spTgt spid="5124"/>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5125"/>
                                        </p:tgtEl>
                                        <p:attrNameLst>
                                          <p:attrName>style.visibility</p:attrName>
                                        </p:attrNameLst>
                                      </p:cBhvr>
                                      <p:to>
                                        <p:strVal val="visible"/>
                                      </p:to>
                                    </p:set>
                                    <p:anim calcmode="lin" valueType="num">
                                      <p:cBhvr>
                                        <p:cTn id="28" dur="1000" fill="hold"/>
                                        <p:tgtEl>
                                          <p:spTgt spid="5125"/>
                                        </p:tgtEl>
                                        <p:attrNameLst>
                                          <p:attrName>ppt_w</p:attrName>
                                        </p:attrNameLst>
                                      </p:cBhvr>
                                      <p:tavLst>
                                        <p:tav tm="0">
                                          <p:val>
                                            <p:fltVal val="0"/>
                                          </p:val>
                                        </p:tav>
                                        <p:tav tm="100000">
                                          <p:val>
                                            <p:strVal val="#ppt_w"/>
                                          </p:val>
                                        </p:tav>
                                      </p:tavLst>
                                    </p:anim>
                                    <p:anim calcmode="lin" valueType="num">
                                      <p:cBhvr>
                                        <p:cTn id="29" dur="1000" fill="hold"/>
                                        <p:tgtEl>
                                          <p:spTgt spid="5125"/>
                                        </p:tgtEl>
                                        <p:attrNameLst>
                                          <p:attrName>ppt_h</p:attrName>
                                        </p:attrNameLst>
                                      </p:cBhvr>
                                      <p:tavLst>
                                        <p:tav tm="0">
                                          <p:val>
                                            <p:fltVal val="0"/>
                                          </p:val>
                                        </p:tav>
                                        <p:tav tm="100000">
                                          <p:val>
                                            <p:strVal val="#ppt_h"/>
                                          </p:val>
                                        </p:tav>
                                      </p:tavLst>
                                    </p:anim>
                                    <p:anim calcmode="lin" valueType="num">
                                      <p:cBhvr>
                                        <p:cTn id="30" dur="1000" fill="hold"/>
                                        <p:tgtEl>
                                          <p:spTgt spid="5125"/>
                                        </p:tgtEl>
                                        <p:attrNameLst>
                                          <p:attrName>style.rotation</p:attrName>
                                        </p:attrNameLst>
                                      </p:cBhvr>
                                      <p:tavLst>
                                        <p:tav tm="0">
                                          <p:val>
                                            <p:fltVal val="90"/>
                                          </p:val>
                                        </p:tav>
                                        <p:tav tm="100000">
                                          <p:val>
                                            <p:fltVal val="0"/>
                                          </p:val>
                                        </p:tav>
                                      </p:tavLst>
                                    </p:anim>
                                    <p:animEffect transition="in" filter="fade">
                                      <p:cBhvr>
                                        <p:cTn id="31" dur="1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824" y="9202"/>
            <a:ext cx="9157823" cy="2585323"/>
          </a:xfrm>
          <a:prstGeom prst="rect">
            <a:avLst/>
          </a:prstGeom>
        </p:spPr>
        <p:txBody>
          <a:bodyPr wrap="square">
            <a:spAutoFit/>
          </a:bodyPr>
          <a:lstStyle/>
          <a:p>
            <a:r>
              <a:rPr lang="ru-RU" dirty="0" smtClean="0"/>
              <a:t>В 1961 году случилась трагедия: вся сборная США погибла в авиакатастрофе. Это положило конец доминированию США в фигурном катании. </a:t>
            </a:r>
          </a:p>
          <a:p>
            <a:endParaRPr lang="ru-RU" dirty="0" smtClean="0"/>
          </a:p>
          <a:p>
            <a:r>
              <a:rPr lang="ru-RU" dirty="0" smtClean="0"/>
              <a:t>Революцию в танцах на льду совершили брат и сестра чехи Ева Романова и Павел Роман. Они предпочитали танцевать под бурные латиноамериканские ритмы; их постановки на то время звучали вызывающе, но они сумели отстоять свои творческие взгляды, став 4-кратными чемпионами мира (1962—1965). </a:t>
            </a:r>
          </a:p>
          <a:p>
            <a:endParaRPr lang="ru-RU" dirty="0" smtClean="0"/>
          </a:p>
          <a:p>
            <a:r>
              <a:rPr lang="ru-RU" dirty="0" smtClean="0"/>
              <a:t> </a:t>
            </a:r>
            <a:endParaRPr lang="ru-RU"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3" y="2132856"/>
            <a:ext cx="4930067" cy="4725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65204" y="2132856"/>
            <a:ext cx="4078795" cy="4725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43514495"/>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heel(1)">
                                      <p:cBhvr>
                                        <p:cTn id="12" dur="20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wheel(1)">
                                      <p:cBhvr>
                                        <p:cTn id="17"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Kilter">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Kilter">
      <a:maj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TM01859865[[fn=Порядок]]</Template>
  <TotalTime>110</TotalTime>
  <Words>1139</Words>
  <Application>Microsoft Office PowerPoint</Application>
  <PresentationFormat>Экран (4:3)</PresentationFormat>
  <Paragraphs>57</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Kilter</vt:lpstr>
      <vt:lpstr>Фигурное катание</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Фигурное катание</dc:title>
  <dc:creator>Aleks</dc:creator>
  <cp:lastModifiedBy>админ</cp:lastModifiedBy>
  <cp:revision>11</cp:revision>
  <dcterms:created xsi:type="dcterms:W3CDTF">2015-01-16T16:53:12Z</dcterms:created>
  <dcterms:modified xsi:type="dcterms:W3CDTF">2015-01-22T15:10:50Z</dcterms:modified>
</cp:coreProperties>
</file>