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93" r:id="rId2"/>
    <p:sldId id="284" r:id="rId3"/>
    <p:sldId id="289" r:id="rId4"/>
    <p:sldId id="290" r:id="rId5"/>
    <p:sldId id="286" r:id="rId6"/>
    <p:sldId id="258" r:id="rId7"/>
    <p:sldId id="292" r:id="rId8"/>
    <p:sldId id="259" r:id="rId9"/>
    <p:sldId id="296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80" r:id="rId29"/>
    <p:sldId id="281" r:id="rId30"/>
    <p:sldId id="282" r:id="rId31"/>
    <p:sldId id="295" r:id="rId32"/>
    <p:sldId id="29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A38"/>
    <a:srgbClr val="32B032"/>
    <a:srgbClr val="008000"/>
    <a:srgbClr val="336600"/>
    <a:srgbClr val="548044"/>
    <a:srgbClr val="639751"/>
    <a:srgbClr val="BACF95"/>
    <a:srgbClr val="BDDA9A"/>
    <a:srgbClr val="E1FECE"/>
    <a:srgbClr val="FEF9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1B7B0-FF5E-48F3-A1A4-A52A5B8FED5D}" type="datetimeFigureOut">
              <a:rPr lang="tr-TR" smtClean="0"/>
              <a:pPr/>
              <a:t>24.02.2013</a:t>
            </a:fld>
            <a:endParaRPr lang="tr-TR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66AB9-64AB-4EB8-9079-1058CD100BA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2402"/>
            </a:gs>
            <a:gs pos="50000">
              <a:srgbClr val="010400"/>
            </a:gs>
            <a:gs pos="100000">
              <a:schemeClr val="tx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и\Образ черкеса-воина\Новая папка (2)\kalendar +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81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2976" y="5143512"/>
            <a:ext cx="7772400" cy="1470025"/>
          </a:xfrm>
          <a:noFill/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Образ черкесского воина в творчестве М.Ю.Лермонтова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40" y="571480"/>
            <a:ext cx="6400800" cy="78581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Презентация на тему: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708F59"/>
            </a:gs>
            <a:gs pos="56000">
              <a:srgbClr val="F1F0E7"/>
            </a:gs>
            <a:gs pos="0">
              <a:schemeClr val="bg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Черкесы-воины вызывали у него восхищение и уважение: 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i="1" dirty="0" smtClean="0"/>
              <a:t>     Как я любил, Кавказ мой величавый,</a:t>
            </a:r>
          </a:p>
          <a:p>
            <a:pPr>
              <a:buNone/>
            </a:pPr>
            <a:r>
              <a:rPr lang="ru-RU" i="1" dirty="0" smtClean="0"/>
              <a:t>     Твоих сынов воинственные нравы…</a:t>
            </a:r>
          </a:p>
          <a:p>
            <a:pPr>
              <a:buNone/>
            </a:pPr>
            <a:r>
              <a:rPr lang="ru-RU" i="1" dirty="0" smtClean="0"/>
              <a:t>                                </a:t>
            </a:r>
            <a:r>
              <a:rPr lang="ru-RU" sz="2200" i="1" dirty="0" smtClean="0"/>
              <a:t>Измаил-бей</a:t>
            </a: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tr-TR" dirty="0"/>
          </a:p>
        </p:txBody>
      </p:sp>
      <p:pic>
        <p:nvPicPr>
          <p:cNvPr id="2050" name="Picture 2" descr="C:\Documents and Settings\Admin\Рабочий стол\Презентации\Образ черкеса-воина\Новая папка (2)\y_e52098c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85720" y="42974"/>
            <a:ext cx="4000527" cy="67824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F2F7E1"/>
            </a:gs>
            <a:gs pos="50000">
              <a:schemeClr val="accent1">
                <a:tint val="44500"/>
                <a:satMod val="160000"/>
              </a:schemeClr>
            </a:gs>
            <a:gs pos="69000">
              <a:srgbClr val="50641E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71480"/>
            <a:ext cx="4395758" cy="58655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 </a:t>
            </a:r>
            <a:r>
              <a:rPr lang="ru-RU" sz="2200" dirty="0" smtClean="0"/>
              <a:t>Неудивительно, что образ черкесских воинов занимал много места в его творчестве.</a:t>
            </a:r>
          </a:p>
          <a:p>
            <a:pPr>
              <a:buNone/>
            </a:pPr>
            <a:r>
              <a:rPr lang="ru-RU" sz="2200" dirty="0" smtClean="0"/>
              <a:t>       </a:t>
            </a:r>
          </a:p>
          <a:p>
            <a:pPr>
              <a:buNone/>
            </a:pPr>
            <a:r>
              <a:rPr lang="ru-RU" sz="2200" dirty="0" smtClean="0"/>
              <a:t>       В стихотворениях и поэмах</a:t>
            </a:r>
          </a:p>
          <a:p>
            <a:pPr>
              <a:buNone/>
            </a:pPr>
            <a:r>
              <a:rPr lang="ru-RU" sz="2200" dirty="0" smtClean="0"/>
              <a:t>       «Черкесы», «Кавказский пленник», «</a:t>
            </a:r>
            <a:r>
              <a:rPr lang="ru-RU" sz="2200" dirty="0" err="1" smtClean="0"/>
              <a:t>Каллы</a:t>
            </a:r>
            <a:r>
              <a:rPr lang="ru-RU" sz="2200" dirty="0" smtClean="0"/>
              <a:t>», «Измаил-бей»,  «Аул </a:t>
            </a:r>
            <a:r>
              <a:rPr lang="ru-RU" sz="2200" dirty="0" err="1" smtClean="0"/>
              <a:t>Бастунджи</a:t>
            </a:r>
            <a:r>
              <a:rPr lang="ru-RU" sz="2200" dirty="0" smtClean="0"/>
              <a:t>», «Хаджи Абрек»,</a:t>
            </a:r>
          </a:p>
          <a:p>
            <a:pPr>
              <a:buNone/>
            </a:pPr>
            <a:r>
              <a:rPr lang="ru-RU" sz="2200" dirty="0" smtClean="0"/>
              <a:t>       «Кинжал», «Дары Терека» -</a:t>
            </a:r>
          </a:p>
          <a:p>
            <a:pPr>
              <a:buNone/>
            </a:pPr>
            <a:r>
              <a:rPr lang="ru-RU" sz="2200" smtClean="0"/>
              <a:t>        </a:t>
            </a:r>
            <a:r>
              <a:rPr lang="ru-RU" sz="2200" dirty="0" smtClean="0"/>
              <a:t>М.Ю. Лермонтов постоянно возвращается к этому образу. </a:t>
            </a:r>
          </a:p>
        </p:txBody>
      </p:sp>
      <p:pic>
        <p:nvPicPr>
          <p:cNvPr id="2051" name="Picture 3" descr="C:\Users\acer\Desktop\Новая папка (2)\13Адиюх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29158" y="0"/>
            <a:ext cx="4214842" cy="65526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rgbClr val="F2F7E1"/>
            </a:gs>
            <a:gs pos="55000">
              <a:schemeClr val="accent1">
                <a:tint val="44500"/>
                <a:satMod val="160000"/>
              </a:schemeClr>
            </a:gs>
            <a:gs pos="99000">
              <a:srgbClr val="50641E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61248" y="571480"/>
            <a:ext cx="3682752" cy="60486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    И дики тех ущелий племена, </a:t>
            </a:r>
          </a:p>
          <a:p>
            <a:pPr>
              <a:buNone/>
            </a:pPr>
            <a:r>
              <a:rPr lang="ru-RU" i="1" dirty="0" smtClean="0"/>
              <a:t>    Им бог – свобода, их закон – война; …</a:t>
            </a:r>
          </a:p>
          <a:p>
            <a:pPr>
              <a:buNone/>
            </a:pPr>
            <a:r>
              <a:rPr lang="ru-RU" i="1" dirty="0" smtClean="0"/>
              <a:t>    Там поразить врага не преступленье;</a:t>
            </a:r>
          </a:p>
          <a:p>
            <a:pPr>
              <a:buNone/>
            </a:pPr>
            <a:r>
              <a:rPr lang="ru-RU" i="1" dirty="0" smtClean="0"/>
              <a:t>    Верна там дружба, но вернее мщенье;</a:t>
            </a:r>
          </a:p>
          <a:p>
            <a:pPr>
              <a:buNone/>
            </a:pPr>
            <a:r>
              <a:rPr lang="ru-RU" i="1" dirty="0" smtClean="0"/>
              <a:t>    Там за добро – </a:t>
            </a:r>
            <a:r>
              <a:rPr lang="ru-RU" i="1" dirty="0" err="1" smtClean="0"/>
              <a:t>добро</a:t>
            </a:r>
            <a:r>
              <a:rPr lang="ru-RU" i="1" dirty="0" smtClean="0"/>
              <a:t>, и кровь – за кровь,</a:t>
            </a:r>
          </a:p>
          <a:p>
            <a:pPr>
              <a:buNone/>
            </a:pPr>
            <a:r>
              <a:rPr lang="ru-RU" i="1" dirty="0" smtClean="0"/>
              <a:t>    И ненависть безмерна, как любовь…</a:t>
            </a:r>
          </a:p>
          <a:p>
            <a:pPr>
              <a:buNone/>
            </a:pPr>
            <a:r>
              <a:rPr lang="ru-RU" i="1" dirty="0" smtClean="0"/>
              <a:t>                   </a:t>
            </a:r>
            <a:r>
              <a:rPr lang="ru-RU" sz="2600" i="1" dirty="0" smtClean="0"/>
              <a:t>  Измаил-бей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tr-TR" dirty="0"/>
          </a:p>
        </p:txBody>
      </p:sp>
      <p:pic>
        <p:nvPicPr>
          <p:cNvPr id="3074" name="Picture 2" descr="C:\Users\acer\Desktop\Новая папка (2)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5357850" cy="512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2"/>
            </a:gs>
            <a:gs pos="84000">
              <a:srgbClr val="81905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428604"/>
            <a:ext cx="4038600" cy="59375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Из качеств черкесских воинов М.Ю. Лермонтов на первое место ставил свободолюбие.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 Свобода была их главной святыней. 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 Корни любви к свободе произрастали из любви к отечеству. Ради стороны родной черкесы могли пожертвовать жизнью.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Даже будучи на чужбине, черкесы продолжали следовать им, сохранять и подчеркивать свою этническую принадлежность. </a:t>
            </a:r>
            <a:endParaRPr lang="tr-TR" dirty="0"/>
          </a:p>
        </p:txBody>
      </p:sp>
      <p:pic>
        <p:nvPicPr>
          <p:cNvPr id="4098" name="Picture 2" descr="C:\Users\acer\Desktop\Новая папка (2)\shaxdag_foto_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996584" cy="4916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2"/>
            </a:gs>
            <a:gs pos="84000">
              <a:srgbClr val="81905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42918"/>
            <a:ext cx="4038600" cy="586551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Одно из центральных мест в жизни черкесов занимала война, в силу того, что свою свободу и свое отечество им необходимо было постоянно защищать от воинственных соседей.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Влияние войны, военного быта, постоянно присутствовали и проявлялись во всем строе жизни черкесских обществ.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Война естественным образом связывалась со смыслом их жизни. </a:t>
            </a:r>
            <a:endParaRPr lang="tr-TR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tr-TR"/>
          </a:p>
        </p:txBody>
      </p:sp>
      <p:pic>
        <p:nvPicPr>
          <p:cNvPr id="5123" name="Picture 3" descr="C:\Users\acer\Desktop\Новая папка (2)\джигит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429124" y="785794"/>
            <a:ext cx="4392488" cy="5585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1"/>
            </a:gs>
            <a:gs pos="50000">
              <a:schemeClr val="bg2"/>
            </a:gs>
            <a:gs pos="84000">
              <a:srgbClr val="81905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857232"/>
            <a:ext cx="4786314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В любое время черкесы, вне зависимости от своего возраста и положения, были готовы к бою.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Они никогда не расставались со своим оружием, издавна ставшим частью их повседневного быта.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В случае начала войны черкесы быстро перестраивались на военный лад. </a:t>
            </a:r>
            <a:endParaRPr lang="tr-TR" dirty="0"/>
          </a:p>
        </p:txBody>
      </p:sp>
      <p:pic>
        <p:nvPicPr>
          <p:cNvPr id="1026" name="Picture 2" descr="C:\Documents and Settings\Admin\Рабочий стол\Презентации\Образ черкеса-воина\Новая папка (2)\x_3cb0486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544291"/>
            <a:ext cx="4143372" cy="63137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2F7E1"/>
            </a:gs>
            <a:gs pos="60000">
              <a:schemeClr val="accent1">
                <a:tint val="44500"/>
                <a:satMod val="160000"/>
              </a:schemeClr>
            </a:gs>
            <a:gs pos="99000">
              <a:srgbClr val="50641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Образ черкеса-воина\Новая папка (2)\J8qqNoCHM1c.jpg"/>
          <p:cNvPicPr>
            <a:picLocks noChangeAspect="1" noChangeArrowheads="1"/>
          </p:cNvPicPr>
          <p:nvPr/>
        </p:nvPicPr>
        <p:blipFill>
          <a:blip r:embed="rId2" cstate="print"/>
          <a:srcRect l="27725"/>
          <a:stretch>
            <a:fillRect/>
          </a:stretch>
        </p:blipFill>
        <p:spPr bwMode="auto">
          <a:xfrm>
            <a:off x="3000364" y="571480"/>
            <a:ext cx="6429388" cy="52494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85728"/>
            <a:ext cx="3971924" cy="58655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… Промчался клик: война! война!</a:t>
            </a:r>
          </a:p>
          <a:p>
            <a:pPr>
              <a:buNone/>
            </a:pPr>
            <a:r>
              <a:rPr lang="ru-RU" i="1" dirty="0" smtClean="0"/>
              <a:t> И пробудились племена.</a:t>
            </a:r>
          </a:p>
          <a:p>
            <a:pPr>
              <a:buNone/>
            </a:pPr>
            <a:r>
              <a:rPr lang="ru-RU" i="1" dirty="0" smtClean="0"/>
              <a:t> Насмерть идут они охотно. </a:t>
            </a:r>
          </a:p>
          <a:p>
            <a:pPr>
              <a:buNone/>
            </a:pPr>
            <a:r>
              <a:rPr lang="ru-RU" i="1" dirty="0" smtClean="0"/>
              <a:t>Умолк аул, где беззаботно </a:t>
            </a:r>
          </a:p>
          <a:p>
            <a:pPr>
              <a:buNone/>
            </a:pPr>
            <a:r>
              <a:rPr lang="ru-RU" i="1" dirty="0" smtClean="0"/>
              <a:t>Недавно слушали певца; Оружья звон, движенье стана:</a:t>
            </a:r>
          </a:p>
          <a:p>
            <a:pPr>
              <a:buNone/>
            </a:pPr>
            <a:r>
              <a:rPr lang="ru-RU" i="1" dirty="0" smtClean="0"/>
              <a:t> Вот нынче песни молодца,</a:t>
            </a:r>
          </a:p>
          <a:p>
            <a:pPr>
              <a:buNone/>
            </a:pPr>
            <a:r>
              <a:rPr lang="ru-RU" i="1" dirty="0" smtClean="0"/>
              <a:t> Вот удовольствия </a:t>
            </a:r>
            <a:r>
              <a:rPr lang="ru-RU" i="1" dirty="0" err="1" smtClean="0"/>
              <a:t>байрана</a:t>
            </a:r>
            <a:r>
              <a:rPr lang="ru-RU" i="1" dirty="0" smtClean="0"/>
              <a:t>!.. </a:t>
            </a:r>
          </a:p>
          <a:p>
            <a:pPr>
              <a:buNone/>
            </a:pPr>
            <a:r>
              <a:rPr lang="ru-RU" i="1" dirty="0" smtClean="0"/>
              <a:t>                        </a:t>
            </a:r>
            <a:r>
              <a:rPr lang="ru-RU" sz="2600" i="1" dirty="0" smtClean="0"/>
              <a:t>Измаил-бей 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tr-TR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/>
            </a:gs>
            <a:gs pos="50000">
              <a:schemeClr val="bg2"/>
            </a:gs>
            <a:gs pos="84000">
              <a:srgbClr val="81905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642918"/>
            <a:ext cx="4038600" cy="579350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Война не вызывала у черкесов печали.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То, что стало частью повседневного быта, не может пугать или печалить. Напротив, война будоражила кровь, заставляла трепетать от ужаса и счастья, рождая в людях особенную, священную радость.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Черкесы не боялись погибнуть в бою. Такая смерть считалась самой лучшей и достойной долей для воина.</a:t>
            </a:r>
            <a:endParaRPr lang="tr-TR" dirty="0"/>
          </a:p>
        </p:txBody>
      </p:sp>
      <p:pic>
        <p:nvPicPr>
          <p:cNvPr id="8194" name="Picture 2" descr="C:\Users\acer\Desktop\Новая папка (2)\x_d5663e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4643438" cy="6854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/>
            </a:gs>
            <a:gs pos="50000">
              <a:schemeClr val="bg2"/>
            </a:gs>
            <a:gs pos="84000">
              <a:srgbClr val="81905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34" y="1064493"/>
            <a:ext cx="4071966" cy="579350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М.Ю. Лермонтов представляет черкесов искусными и удалыми воинами.</a:t>
            </a:r>
          </a:p>
          <a:p>
            <a:pPr>
              <a:buNone/>
            </a:pPr>
            <a:r>
              <a:rPr lang="ru-RU" dirty="0" smtClean="0"/>
              <a:t>     Их тактика ведения боевых действий была тесно связана с природой местности и диктовалась ее обстоятельствами: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tr-TR" sz="2400" dirty="0"/>
          </a:p>
        </p:txBody>
      </p:sp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0" y="357166"/>
            <a:ext cx="5143504" cy="650083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… безвестными горами </a:t>
            </a:r>
          </a:p>
          <a:p>
            <a:pPr>
              <a:buNone/>
            </a:pPr>
            <a:r>
              <a:rPr lang="ru-RU" i="1" dirty="0" smtClean="0"/>
              <a:t>      Блуждает он, дерется с казаками, </a:t>
            </a:r>
          </a:p>
          <a:p>
            <a:pPr>
              <a:buNone/>
            </a:pPr>
            <a:r>
              <a:rPr lang="ru-RU" i="1" dirty="0" smtClean="0"/>
              <a:t>      И, заманив полки их за собой, Пустыню усыпает их костями</a:t>
            </a:r>
          </a:p>
          <a:p>
            <a:pPr>
              <a:buNone/>
            </a:pPr>
            <a:r>
              <a:rPr lang="ru-RU" i="1" dirty="0" smtClean="0"/>
              <a:t>      И манит новых по дороге той.</a:t>
            </a:r>
          </a:p>
          <a:p>
            <a:pPr>
              <a:buNone/>
            </a:pPr>
            <a:r>
              <a:rPr lang="ru-RU" i="1" dirty="0" smtClean="0"/>
              <a:t>     За ним устали русские гоняться,</a:t>
            </a:r>
          </a:p>
          <a:p>
            <a:pPr>
              <a:buNone/>
            </a:pPr>
            <a:r>
              <a:rPr lang="ru-RU" i="1" dirty="0" smtClean="0"/>
              <a:t>      На крепости природные взбираться;</a:t>
            </a:r>
          </a:p>
          <a:p>
            <a:pPr>
              <a:buNone/>
            </a:pPr>
            <a:r>
              <a:rPr lang="ru-RU" i="1" dirty="0" smtClean="0"/>
              <a:t>      Но отдохнуть черкесы не дают; </a:t>
            </a:r>
          </a:p>
          <a:p>
            <a:pPr>
              <a:buNone/>
            </a:pPr>
            <a:r>
              <a:rPr lang="ru-RU" i="1" dirty="0" smtClean="0"/>
              <a:t>     То скроются, то снова нападут. Они как тень, как дымное виденье,</a:t>
            </a:r>
          </a:p>
          <a:p>
            <a:pPr>
              <a:buNone/>
            </a:pPr>
            <a:r>
              <a:rPr lang="ru-RU" i="1" dirty="0" smtClean="0"/>
              <a:t>      И далеко и близко в то ж мгновенье. </a:t>
            </a:r>
          </a:p>
          <a:p>
            <a:pPr>
              <a:buNone/>
            </a:pPr>
            <a:r>
              <a:rPr lang="ru-RU" i="1" dirty="0" smtClean="0"/>
              <a:t>                              </a:t>
            </a:r>
            <a:r>
              <a:rPr lang="ru-RU" sz="2600" i="1" dirty="0" smtClean="0"/>
              <a:t>  Измаил-бей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tr-TR" i="1" dirty="0"/>
          </a:p>
        </p:txBody>
      </p:sp>
      <p:pic>
        <p:nvPicPr>
          <p:cNvPr id="9218" name="Picture 2" descr="C:\Users\acer\Desktop\Новая папка (2)\1292525976_getimage224.jpg"/>
          <p:cNvPicPr>
            <a:picLocks noChangeAspect="1" noChangeArrowheads="1"/>
          </p:cNvPicPr>
          <p:nvPr/>
        </p:nvPicPr>
        <p:blipFill>
          <a:blip r:embed="rId2" cstate="print"/>
          <a:srcRect l="27737"/>
          <a:stretch>
            <a:fillRect/>
          </a:stretch>
        </p:blipFill>
        <p:spPr bwMode="auto">
          <a:xfrm>
            <a:off x="5072067" y="747323"/>
            <a:ext cx="4071934" cy="5324883"/>
          </a:xfrm>
          <a:prstGeom prst="rect">
            <a:avLst/>
          </a:prstGeom>
          <a:noFill/>
        </p:spPr>
      </p:pic>
      <p:pic>
        <p:nvPicPr>
          <p:cNvPr id="9" name="Picture 2" descr="C:\Users\acer\Desktop\Новая папка (2)\черкес (1) (1)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785794"/>
            <a:ext cx="5214942" cy="52863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1"/>
            </a:gs>
            <a:gs pos="70000">
              <a:schemeClr val="bg2"/>
            </a:gs>
            <a:gs pos="96000">
              <a:srgbClr val="819052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tr-TR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428604"/>
            <a:ext cx="4186238" cy="592933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Военная удаль неразрывна с умением владеть оружием. По свидетельству М.Ю. Лермонтова, лучше всего черкесы владели шашкой. С виртуозностью они наносили молниеносные и страшные по силе удары: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 … Везде, налево и направо, </a:t>
            </a:r>
          </a:p>
          <a:p>
            <a:pPr>
              <a:buNone/>
            </a:pPr>
            <a:r>
              <a:rPr lang="ru-RU" i="1" dirty="0" smtClean="0"/>
              <a:t>     Чертя по воздуху круги, Удары шашки упадают;</a:t>
            </a:r>
          </a:p>
          <a:p>
            <a:pPr>
              <a:buNone/>
            </a:pPr>
            <a:r>
              <a:rPr lang="ru-RU" i="1" dirty="0" smtClean="0"/>
              <a:t>     Не видят блеск ее враги</a:t>
            </a:r>
          </a:p>
          <a:p>
            <a:pPr>
              <a:buNone/>
            </a:pPr>
            <a:r>
              <a:rPr lang="ru-RU" i="1" dirty="0" smtClean="0"/>
              <a:t>     И беззащитно умирают!.. </a:t>
            </a:r>
          </a:p>
          <a:p>
            <a:pPr>
              <a:buNone/>
            </a:pPr>
            <a:r>
              <a:rPr lang="ru-RU" i="1" dirty="0" smtClean="0"/>
              <a:t>                             Измаил-бей </a:t>
            </a:r>
            <a:endParaRPr lang="tr-TR" dirty="0"/>
          </a:p>
        </p:txBody>
      </p:sp>
      <p:pic>
        <p:nvPicPr>
          <p:cNvPr id="11266" name="Picture 2" descr="C:\Users\acer\Desktop\Новая папка (2)\x_32a455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508920" cy="6429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95F05"/>
            </a:gs>
            <a:gs pos="50000">
              <a:srgbClr val="226C04"/>
            </a:gs>
            <a:gs pos="100000">
              <a:schemeClr val="tx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и\Образ черкеса-воина\Новая папка (2)\kalendar +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81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2976" y="5143512"/>
            <a:ext cx="7772400" cy="1470025"/>
          </a:xfrm>
          <a:noFill/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Образ черкесского воина в творчестве М.Ю.Лермонтова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40" y="571480"/>
            <a:ext cx="6400800" cy="78581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Презентация на тему: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4000504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Выполнил: 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Овчаров Александр 10 </a:t>
            </a:r>
            <a:r>
              <a:rPr lang="en-US" dirty="0" smtClean="0">
                <a:solidFill>
                  <a:schemeClr val="bg2"/>
                </a:solidFill>
              </a:rPr>
              <a:t>“a”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кл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Руководитель: </a:t>
            </a:r>
            <a:r>
              <a:rPr lang="ru-RU" dirty="0" err="1" smtClean="0">
                <a:solidFill>
                  <a:schemeClr val="bg2"/>
                </a:solidFill>
              </a:rPr>
              <a:t>Батмен</a:t>
            </a:r>
            <a:r>
              <a:rPr lang="ru-RU" dirty="0" smtClean="0">
                <a:solidFill>
                  <a:schemeClr val="bg2"/>
                </a:solidFill>
              </a:rPr>
              <a:t> С.Р.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EF9D6"/>
            </a:gs>
            <a:gs pos="99000">
              <a:schemeClr val="bg2"/>
            </a:gs>
            <a:gs pos="90000">
              <a:srgbClr val="BACF95"/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Новая папка (2)\x_7e13b3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416" cy="442913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714884"/>
            <a:ext cx="7500958" cy="22860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Военный образ жизни заставлял черкесов трепетно относиться к своему оружию, дорожить им, так как оружие было не только и не столько средством войны, но и главным его богатством и предметом особой гордости.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5786414" y="428604"/>
            <a:ext cx="33575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Оружием украшались стены черкесской сакли: </a:t>
            </a:r>
          </a:p>
          <a:p>
            <a:endParaRPr lang="ru-RU" sz="2400" dirty="0" smtClean="0"/>
          </a:p>
          <a:p>
            <a:r>
              <a:rPr lang="ru-RU" sz="2400" dirty="0" smtClean="0"/>
              <a:t>… Блистает по стенам кругом</a:t>
            </a:r>
          </a:p>
          <a:p>
            <a:r>
              <a:rPr lang="ru-RU" sz="2400" dirty="0" smtClean="0"/>
              <a:t> Богатство горца: ружья, стрелы,</a:t>
            </a:r>
          </a:p>
          <a:p>
            <a:r>
              <a:rPr lang="ru-RU" sz="2400" dirty="0" smtClean="0"/>
              <a:t> Кинжалы с набожным стихом…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FEF9D6"/>
            </a:gs>
            <a:gs pos="99000">
              <a:schemeClr val="bg2"/>
            </a:gs>
            <a:gs pos="90000">
              <a:schemeClr val="bg2">
                <a:lumMod val="9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Desktop\Новая папка (2)\8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C6A2"/>
              </a:clrFrom>
              <a:clrTo>
                <a:srgbClr val="F4C6A2">
                  <a:alpha val="0"/>
                </a:srgbClr>
              </a:clrTo>
            </a:clrChange>
            <a:duotone>
              <a:prstClr val="black"/>
              <a:srgbClr val="32B032">
                <a:tint val="45000"/>
                <a:satMod val="400000"/>
              </a:srgbClr>
            </a:duotone>
            <a:lum bright="10000"/>
          </a:blip>
          <a:srcRect l="30474"/>
          <a:stretch>
            <a:fillRect/>
          </a:stretch>
        </p:blipFill>
        <p:spPr bwMode="auto">
          <a:xfrm>
            <a:off x="3929058" y="54744"/>
            <a:ext cx="5214943" cy="6803256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57166"/>
            <a:ext cx="3929090" cy="62151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Оружие придавало воину уверенность и силу.</a:t>
            </a:r>
          </a:p>
          <a:p>
            <a:pPr>
              <a:buNone/>
            </a:pPr>
            <a:r>
              <a:rPr lang="ru-RU" dirty="0" smtClean="0"/>
              <a:t>     М.Ю. Лермонтов в стихотворении «Дары Терека» подчеркнул эту слитность черкесских воинов с их оружием.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В состав комплекта оружия черкесского воина входили: кинжал, шашка, лук и стрелы, пистолет, ружье, а также кольчуга, панцирь, шлем и налокотники (носили знатные воины).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bg1"/>
            </a:gs>
            <a:gs pos="70000">
              <a:schemeClr val="bg2"/>
            </a:gs>
            <a:gs pos="96000">
              <a:srgbClr val="819052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Desktop\Новая папка (2)\normal_%CF%F0%E8%ED%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35953"/>
            <a:ext cx="5214942" cy="46939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290"/>
            <a:ext cx="8429652" cy="2000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Непременным качеством черкесских воинов была их храбрость. Подчеркивая эту сторону в характере черкесов, М.Ю. Лермонтов отмечал, что они не испытывали страха перед смертью и с достоинством встречали ее.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786058"/>
            <a:ext cx="3000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сражении рьяно атаковали своих врагов, делали это открыто и стремительно, вламываясь в ряды неприятеля: 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er\Desktop\Новая папка (2)\KQknfN9vFMA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8385"/>
          <a:stretch>
            <a:fillRect/>
          </a:stretch>
        </p:blipFill>
        <p:spPr bwMode="auto">
          <a:xfrm>
            <a:off x="0" y="714356"/>
            <a:ext cx="5464252" cy="521495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357166"/>
            <a:ext cx="4038600" cy="629414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i="1" dirty="0" smtClean="0">
                <a:solidFill>
                  <a:schemeClr val="bg1"/>
                </a:solidFill>
              </a:rPr>
              <a:t>Недолго Измаил стоял: Вздохнуть коню он только дал,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  Взглянул, и ринулся, и смял 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  Врагов, и путь за ним кровавый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  Меж их рядами виден стал! ... 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  Как юный лев, </a:t>
            </a:r>
            <a:r>
              <a:rPr lang="ru-RU" i="1" dirty="0" err="1" smtClean="0">
                <a:solidFill>
                  <a:schemeClr val="bg1"/>
                </a:solidFill>
              </a:rPr>
              <a:t>разгорячась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  В средину их врубился князь; ...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  За ним, погибель рассыпая, 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  Вломилась шайка удалая...</a:t>
            </a:r>
          </a:p>
          <a:p>
            <a:pPr>
              <a:buNone/>
            </a:pPr>
            <a:r>
              <a:rPr lang="ru-RU" sz="2600" i="1" dirty="0" smtClean="0">
                <a:solidFill>
                  <a:schemeClr val="bg1"/>
                </a:solidFill>
              </a:rPr>
              <a:t>                                Измаил-бей</a:t>
            </a:r>
            <a:r>
              <a:rPr lang="ru-RU" dirty="0" smtClean="0"/>
              <a:t/>
            </a:r>
            <a:br>
              <a:rPr lang="ru-RU" dirty="0" smtClean="0"/>
            </a:br>
            <a:endParaRPr lang="tr-T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CUT\Безимени-3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9473" r="69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757742" cy="65973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Храбрость черкесов в бою безрассудна. Они отчаянно бросались на врагов, не взирая на их превосходство.</a:t>
            </a:r>
          </a:p>
          <a:p>
            <a:endParaRPr lang="ru-RU" dirty="0" smtClean="0"/>
          </a:p>
          <a:p>
            <a:r>
              <a:rPr lang="ru-RU" dirty="0" smtClean="0"/>
              <a:t> Воины-черкесы презирали трусов. Страшнее этого имени среди них ничего не было. Они предпочитали смерть в бою спасению бегством, так как немедленно превращались бы в изгоев не только в своем ауле, но и в своей собственной семье с несмываемой печатью позора . </a:t>
            </a:r>
            <a:br>
              <a:rPr lang="ru-RU" dirty="0" smtClean="0"/>
            </a:br>
            <a:endParaRPr lang="tr-T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bg1"/>
            </a:gs>
            <a:gs pos="70000">
              <a:schemeClr val="bg2"/>
            </a:gs>
            <a:gs pos="96000">
              <a:srgbClr val="819052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571480"/>
            <a:ext cx="4038600" cy="58655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Черкесы были лихими наездниками. </a:t>
            </a:r>
          </a:p>
          <a:p>
            <a:endParaRPr lang="ru-RU" dirty="0" smtClean="0"/>
          </a:p>
          <a:p>
            <a:r>
              <a:rPr lang="ru-RU" dirty="0" smtClean="0"/>
              <a:t>Черкес и его конь составляли одно неразделимое целое. Взаимопонимание человека и животного было настолько полным, что конь сам подстраивался под своего наездника и во всех обстоятельствах делал то, что необходимо было делать. </a:t>
            </a:r>
            <a:endParaRPr lang="tr-TR" dirty="0"/>
          </a:p>
        </p:txBody>
      </p:sp>
      <p:pic>
        <p:nvPicPr>
          <p:cNvPr id="17410" name="Picture 2" descr="C:\Users\acer\Desktop\Новая папка (2)\AДЫГ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14282" y="214290"/>
            <a:ext cx="4584194" cy="5478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bg1"/>
            </a:gs>
            <a:gs pos="70000">
              <a:schemeClr val="bg2"/>
            </a:gs>
            <a:gs pos="96000">
              <a:srgbClr val="81905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428604"/>
            <a:ext cx="4038600" cy="58655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На своих конях черкесы совершали опаснейшие трюки, которые для человека стороннего, казались безрассудными.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Такое мастерство достигалось путем постоянных тренировок, которым уделялось много времени. Даже находясь уже в преклонном возрасте, черкесы не теряли своих наезднических навыков.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2050" name="Picture 2" descr="C:\Documents and Settings\Admin\Рабочий стол\Презентации\Образ черкеса-воина\Новая папка (2)\$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7872" y="0"/>
            <a:ext cx="4556128" cy="685804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500042"/>
            <a:ext cx="4038600" cy="61436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Конь был равноправным товарищем черкесских воинов, непременной частью их ратной жизни. Черкесы доверяли своим коням также, как доверяли своему оружию: 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i="1" dirty="0" smtClean="0"/>
              <a:t>Не изменит добрый конь:</a:t>
            </a:r>
          </a:p>
          <a:p>
            <a:pPr>
              <a:buNone/>
            </a:pPr>
            <a:r>
              <a:rPr lang="ru-RU" i="1" dirty="0" smtClean="0"/>
              <a:t>  С ним – и в воду и в огонь;</a:t>
            </a:r>
          </a:p>
          <a:p>
            <a:pPr>
              <a:buNone/>
            </a:pPr>
            <a:r>
              <a:rPr lang="ru-RU" i="1" dirty="0" smtClean="0"/>
              <a:t>  Он, как вихрь, в степи широкой,</a:t>
            </a:r>
          </a:p>
          <a:p>
            <a:pPr>
              <a:buNone/>
            </a:pPr>
            <a:r>
              <a:rPr lang="ru-RU" i="1" dirty="0" smtClean="0"/>
              <a:t>  С ним – все близко, что далеко…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ru-RU" sz="2400" i="1" dirty="0" smtClean="0"/>
              <a:t>Измаил-бей </a:t>
            </a:r>
            <a:endParaRPr lang="tr-TR" dirty="0"/>
          </a:p>
        </p:txBody>
      </p:sp>
      <p:pic>
        <p:nvPicPr>
          <p:cNvPr id="7" name="Picture 2" descr="C:\Users\acer\Desktop\Новая папка (2)\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3"/>
            <a:ext cx="4540088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bg1"/>
            </a:gs>
            <a:gs pos="70000">
              <a:schemeClr val="bg2"/>
            </a:gs>
            <a:gs pos="96000">
              <a:srgbClr val="819052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Образ черкеса-воина\Новая папка (2)\Копия normal_warrk_by_ad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0135" y="1000108"/>
            <a:ext cx="4493865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857232"/>
            <a:ext cx="4038600" cy="54292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Кровная месть была давним и суровым механизмом поддержания равновесия в горском обществе.</a:t>
            </a:r>
          </a:p>
          <a:p>
            <a:r>
              <a:rPr lang="ru-RU" dirty="0" smtClean="0"/>
              <a:t>Эту сторону жизни горцев М.Ю. Лермонтов отобразил в стихотворениях «</a:t>
            </a:r>
            <a:r>
              <a:rPr lang="ru-RU" dirty="0" err="1" smtClean="0"/>
              <a:t>Каллы</a:t>
            </a:r>
            <a:r>
              <a:rPr lang="ru-RU" dirty="0" smtClean="0"/>
              <a:t>», «Хаджи Абрек». </a:t>
            </a:r>
          </a:p>
          <a:p>
            <a:r>
              <a:rPr lang="ru-RU" dirty="0" smtClean="0"/>
              <a:t>Честь не позволяла черкесам уклониться от исполнения древнего и обязательного обычая мщения, исполнение которого могло занимать много времени. Иногда этому посвящали всю жизнь. </a:t>
            </a:r>
          </a:p>
          <a:p>
            <a:r>
              <a:rPr lang="ru-RU" dirty="0" smtClean="0"/>
              <a:t>Месть в этом случае становилась смыслом жизни черкеса.</a:t>
            </a:r>
            <a:endParaRPr lang="tr-TR" dirty="0"/>
          </a:p>
        </p:txBody>
      </p:sp>
      <p:pic>
        <p:nvPicPr>
          <p:cNvPr id="20482" name="Picture 2" descr="C:\Users\acer\Desktop\Новая папка (2)\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928670"/>
            <a:ext cx="5286412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bg1"/>
            </a:gs>
            <a:gs pos="70000">
              <a:schemeClr val="bg2"/>
            </a:gs>
            <a:gs pos="96000">
              <a:srgbClr val="819052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Desktop\Новая папка (2)\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Месть как смысл жизни становилась делом всего народа, если его оскорбляли и унижали. И тогда не было покоя в черкесских селениях – каждый воин считал себя обязанным участвовать в возмездии и наказании обидчиков: позор оскорбления мог быть искуплен только кровью врагов.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tr-TR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8425" cap="flat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bg1"/>
            </a:gs>
            <a:gs pos="70000">
              <a:schemeClr val="bg2"/>
            </a:gs>
            <a:gs pos="96000">
              <a:srgbClr val="81905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tr-TR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64305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Поэтический талант М.Ю. Лермонтова создал во многом идеальный образ черкесского воина, окружив его ореолом романтизма и экзотики. </a:t>
            </a:r>
          </a:p>
          <a:p>
            <a:endParaRPr lang="ru-RU" dirty="0" smtClean="0"/>
          </a:p>
          <a:p>
            <a:r>
              <a:rPr lang="ru-RU" dirty="0" smtClean="0"/>
              <a:t>При этом поэт сильно способствовал тому, что герои его произведений утратили свою литературность и превратились в живых людей. </a:t>
            </a:r>
            <a:endParaRPr lang="tr-TR" dirty="0"/>
          </a:p>
        </p:txBody>
      </p:sp>
      <p:pic>
        <p:nvPicPr>
          <p:cNvPr id="22530" name="Picture 2" descr="C:\Users\acer\Desktop\Новая папка (2)\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072066" cy="4660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548044"/>
            </a:gs>
            <a:gs pos="47000">
              <a:srgbClr val="F9F8F5"/>
            </a:gs>
            <a:gs pos="18000">
              <a:srgbClr val="C5C5C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928802"/>
            <a:ext cx="8358246" cy="2643206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latin typeface="Monotype Corsiva" pitchFamily="66" charset="0"/>
              </a:rPr>
              <a:t>   История доносит до нас различные характеристики, даваемые временем различным обстоятельствам и народам.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bg1"/>
            </a:gs>
            <a:gs pos="70000">
              <a:schemeClr val="bg2"/>
            </a:gs>
            <a:gs pos="96000">
              <a:srgbClr val="81905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85926"/>
            <a:ext cx="8858280" cy="37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М.Ю. Лермонтов сохранил для потомков образ черкесов, и этот образ мы стали видеть его глазами. </a:t>
            </a:r>
          </a:p>
          <a:p>
            <a:pPr>
              <a:buNone/>
            </a:pPr>
            <a:r>
              <a:rPr lang="ru-RU" i="1" dirty="0" smtClean="0"/>
              <a:t>     Лермонтов вольно или невольно, сделался защитником черкесов, призывая Россию к бережному и вдумчивому пониманию особенностей Кавказа. </a:t>
            </a:r>
            <a:endParaRPr lang="tr-TR" i="1" dirty="0"/>
          </a:p>
        </p:txBody>
      </p:sp>
      <p:pic>
        <p:nvPicPr>
          <p:cNvPr id="4" name="Picture 2" descr="C:\Documents and Settings\Admin\Рабочий стол\Презентации\Образ черкеса-воина\Новая папка (2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280" y="0"/>
            <a:ext cx="945931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Презентации\Образ черкеса-воина\Новая папка (2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280" y="0"/>
            <a:ext cx="945931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cer\Desktop\Новая папка (2)\88.jpg"/>
          <p:cNvPicPr>
            <a:picLocks noChangeAspect="1" noChangeArrowheads="1"/>
          </p:cNvPicPr>
          <p:nvPr/>
        </p:nvPicPr>
        <p:blipFill>
          <a:blip r:embed="rId2" cstate="print"/>
          <a:srcRect l="21653" r="21111" b="6715"/>
          <a:stretch>
            <a:fillRect/>
          </a:stretch>
        </p:blipFill>
        <p:spPr bwMode="auto">
          <a:xfrm>
            <a:off x="6000760" y="500042"/>
            <a:ext cx="2521220" cy="3714776"/>
          </a:xfrm>
          <a:prstGeom prst="rect">
            <a:avLst/>
          </a:prstGeom>
          <a:noFill/>
        </p:spPr>
      </p:pic>
      <p:pic>
        <p:nvPicPr>
          <p:cNvPr id="7" name="Picture 3" descr="C:\Users\acer\Desktop\Новая папка (2)\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357454" cy="3159555"/>
          </a:xfrm>
          <a:prstGeom prst="rect">
            <a:avLst/>
          </a:prstGeom>
          <a:noFill/>
        </p:spPr>
      </p:pic>
      <p:pic>
        <p:nvPicPr>
          <p:cNvPr id="4" name="Picture 2" descr="C:\Users\acer\Desktop\Новая папка (2)\3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357562"/>
            <a:ext cx="4643470" cy="32234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rgbClr val="74936B"/>
            </a:gs>
            <a:gs pos="50000">
              <a:srgbClr val="EEECE1"/>
            </a:gs>
            <a:gs pos="100000">
              <a:srgbClr val="F5ED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Новая папка (2)\normal_imamat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r="24374"/>
          <a:stretch>
            <a:fillRect/>
          </a:stretch>
        </p:blipFill>
        <p:spPr bwMode="auto">
          <a:xfrm>
            <a:off x="5572132" y="500042"/>
            <a:ext cx="3571868" cy="5715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643051"/>
            <a:ext cx="5857916" cy="35718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smtClean="0">
                <a:latin typeface="Cambria" pitchFamily="18" charset="0"/>
              </a:rPr>
              <a:t>В характеристике черкесов время выделило их воинственность. На эту черту опирается память о черкесах, сохраняемая на Кавказе и во всех странах, куда бросала судьба черкесские племена.</a:t>
            </a:r>
            <a:endParaRPr lang="ru-RU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93836B"/>
            </a:gs>
            <a:gs pos="50000">
              <a:srgbClr val="EEECE1"/>
            </a:gs>
            <a:gs pos="100000">
              <a:srgbClr val="F5ED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Презентации\Образ черкеса-воина\Новая папка (2)\Безимени-1.jpg"/>
          <p:cNvPicPr>
            <a:picLocks noChangeAspect="1" noChangeArrowheads="1"/>
          </p:cNvPicPr>
          <p:nvPr/>
        </p:nvPicPr>
        <p:blipFill>
          <a:blip r:embed="rId2" cstate="print"/>
          <a:srcRect l="24069" t="26697" r="17395" b="20565"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78631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>
                <a:latin typeface="Georgia" pitchFamily="18" charset="0"/>
              </a:rPr>
              <a:t>Бесстрашные и суровые черкесские воины  в течение многих веков держали в страхе своих врагов, сохраняя пределы своей страны труднодоступными для них. 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2000">
                <a:schemeClr val="bg1">
                  <a:alpha val="0"/>
                </a:schemeClr>
              </a:gs>
              <a:gs pos="83000">
                <a:schemeClr val="tx1">
                  <a:lumMod val="50000"/>
                  <a:lumOff val="50000"/>
                  <a:alpha val="32000"/>
                </a:schemeClr>
              </a:gs>
              <a:gs pos="100000">
                <a:schemeClr val="tx1">
                  <a:alpha val="44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bg2">
                <a:lumMod val="75000"/>
              </a:schemeClr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Образ черкеса-воина\Новая папка (2)\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378" y="785794"/>
            <a:ext cx="9378286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28604"/>
            <a:ext cx="9144000" cy="15955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Черкесия</a:t>
            </a:r>
            <a:r>
              <a:rPr lang="ru-RU" dirty="0" smtClean="0">
                <a:solidFill>
                  <a:schemeClr val="bg1"/>
                </a:solidFill>
              </a:rPr>
              <a:t> – почти мифическая страна – привлекала европейцев своей загадочностью и малодоступностью, как и люди, ее населявшие.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bg2">
                <a:lumMod val="75000"/>
              </a:schemeClr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500042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Те, кто по разным причинам посещали Северо-Западный Кавказ в XVIII – XIX вв., оставили многочисленные воспоминания о горном крае в стихах и прозе.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Documents and Settings\Admin\Рабочий стол\Презентации\Образ черкеса-воина\Лермнотов\lermon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758" y="642918"/>
            <a:ext cx="3783178" cy="4929222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00034" y="3857628"/>
            <a:ext cx="42148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Особенно следует выделить произведения М.Ю.Лермонтова, сумевшего более других проникнуть в характер черкесов.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chemeClr val="bg1"/>
            </a:gs>
            <a:gs pos="50000">
              <a:schemeClr val="bg2"/>
            </a:gs>
            <a:gs pos="74000">
              <a:srgbClr val="95BA74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и\Образ черкеса-воина\ImageHandler.ph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4493484" cy="300039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500042"/>
            <a:ext cx="4038600" cy="55054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Будучи на Кавказе в качестве офицера Кавказского корпуса и принимая участие в военных экспедициях в горы, Лермонтов имел возможность непосредственно наблюдать черкесов и оценить их воинские качества.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tr-TR" dirty="0"/>
          </a:p>
        </p:txBody>
      </p:sp>
      <p:pic>
        <p:nvPicPr>
          <p:cNvPr id="1027" name="Picture 3" descr="C:\Documents and Settings\Admin\Рабочий стол\Презентации\Образ черкеса-воина\Новая папка (2)\Czerkieski_zwi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214290"/>
            <a:ext cx="4714877" cy="63111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CUT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1021560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1395</Words>
  <Application>Microsoft Office PowerPoint</Application>
  <PresentationFormat>Экран (4:3)</PresentationFormat>
  <Paragraphs>128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Образ черкесского воина в творчестве М.Ю.Лермонтова</vt:lpstr>
      <vt:lpstr>Образ черкесского воина в творчестве М.Ю.Лермонтова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Admin</cp:lastModifiedBy>
  <cp:revision>122</cp:revision>
  <dcterms:created xsi:type="dcterms:W3CDTF">2013-01-22T07:05:21Z</dcterms:created>
  <dcterms:modified xsi:type="dcterms:W3CDTF">2013-02-24T07:51:23Z</dcterms:modified>
</cp:coreProperties>
</file>