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2"/>
  </p:notes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300" r:id="rId9"/>
    <p:sldId id="278" r:id="rId10"/>
    <p:sldId id="307" r:id="rId11"/>
    <p:sldId id="263" r:id="rId12"/>
    <p:sldId id="264" r:id="rId13"/>
    <p:sldId id="265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66" r:id="rId33"/>
    <p:sldId id="268" r:id="rId34"/>
    <p:sldId id="269" r:id="rId35"/>
    <p:sldId id="271" r:id="rId36"/>
    <p:sldId id="272" r:id="rId37"/>
    <p:sldId id="273" r:id="rId38"/>
    <p:sldId id="274" r:id="rId39"/>
    <p:sldId id="309" r:id="rId40"/>
    <p:sldId id="311" r:id="rId41"/>
    <p:sldId id="314" r:id="rId42"/>
    <p:sldId id="316" r:id="rId43"/>
    <p:sldId id="313" r:id="rId44"/>
    <p:sldId id="275" r:id="rId45"/>
    <p:sldId id="317" r:id="rId46"/>
    <p:sldId id="318" r:id="rId47"/>
    <p:sldId id="305" r:id="rId48"/>
    <p:sldId id="277" r:id="rId49"/>
    <p:sldId id="298" r:id="rId50"/>
    <p:sldId id="28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990000"/>
    <a:srgbClr val="ABF165"/>
    <a:srgbClr val="FFDA65"/>
    <a:srgbClr val="EAB200"/>
    <a:srgbClr val="C40000"/>
    <a:srgbClr val="DE0000"/>
    <a:srgbClr val="9966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3" autoAdjust="0"/>
  </p:normalViewPr>
  <p:slideViewPr>
    <p:cSldViewPr>
      <p:cViewPr>
        <p:scale>
          <a:sx n="75" d="100"/>
          <a:sy n="75" d="100"/>
        </p:scale>
        <p:origin x="-1140" y="72"/>
      </p:cViewPr>
      <p:guideLst>
        <p:guide orient="horz" pos="2160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DCC3EF-444C-47CA-9E85-8304775BA1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C498-202A-4652-9633-60488A2D87C3}" type="slidenum">
              <a:rPr lang="ru-RU"/>
              <a:pPr/>
              <a:t>29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8CC373-1A01-4310-98ED-F250AC7C2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F846-9D89-4208-9D26-77911D2F2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A28B-5185-4AB9-B580-AB2EC990D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061E-B86B-4874-B361-B454F56D8E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6DAF0-5868-49AE-92F3-1BF7AFC80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EE8A-4B42-4D11-9FED-2FB86E160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3607-0152-425E-9144-B63A42ACA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BA95-A0CE-463C-8C74-10065A541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1CAA-1D1C-457A-9965-A42047009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DC49-1B70-4C5B-907D-E3653F46A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AC84-6ABA-431D-8779-D57FE0707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D78E085-FAF9-4C36-9EAE-58E619446A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http://tmn.fio.ru/works/26x/304/images/arxit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jewukr.org/center/purim/megil4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mail.spb.fio.ru/archive/group14/c4wu5/picture/ster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DOCUME~1\class\LOCALS~1\Temp\&#1084;&#1085;&#1086;&#1075;&#1086;&#1075;&#1088;&#1072;&#1085;&#1085;&#1080;&#1082;&#1080;\www.nips.riss-telecom.ru\poly\uniform\convex\archimedean\vrml\truncated_cuboctahedron.wrl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5.gi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mail.spb.fio.ru/archive/group14/c4wu5/picture/ster.gif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79613" y="4365625"/>
            <a:ext cx="5689600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ГЕОМЕТРИЮ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66950" y="332657"/>
            <a:ext cx="4826000" cy="122413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ИЗУЧАЕМ</a:t>
            </a:r>
          </a:p>
        </p:txBody>
      </p:sp>
      <p:pic>
        <p:nvPicPr>
          <p:cNvPr id="49154" name="Picture 2" descr="https://encrypted-tbn0.gstatic.com/images?q=tbn:ANd9GcTKve67McZB1U83Z9lsbmMnJD9Y-f-Ihul7aYcii5fDeM2UAzBq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056756" cy="21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encrypted-tbn1.gstatic.com/images?q=tbn:ANd9GcQIcu6nc1pWuy3_NY5EPMmrm3cXCJkqQGHUS0y5v0Tyftwgt6Vo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48" y="1621570"/>
            <a:ext cx="167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Назови фигуру!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21" name="Picture 2" descr="https://encrypted-tbn0.gstatic.com/images?q=tbn:ANd9GcTOo-7bkojfegFRkx83O24T3l5k0ZYiEuywQ8PF96ZJxs62QjeFP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583" y="2847590"/>
            <a:ext cx="2127498" cy="17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164288" y="1348532"/>
            <a:ext cx="1296144" cy="12961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7677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1180" y="360926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2467890"/>
            <a:ext cx="2376264" cy="17261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2664" y="33166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Ромб 12"/>
          <p:cNvSpPr/>
          <p:nvPr/>
        </p:nvSpPr>
        <p:spPr>
          <a:xfrm>
            <a:off x="5969136" y="2186281"/>
            <a:ext cx="1296144" cy="213241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65180" y="294475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3402360" y="1141219"/>
            <a:ext cx="1368152" cy="1512168"/>
          </a:xfrm>
          <a:prstGeom prst="flowChartMagneticDisk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30216" y="188311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7" name="Куб 16"/>
          <p:cNvSpPr/>
          <p:nvPr/>
        </p:nvSpPr>
        <p:spPr>
          <a:xfrm>
            <a:off x="539552" y="4445823"/>
            <a:ext cx="1584176" cy="1440160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5576" y="498152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0176" y="4917008"/>
            <a:ext cx="1872208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02224" y="5165903"/>
            <a:ext cx="107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755576" y="836712"/>
            <a:ext cx="1368152" cy="133879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9612" y="1213719"/>
            <a:ext cx="6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5" name="Трапеция 24"/>
          <p:cNvSpPr/>
          <p:nvPr/>
        </p:nvSpPr>
        <p:spPr>
          <a:xfrm>
            <a:off x="7577360" y="4356658"/>
            <a:ext cx="1224136" cy="124973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829388" y="472616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73342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0" name="WordArt 56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6769100" cy="127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Каждой руке - своё дело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650875" y="2276475"/>
            <a:ext cx="6549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Правой рукой нарисовать </a:t>
            </a:r>
            <a:r>
              <a:rPr lang="ru-RU" sz="2000" dirty="0" smtClean="0"/>
              <a:t>круг, </a:t>
            </a:r>
            <a:r>
              <a:rPr lang="ru-RU" sz="2000" dirty="0"/>
              <a:t>а левой - треугольник.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36800" y="3334076"/>
            <a:ext cx="4327526" cy="2374900"/>
            <a:chOff x="2339975" y="3068638"/>
            <a:chExt cx="4327526" cy="2374900"/>
          </a:xfrm>
        </p:grpSpPr>
        <p:pic>
          <p:nvPicPr>
            <p:cNvPr id="21565" name="Picture 6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39975" y="3068638"/>
              <a:ext cx="1108075" cy="2374900"/>
            </a:xfrm>
            <a:prstGeom prst="rect">
              <a:avLst/>
            </a:prstGeom>
            <a:noFill/>
          </p:spPr>
        </p:pic>
        <p:grpSp>
          <p:nvGrpSpPr>
            <p:cNvPr id="21569" name="Group 65"/>
            <p:cNvGrpSpPr>
              <a:grpSpLocks/>
            </p:cNvGrpSpPr>
            <p:nvPr/>
          </p:nvGrpSpPr>
          <p:grpSpPr bwMode="auto">
            <a:xfrm>
              <a:off x="5580063" y="3068638"/>
              <a:ext cx="1087438" cy="2373313"/>
              <a:chOff x="3787" y="1933"/>
              <a:chExt cx="685" cy="1495"/>
            </a:xfrm>
          </p:grpSpPr>
          <p:pic>
            <p:nvPicPr>
              <p:cNvPr id="21564" name="Picture 6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787" y="1933"/>
                <a:ext cx="685" cy="1495"/>
              </a:xfrm>
              <a:prstGeom prst="rect">
                <a:avLst/>
              </a:prstGeom>
              <a:noFill/>
            </p:spPr>
          </p:pic>
          <p:sp>
            <p:nvSpPr>
              <p:cNvPr id="21567" name="AutoShape 63"/>
              <p:cNvSpPr>
                <a:spLocks noChangeArrowheads="1"/>
              </p:cNvSpPr>
              <p:nvPr/>
            </p:nvSpPr>
            <p:spPr bwMode="auto">
              <a:xfrm rot="10800000">
                <a:off x="3787" y="2341"/>
                <a:ext cx="635" cy="726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1570" name="Picture 66" descr="аним_карандаш1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37038" y="3933826"/>
              <a:ext cx="669925" cy="669925"/>
            </a:xfrm>
            <a:prstGeom prst="rect">
              <a:avLst/>
            </a:prstGeom>
            <a:noFill/>
          </p:spPr>
        </p:pic>
        <p:sp>
          <p:nvSpPr>
            <p:cNvPr id="13" name="Овал 12"/>
            <p:cNvSpPr/>
            <p:nvPr/>
          </p:nvSpPr>
          <p:spPr>
            <a:xfrm>
              <a:off x="2603746" y="3685434"/>
              <a:ext cx="763688" cy="1039710"/>
            </a:xfrm>
            <a:prstGeom prst="ellipse">
              <a:avLst/>
            </a:prstGeom>
            <a:solidFill>
              <a:srgbClr val="FF99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0" grpId="0" animBg="1"/>
      <p:bldP spid="215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8663" y="620713"/>
            <a:ext cx="7207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Тема:</a:t>
            </a:r>
            <a:r>
              <a:rPr 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</a:p>
          <a:p>
            <a:pPr algn="ctr"/>
            <a:r>
              <a:rPr 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“</a:t>
            </a: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История возникновения  и</a:t>
            </a:r>
            <a:endParaRPr lang="en-US" sz="5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развития геометрии.</a:t>
            </a:r>
            <a:endParaRPr lang="en-US" sz="5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Точка. Прямая.</a:t>
            </a:r>
            <a:r>
              <a:rPr lang="en-US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”</a:t>
            </a:r>
            <a:r>
              <a:rPr lang="ru-RU" sz="6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92150"/>
            <a:ext cx="1865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331913" y="188913"/>
            <a:ext cx="4319587" cy="863600"/>
          </a:xfrm>
          <a:prstGeom prst="cloudCallout">
            <a:avLst>
              <a:gd name="adj1" fmla="val -37208"/>
              <a:gd name="adj2" fmla="val 151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1. Что означает слово геометрия?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284663" y="1052513"/>
            <a:ext cx="3673475" cy="1295400"/>
          </a:xfrm>
          <a:prstGeom prst="cloudCallout">
            <a:avLst>
              <a:gd name="adj1" fmla="val -100218"/>
              <a:gd name="adj2" fmla="val 42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2. Когда, как зародилась геометрия?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779838" y="2636912"/>
            <a:ext cx="4862512" cy="1728191"/>
          </a:xfrm>
          <a:prstGeom prst="cloudCallout">
            <a:avLst>
              <a:gd name="adj1" fmla="val -80981"/>
              <a:gd name="adj2" fmla="val -73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 dirty="0">
                <a:solidFill>
                  <a:srgbClr val="CC3300"/>
                </a:solidFill>
              </a:rPr>
              <a:t>3</a:t>
            </a:r>
            <a:r>
              <a:rPr lang="ru-RU" sz="2000" b="1" i="1" dirty="0">
                <a:solidFill>
                  <a:srgbClr val="CC3300"/>
                </a:solidFill>
              </a:rPr>
              <a:t>. Кого можно считать основоположником геометрии?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79388" y="4221163"/>
            <a:ext cx="3744912" cy="865187"/>
          </a:xfrm>
          <a:prstGeom prst="cloudCallout">
            <a:avLst>
              <a:gd name="adj1" fmla="val -11042"/>
              <a:gd name="adj2" fmla="val -1338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4. Что изучает геометрия?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4356100" y="4581525"/>
            <a:ext cx="3960813" cy="1008063"/>
          </a:xfrm>
          <a:prstGeom prst="cloudCallout">
            <a:avLst>
              <a:gd name="adj1" fmla="val -50000"/>
              <a:gd name="adj2" fmla="val -83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5. Что такое точка  и  прямая?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250824" y="260350"/>
            <a:ext cx="8673173" cy="3744714"/>
            <a:chOff x="158" y="164"/>
            <a:chExt cx="4941" cy="1769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2699" y="1662"/>
              <a:ext cx="224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800" b="1" i="1" dirty="0">
                  <a:solidFill>
                    <a:srgbClr val="CC3300"/>
                  </a:solidFill>
                </a:rPr>
                <a:t>Вильгельм Лейбниц</a:t>
              </a:r>
              <a:r>
                <a:rPr lang="ru-RU" sz="2800" b="1" dirty="0">
                  <a:solidFill>
                    <a:srgbClr val="CC3300"/>
                  </a:solidFill>
                </a:rPr>
                <a:t> </a:t>
              </a:r>
            </a:p>
          </p:txBody>
        </p:sp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1746" y="436"/>
              <a:ext cx="3353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 dirty="0">
                  <a:solidFill>
                    <a:srgbClr val="CC3300"/>
                  </a:solidFill>
                </a:rPr>
                <a:t>“</a:t>
              </a:r>
              <a:r>
                <a:rPr lang="ru-RU" sz="3200" b="1" i="1" dirty="0">
                  <a:solidFill>
                    <a:srgbClr val="CC3300"/>
                  </a:solidFill>
                </a:rPr>
                <a:t>Кто хочет ограничиться 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н</a:t>
              </a:r>
              <a:r>
                <a:rPr lang="ru-RU" sz="3200" b="1" i="1" dirty="0" smtClean="0">
                  <a:solidFill>
                    <a:srgbClr val="CC3300"/>
                  </a:solidFill>
                </a:rPr>
                <a:t>астоящим, без </a:t>
              </a:r>
              <a:r>
                <a:rPr lang="ru-RU" sz="3200" b="1" i="1" dirty="0">
                  <a:solidFill>
                    <a:srgbClr val="CC3300"/>
                  </a:solidFill>
                </a:rPr>
                <a:t>знания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 прошлого, тот никогда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 его не поймёт</a:t>
              </a:r>
              <a:r>
                <a:rPr lang="en-US" sz="3200" b="1" i="1" dirty="0">
                  <a:solidFill>
                    <a:srgbClr val="CC3300"/>
                  </a:solidFill>
                </a:rPr>
                <a:t>”</a:t>
              </a:r>
              <a:endParaRPr lang="ru-RU" sz="3200" b="1" i="1" dirty="0">
                <a:solidFill>
                  <a:srgbClr val="CC3300"/>
                </a:solidFill>
              </a:endParaRPr>
            </a:p>
          </p:txBody>
        </p:sp>
        <p:pic>
          <p:nvPicPr>
            <p:cNvPr id="39940" name="Picture 4" descr="220px-Gottfried_Wilhelm_von_Leibniz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64"/>
              <a:ext cx="1400" cy="17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рев кар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2565400"/>
            <a:ext cx="7772400" cy="1470025"/>
          </a:xfrm>
        </p:spPr>
        <p:txBody>
          <a:bodyPr/>
          <a:lstStyle/>
          <a:p>
            <a:r>
              <a:rPr lang="ru-RU" sz="5400" i="1">
                <a:solidFill>
                  <a:schemeClr val="bg1"/>
                </a:solidFill>
              </a:rPr>
              <a:t>История</a:t>
            </a:r>
            <a:br>
              <a:rPr lang="ru-RU" sz="5400" i="1">
                <a:solidFill>
                  <a:schemeClr val="bg1"/>
                </a:solidFill>
              </a:rPr>
            </a:br>
            <a:r>
              <a:rPr lang="ru-RU" sz="5400" i="1">
                <a:solidFill>
                  <a:schemeClr val="bg1"/>
                </a:solidFill>
              </a:rPr>
              <a:t>возникновения </a:t>
            </a:r>
            <a:br>
              <a:rPr lang="ru-RU" sz="5400" i="1">
                <a:solidFill>
                  <a:schemeClr val="bg1"/>
                </a:solidFill>
              </a:rPr>
            </a:br>
            <a:r>
              <a:rPr lang="ru-RU" sz="5400" i="1">
                <a:solidFill>
                  <a:schemeClr val="bg1"/>
                </a:solidFill>
              </a:rPr>
              <a:t>ГЕОМЕТРИИ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Точечный рисунок" r:id="rId3" imgW="6009524" imgH="4505954" progId="Paint.Picture">
                  <p:embed/>
                </p:oleObj>
              </mc:Choice>
              <mc:Fallback>
                <p:oleObj name="Точечный рисунок" r:id="rId3" imgW="6009524" imgH="4505954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-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5076825" y="2852738"/>
            <a:ext cx="574675" cy="5762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2225" y="1781176"/>
            <a:ext cx="655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ABF165"/>
                </a:solidFill>
                <a:latin typeface="Times New Roman" pitchFamily="18" charset="0"/>
              </a:rPr>
              <a:t>Она зародилась в древнем Египте.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3534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Геометрия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- одна из древних наук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460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53185" y="404813"/>
            <a:ext cx="84376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Это удивительно красивый край,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 котором  очень многие достопримечательности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сохранились и до наших времён.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50825" y="4221163"/>
            <a:ext cx="8677275" cy="2351087"/>
            <a:chOff x="158" y="2659"/>
            <a:chExt cx="5466" cy="1481"/>
          </a:xfrm>
        </p:grpSpPr>
        <p:pic>
          <p:nvPicPr>
            <p:cNvPr id="47108" name="Picture 4" descr="02_cop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2659"/>
              <a:ext cx="1996" cy="1387"/>
            </a:xfrm>
            <a:prstGeom prst="rect">
              <a:avLst/>
            </a:prstGeom>
            <a:noFill/>
          </p:spPr>
        </p:pic>
        <p:pic>
          <p:nvPicPr>
            <p:cNvPr id="47109" name="Picture 5" descr="70807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96" y="2704"/>
              <a:ext cx="1928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6" descr="BL00008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94" y="2840"/>
              <a:ext cx="1087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395288" y="1700213"/>
            <a:ext cx="8531225" cy="2665412"/>
            <a:chOff x="249" y="1071"/>
            <a:chExt cx="5374" cy="1679"/>
          </a:xfrm>
        </p:grpSpPr>
        <p:pic>
          <p:nvPicPr>
            <p:cNvPr id="47112" name="Picture 8" descr="arh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35" y="1071"/>
              <a:ext cx="1259" cy="1679"/>
            </a:xfrm>
            <a:prstGeom prst="rect">
              <a:avLst/>
            </a:prstGeom>
            <a:noFill/>
          </p:spPr>
        </p:pic>
        <p:pic>
          <p:nvPicPr>
            <p:cNvPr id="47113" name="Picture 9" descr="int1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69" y="1117"/>
              <a:ext cx="1654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10" descr="untitled4"/>
            <p:cNvPicPr>
              <a:picLocks noChangeAspect="1" noChangeArrowheads="1"/>
            </p:cNvPicPr>
            <p:nvPr/>
          </p:nvPicPr>
          <p:blipFill>
            <a:blip r:embed="rId7" cstate="email"/>
            <a:srcRect t="7819"/>
            <a:stretch>
              <a:fillRect/>
            </a:stretch>
          </p:blipFill>
          <p:spPr bwMode="auto">
            <a:xfrm>
              <a:off x="249" y="1136"/>
              <a:ext cx="1724" cy="11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77825" y="404813"/>
            <a:ext cx="83883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В этом государстве 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плодородные земли были расположены на очень узком участке земли – в долине  реки Нил.</a:t>
            </a:r>
          </a:p>
        </p:txBody>
      </p:sp>
      <p:pic>
        <p:nvPicPr>
          <p:cNvPr id="48131" name="Picture 3" descr="п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763" y="1773238"/>
            <a:ext cx="3038475" cy="392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23850" y="188913"/>
            <a:ext cx="4248150" cy="3240087"/>
            <a:chOff x="204" y="119"/>
            <a:chExt cx="2676" cy="2041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204" y="119"/>
              <a:ext cx="26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Каждую весну Нил разливался и удобрял землю  плодородным илом.</a:t>
              </a:r>
            </a:p>
          </p:txBody>
        </p:sp>
        <p:pic>
          <p:nvPicPr>
            <p:cNvPr id="49156" name="Picture 4" descr="pic-00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" y="900"/>
              <a:ext cx="1859" cy="1260"/>
            </a:xfrm>
            <a:prstGeom prst="rect">
              <a:avLst/>
            </a:prstGeom>
            <a:noFill/>
          </p:spPr>
        </p:pic>
      </p:grp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4572000" y="188913"/>
            <a:ext cx="4572000" cy="3240087"/>
            <a:chOff x="2880" y="119"/>
            <a:chExt cx="2880" cy="2041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2880" y="119"/>
              <a:ext cx="288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Но при разливе реки смывались границы участков,</a:t>
              </a:r>
            </a:p>
            <a:p>
              <a:pPr algn="ctr"/>
              <a:r>
                <a:rPr lang="ru-RU" sz="2400" dirty="0"/>
                <a:t>менялись их площади.</a:t>
              </a:r>
            </a:p>
          </p:txBody>
        </p:sp>
        <p:pic>
          <p:nvPicPr>
            <p:cNvPr id="49159" name="Picture 7" descr="67103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06" y="920"/>
              <a:ext cx="1859" cy="1240"/>
            </a:xfrm>
            <a:prstGeom prst="rect">
              <a:avLst/>
            </a:prstGeom>
            <a:noFill/>
          </p:spPr>
        </p:pic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323850" y="2708275"/>
            <a:ext cx="8569325" cy="3443288"/>
            <a:chOff x="204" y="1706"/>
            <a:chExt cx="5398" cy="2169"/>
          </a:xfrm>
        </p:grpSpPr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04" y="2886"/>
              <a:ext cx="5398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Тогда пострадавшие обращались  к фараону,</a:t>
              </a:r>
            </a:p>
            <a:p>
              <a:pPr algn="ctr"/>
              <a:r>
                <a:rPr lang="ru-RU" sz="2400" dirty="0"/>
                <a:t> он посылал землемеров, чтобы восстановить границы  участков, выяснить, как изменилась их площадь </a:t>
              </a:r>
            </a:p>
            <a:p>
              <a:pPr algn="ctr"/>
              <a:r>
                <a:rPr lang="ru-RU" sz="2400" dirty="0"/>
                <a:t>и установить размер налога.</a:t>
              </a:r>
            </a:p>
          </p:txBody>
        </p:sp>
        <p:pic>
          <p:nvPicPr>
            <p:cNvPr id="49163" name="Picture 11" descr="история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47" y="1706"/>
              <a:ext cx="866" cy="11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051050" y="404813"/>
            <a:ext cx="6151563" cy="5078413"/>
            <a:chOff x="1292" y="255"/>
            <a:chExt cx="3875" cy="3199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292" y="604"/>
              <a:ext cx="338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Ну-ка проверь, дружок,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Ты готов начать урок?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Всё ль на месте?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Всё ль в порядке?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Ручка, книжка и тетрадка?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 ещё проверьте, детки,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Карандаш, </a:t>
              </a:r>
              <a:r>
                <a:rPr lang="ru-RU" sz="3200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линейку, ручку!</a:t>
              </a:r>
              <a:endParaRPr lang="ru-RU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Если всё в порядке – 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Ты хороший ученик!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881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450850" y="404813"/>
            <a:ext cx="3049587" cy="3024187"/>
            <a:chOff x="284" y="255"/>
            <a:chExt cx="1921" cy="1905"/>
          </a:xfrm>
        </p:grpSpPr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284" y="255"/>
              <a:ext cx="192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Ремесленникам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необходимо было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изготавливать посуду.</a:t>
              </a:r>
            </a:p>
          </p:txBody>
        </p:sp>
        <p:pic>
          <p:nvPicPr>
            <p:cNvPr id="50180" name="Picture 4" descr="кув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57" y="1174"/>
              <a:ext cx="1406" cy="986"/>
            </a:xfrm>
            <a:prstGeom prst="rect">
              <a:avLst/>
            </a:prstGeom>
            <a:noFill/>
          </p:spPr>
        </p:pic>
      </p:grp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4511675" y="333375"/>
            <a:ext cx="4597401" cy="2855913"/>
            <a:chOff x="2842" y="210"/>
            <a:chExt cx="2896" cy="1799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842" y="210"/>
              <a:ext cx="28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Строителям – подбирать камни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различной формы для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строительства храмов и пирамид.</a:t>
              </a:r>
            </a:p>
          </p:txBody>
        </p:sp>
        <p:pic>
          <p:nvPicPr>
            <p:cNvPr id="50183" name="Picture 7" descr="http://tmn.fio.ru/works/26x/304/images/arxit3.jpg"/>
            <p:cNvPicPr>
              <a:picLocks noChangeAspect="1" noChangeArrowheads="1"/>
            </p:cNvPicPr>
            <p:nvPr/>
          </p:nvPicPr>
          <p:blipFill>
            <a:blip r:embed="rId3" r:link="rId4" cstate="email"/>
            <a:srcRect/>
            <a:stretch>
              <a:fillRect/>
            </a:stretch>
          </p:blipFill>
          <p:spPr bwMode="auto">
            <a:xfrm>
              <a:off x="3379" y="1207"/>
              <a:ext cx="1769" cy="802"/>
            </a:xfrm>
            <a:prstGeom prst="rect">
              <a:avLst/>
            </a:prstGeom>
            <a:noFill/>
          </p:spPr>
        </p:pic>
      </p:grp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133475" y="3429000"/>
            <a:ext cx="6908801" cy="2795588"/>
            <a:chOff x="714" y="2160"/>
            <a:chExt cx="4352" cy="1761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714" y="2160"/>
              <a:ext cx="43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Астрономам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– измерять углы для определения положения звёзд.</a:t>
              </a:r>
            </a:p>
          </p:txBody>
        </p:sp>
        <p:pic>
          <p:nvPicPr>
            <p:cNvPr id="50186" name="Picture 10" descr="астроном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31" y="2886"/>
              <a:ext cx="1497" cy="10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-62818" y="282575"/>
            <a:ext cx="9268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Знания 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постепенно накапливались и </a:t>
            </a:r>
            <a:r>
              <a:rPr lang="ru-RU" sz="3200" dirty="0" smtClean="0">
                <a:latin typeface="Times New Roman" pitchFamily="18" charset="0"/>
              </a:rPr>
              <a:t>систематизировались </a:t>
            </a:r>
            <a:endParaRPr lang="ru-RU" sz="3200" dirty="0">
              <a:latin typeface="Times New Roman" pitchFamily="18" charset="0"/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 flipH="1">
            <a:off x="4284663" y="1628775"/>
            <a:ext cx="1128712" cy="1600200"/>
            <a:chOff x="4521" y="1710"/>
            <a:chExt cx="489" cy="642"/>
          </a:xfrm>
        </p:grpSpPr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4845" y="2165"/>
              <a:ext cx="125" cy="4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" y="7"/>
                </a:cxn>
                <a:cxn ang="0">
                  <a:pos x="0" y="19"/>
                </a:cxn>
                <a:cxn ang="0">
                  <a:pos x="9" y="33"/>
                </a:cxn>
                <a:cxn ang="0">
                  <a:pos x="36" y="46"/>
                </a:cxn>
                <a:cxn ang="0">
                  <a:pos x="69" y="48"/>
                </a:cxn>
                <a:cxn ang="0">
                  <a:pos x="105" y="45"/>
                </a:cxn>
                <a:cxn ang="0">
                  <a:pos x="125" y="33"/>
                </a:cxn>
                <a:cxn ang="0">
                  <a:pos x="125" y="16"/>
                </a:cxn>
                <a:cxn ang="0">
                  <a:pos x="108" y="4"/>
                </a:cxn>
                <a:cxn ang="0">
                  <a:pos x="77" y="0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25" h="48">
                  <a:moveTo>
                    <a:pt x="30" y="0"/>
                  </a:moveTo>
                  <a:lnTo>
                    <a:pt x="12" y="7"/>
                  </a:lnTo>
                  <a:lnTo>
                    <a:pt x="0" y="19"/>
                  </a:lnTo>
                  <a:lnTo>
                    <a:pt x="9" y="33"/>
                  </a:lnTo>
                  <a:lnTo>
                    <a:pt x="36" y="46"/>
                  </a:lnTo>
                  <a:lnTo>
                    <a:pt x="69" y="48"/>
                  </a:lnTo>
                  <a:lnTo>
                    <a:pt x="105" y="45"/>
                  </a:lnTo>
                  <a:lnTo>
                    <a:pt x="125" y="33"/>
                  </a:lnTo>
                  <a:lnTo>
                    <a:pt x="125" y="16"/>
                  </a:lnTo>
                  <a:lnTo>
                    <a:pt x="108" y="4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4833" y="2190"/>
              <a:ext cx="141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3"/>
                </a:cxn>
                <a:cxn ang="0">
                  <a:pos x="39" y="53"/>
                </a:cxn>
                <a:cxn ang="0">
                  <a:pos x="89" y="56"/>
                </a:cxn>
                <a:cxn ang="0">
                  <a:pos x="131" y="47"/>
                </a:cxn>
                <a:cxn ang="0">
                  <a:pos x="141" y="33"/>
                </a:cxn>
                <a:cxn ang="0">
                  <a:pos x="141" y="15"/>
                </a:cxn>
                <a:cxn ang="0">
                  <a:pos x="141" y="3"/>
                </a:cxn>
                <a:cxn ang="0">
                  <a:pos x="119" y="15"/>
                </a:cxn>
                <a:cxn ang="0">
                  <a:pos x="75" y="21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1" h="56">
                  <a:moveTo>
                    <a:pt x="0" y="0"/>
                  </a:moveTo>
                  <a:lnTo>
                    <a:pt x="6" y="33"/>
                  </a:lnTo>
                  <a:lnTo>
                    <a:pt x="39" y="53"/>
                  </a:lnTo>
                  <a:lnTo>
                    <a:pt x="89" y="56"/>
                  </a:lnTo>
                  <a:lnTo>
                    <a:pt x="131" y="47"/>
                  </a:lnTo>
                  <a:lnTo>
                    <a:pt x="141" y="33"/>
                  </a:lnTo>
                  <a:lnTo>
                    <a:pt x="141" y="15"/>
                  </a:lnTo>
                  <a:lnTo>
                    <a:pt x="141" y="3"/>
                  </a:lnTo>
                  <a:lnTo>
                    <a:pt x="119" y="15"/>
                  </a:lnTo>
                  <a:lnTo>
                    <a:pt x="75" y="21"/>
                  </a:lnTo>
                  <a:lnTo>
                    <a:pt x="9" y="3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4817" y="2222"/>
              <a:ext cx="190" cy="12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10"/>
                </a:cxn>
                <a:cxn ang="0">
                  <a:pos x="0" y="33"/>
                </a:cxn>
                <a:cxn ang="0">
                  <a:pos x="1" y="81"/>
                </a:cxn>
                <a:cxn ang="0">
                  <a:pos x="12" y="102"/>
                </a:cxn>
                <a:cxn ang="0">
                  <a:pos x="64" y="121"/>
                </a:cxn>
                <a:cxn ang="0">
                  <a:pos x="145" y="114"/>
                </a:cxn>
                <a:cxn ang="0">
                  <a:pos x="187" y="97"/>
                </a:cxn>
                <a:cxn ang="0">
                  <a:pos x="190" y="37"/>
                </a:cxn>
                <a:cxn ang="0">
                  <a:pos x="184" y="21"/>
                </a:cxn>
                <a:cxn ang="0">
                  <a:pos x="180" y="13"/>
                </a:cxn>
                <a:cxn ang="0">
                  <a:pos x="171" y="6"/>
                </a:cxn>
                <a:cxn ang="0">
                  <a:pos x="163" y="0"/>
                </a:cxn>
                <a:cxn ang="0">
                  <a:pos x="153" y="9"/>
                </a:cxn>
                <a:cxn ang="0">
                  <a:pos x="115" y="22"/>
                </a:cxn>
                <a:cxn ang="0">
                  <a:pos x="60" y="19"/>
                </a:cxn>
                <a:cxn ang="0">
                  <a:pos x="24" y="6"/>
                </a:cxn>
                <a:cxn ang="0">
                  <a:pos x="18" y="3"/>
                </a:cxn>
                <a:cxn ang="0">
                  <a:pos x="18" y="3"/>
                </a:cxn>
              </a:cxnLst>
              <a:rect l="0" t="0" r="r" b="b"/>
              <a:pathLst>
                <a:path w="190" h="121">
                  <a:moveTo>
                    <a:pt x="18" y="3"/>
                  </a:moveTo>
                  <a:lnTo>
                    <a:pt x="7" y="10"/>
                  </a:lnTo>
                  <a:lnTo>
                    <a:pt x="0" y="33"/>
                  </a:lnTo>
                  <a:lnTo>
                    <a:pt x="1" y="81"/>
                  </a:lnTo>
                  <a:lnTo>
                    <a:pt x="12" y="102"/>
                  </a:lnTo>
                  <a:lnTo>
                    <a:pt x="64" y="121"/>
                  </a:lnTo>
                  <a:lnTo>
                    <a:pt x="145" y="114"/>
                  </a:lnTo>
                  <a:lnTo>
                    <a:pt x="187" y="97"/>
                  </a:lnTo>
                  <a:lnTo>
                    <a:pt x="190" y="37"/>
                  </a:lnTo>
                  <a:lnTo>
                    <a:pt x="184" y="21"/>
                  </a:lnTo>
                  <a:lnTo>
                    <a:pt x="180" y="13"/>
                  </a:lnTo>
                  <a:lnTo>
                    <a:pt x="171" y="6"/>
                  </a:lnTo>
                  <a:lnTo>
                    <a:pt x="163" y="0"/>
                  </a:lnTo>
                  <a:lnTo>
                    <a:pt x="153" y="9"/>
                  </a:lnTo>
                  <a:lnTo>
                    <a:pt x="115" y="22"/>
                  </a:lnTo>
                  <a:lnTo>
                    <a:pt x="60" y="19"/>
                  </a:lnTo>
                  <a:lnTo>
                    <a:pt x="24" y="6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4910" y="2171"/>
              <a:ext cx="48" cy="2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4" y="4"/>
                </a:cxn>
                <a:cxn ang="0">
                  <a:pos x="39" y="6"/>
                </a:cxn>
                <a:cxn ang="0">
                  <a:pos x="42" y="7"/>
                </a:cxn>
                <a:cxn ang="0">
                  <a:pos x="43" y="10"/>
                </a:cxn>
                <a:cxn ang="0">
                  <a:pos x="46" y="12"/>
                </a:cxn>
                <a:cxn ang="0">
                  <a:pos x="48" y="15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6" y="24"/>
                </a:cxn>
                <a:cxn ang="0">
                  <a:pos x="45" y="28"/>
                </a:cxn>
                <a:cxn ang="0">
                  <a:pos x="43" y="24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16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9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6" y="9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48" h="28">
                  <a:moveTo>
                    <a:pt x="10" y="1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3" y="24"/>
                  </a:lnTo>
                  <a:lnTo>
                    <a:pt x="42" y="21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4853" y="2178"/>
              <a:ext cx="33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8" y="17"/>
                </a:cxn>
                <a:cxn ang="0">
                  <a:pos x="21" y="17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8" y="18"/>
                </a:cxn>
                <a:cxn ang="0">
                  <a:pos x="30" y="20"/>
                </a:cxn>
                <a:cxn ang="0">
                  <a:pos x="33" y="23"/>
                </a:cxn>
                <a:cxn ang="0">
                  <a:pos x="28" y="23"/>
                </a:cxn>
                <a:cxn ang="0">
                  <a:pos x="25" y="23"/>
                </a:cxn>
                <a:cxn ang="0">
                  <a:pos x="24" y="23"/>
                </a:cxn>
                <a:cxn ang="0">
                  <a:pos x="21" y="24"/>
                </a:cxn>
                <a:cxn ang="0">
                  <a:pos x="19" y="23"/>
                </a:cxn>
                <a:cxn ang="0">
                  <a:pos x="16" y="23"/>
                </a:cxn>
                <a:cxn ang="0">
                  <a:pos x="15" y="23"/>
                </a:cxn>
                <a:cxn ang="0">
                  <a:pos x="12" y="21"/>
                </a:cxn>
                <a:cxn ang="0">
                  <a:pos x="10" y="20"/>
                </a:cxn>
                <a:cxn ang="0">
                  <a:pos x="9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3" h="24">
                  <a:moveTo>
                    <a:pt x="4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4847" y="2205"/>
              <a:ext cx="94" cy="2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5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4" y="9"/>
                </a:cxn>
                <a:cxn ang="0">
                  <a:pos x="28" y="11"/>
                </a:cxn>
                <a:cxn ang="0">
                  <a:pos x="34" y="12"/>
                </a:cxn>
                <a:cxn ang="0">
                  <a:pos x="40" y="12"/>
                </a:cxn>
                <a:cxn ang="0">
                  <a:pos x="45" y="14"/>
                </a:cxn>
                <a:cxn ang="0">
                  <a:pos x="51" y="14"/>
                </a:cxn>
                <a:cxn ang="0">
                  <a:pos x="57" y="14"/>
                </a:cxn>
                <a:cxn ang="0">
                  <a:pos x="63" y="14"/>
                </a:cxn>
                <a:cxn ang="0">
                  <a:pos x="67" y="12"/>
                </a:cxn>
                <a:cxn ang="0">
                  <a:pos x="73" y="12"/>
                </a:cxn>
                <a:cxn ang="0">
                  <a:pos x="79" y="12"/>
                </a:cxn>
                <a:cxn ang="0">
                  <a:pos x="85" y="11"/>
                </a:cxn>
                <a:cxn ang="0">
                  <a:pos x="91" y="12"/>
                </a:cxn>
                <a:cxn ang="0">
                  <a:pos x="91" y="18"/>
                </a:cxn>
                <a:cxn ang="0">
                  <a:pos x="84" y="20"/>
                </a:cxn>
                <a:cxn ang="0">
                  <a:pos x="76" y="21"/>
                </a:cxn>
                <a:cxn ang="0">
                  <a:pos x="70" y="21"/>
                </a:cxn>
                <a:cxn ang="0">
                  <a:pos x="63" y="21"/>
                </a:cxn>
                <a:cxn ang="0">
                  <a:pos x="54" y="21"/>
                </a:cxn>
                <a:cxn ang="0">
                  <a:pos x="46" y="21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27" y="20"/>
                </a:cxn>
                <a:cxn ang="0">
                  <a:pos x="21" y="18"/>
                </a:cxn>
                <a:cxn ang="0">
                  <a:pos x="15" y="17"/>
                </a:cxn>
                <a:cxn ang="0">
                  <a:pos x="9" y="15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4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2"/>
                  </a:lnTo>
                  <a:lnTo>
                    <a:pt x="94" y="17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3" y="21"/>
                  </a:lnTo>
                  <a:lnTo>
                    <a:pt x="58" y="21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4965" y="2241"/>
              <a:ext cx="26" cy="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14" y="8"/>
                </a:cxn>
                <a:cxn ang="0">
                  <a:pos x="17" y="11"/>
                </a:cxn>
                <a:cxn ang="0">
                  <a:pos x="20" y="14"/>
                </a:cxn>
                <a:cxn ang="0">
                  <a:pos x="21" y="18"/>
                </a:cxn>
                <a:cxn ang="0">
                  <a:pos x="23" y="20"/>
                </a:cxn>
                <a:cxn ang="0">
                  <a:pos x="24" y="23"/>
                </a:cxn>
                <a:cxn ang="0">
                  <a:pos x="24" y="24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3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6" y="45"/>
                </a:cxn>
                <a:cxn ang="0">
                  <a:pos x="26" y="48"/>
                </a:cxn>
                <a:cxn ang="0">
                  <a:pos x="26" y="50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4" y="57"/>
                </a:cxn>
                <a:cxn ang="0">
                  <a:pos x="23" y="59"/>
                </a:cxn>
                <a:cxn ang="0">
                  <a:pos x="23" y="62"/>
                </a:cxn>
                <a:cxn ang="0">
                  <a:pos x="21" y="63"/>
                </a:cxn>
                <a:cxn ang="0">
                  <a:pos x="20" y="60"/>
                </a:cxn>
                <a:cxn ang="0">
                  <a:pos x="18" y="57"/>
                </a:cxn>
                <a:cxn ang="0">
                  <a:pos x="17" y="53"/>
                </a:cxn>
                <a:cxn ang="0">
                  <a:pos x="17" y="50"/>
                </a:cxn>
                <a:cxn ang="0">
                  <a:pos x="17" y="45"/>
                </a:cxn>
                <a:cxn ang="0">
                  <a:pos x="17" y="41"/>
                </a:cxn>
                <a:cxn ang="0">
                  <a:pos x="15" y="38"/>
                </a:cxn>
                <a:cxn ang="0">
                  <a:pos x="15" y="33"/>
                </a:cxn>
                <a:cxn ang="0">
                  <a:pos x="15" y="30"/>
                </a:cxn>
                <a:cxn ang="0">
                  <a:pos x="15" y="26"/>
                </a:cxn>
                <a:cxn ang="0">
                  <a:pos x="14" y="23"/>
                </a:cxn>
                <a:cxn ang="0">
                  <a:pos x="12" y="18"/>
                </a:cxn>
                <a:cxn ang="0">
                  <a:pos x="9" y="15"/>
                </a:cxn>
                <a:cxn ang="0">
                  <a:pos x="8" y="12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6" h="6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20" y="60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7" y="45"/>
                  </a:lnTo>
                  <a:lnTo>
                    <a:pt x="17" y="41"/>
                  </a:lnTo>
                  <a:lnTo>
                    <a:pt x="15" y="38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4835" y="2277"/>
              <a:ext cx="129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5"/>
                </a:cxn>
                <a:cxn ang="0">
                  <a:pos x="7" y="11"/>
                </a:cxn>
                <a:cxn ang="0">
                  <a:pos x="7" y="17"/>
                </a:cxn>
                <a:cxn ang="0">
                  <a:pos x="9" y="23"/>
                </a:cxn>
                <a:cxn ang="0">
                  <a:pos x="10" y="27"/>
                </a:cxn>
                <a:cxn ang="0">
                  <a:pos x="13" y="32"/>
                </a:cxn>
                <a:cxn ang="0">
                  <a:pos x="18" y="35"/>
                </a:cxn>
                <a:cxn ang="0">
                  <a:pos x="25" y="36"/>
                </a:cxn>
                <a:cxn ang="0">
                  <a:pos x="30" y="38"/>
                </a:cxn>
                <a:cxn ang="0">
                  <a:pos x="37" y="38"/>
                </a:cxn>
                <a:cxn ang="0">
                  <a:pos x="43" y="39"/>
                </a:cxn>
                <a:cxn ang="0">
                  <a:pos x="49" y="41"/>
                </a:cxn>
                <a:cxn ang="0">
                  <a:pos x="57" y="42"/>
                </a:cxn>
                <a:cxn ang="0">
                  <a:pos x="63" y="42"/>
                </a:cxn>
                <a:cxn ang="0">
                  <a:pos x="69" y="42"/>
                </a:cxn>
                <a:cxn ang="0">
                  <a:pos x="76" y="42"/>
                </a:cxn>
                <a:cxn ang="0">
                  <a:pos x="82" y="41"/>
                </a:cxn>
                <a:cxn ang="0">
                  <a:pos x="90" y="41"/>
                </a:cxn>
                <a:cxn ang="0">
                  <a:pos x="96" y="39"/>
                </a:cxn>
                <a:cxn ang="0">
                  <a:pos x="102" y="38"/>
                </a:cxn>
                <a:cxn ang="0">
                  <a:pos x="108" y="36"/>
                </a:cxn>
                <a:cxn ang="0">
                  <a:pos x="114" y="35"/>
                </a:cxn>
                <a:cxn ang="0">
                  <a:pos x="120" y="33"/>
                </a:cxn>
                <a:cxn ang="0">
                  <a:pos x="126" y="33"/>
                </a:cxn>
                <a:cxn ang="0">
                  <a:pos x="127" y="36"/>
                </a:cxn>
                <a:cxn ang="0">
                  <a:pos x="123" y="39"/>
                </a:cxn>
                <a:cxn ang="0">
                  <a:pos x="118" y="42"/>
                </a:cxn>
                <a:cxn ang="0">
                  <a:pos x="112" y="44"/>
                </a:cxn>
                <a:cxn ang="0">
                  <a:pos x="108" y="45"/>
                </a:cxn>
                <a:cxn ang="0">
                  <a:pos x="103" y="47"/>
                </a:cxn>
                <a:cxn ang="0">
                  <a:pos x="99" y="47"/>
                </a:cxn>
                <a:cxn ang="0">
                  <a:pos x="93" y="48"/>
                </a:cxn>
                <a:cxn ang="0">
                  <a:pos x="88" y="48"/>
                </a:cxn>
                <a:cxn ang="0">
                  <a:pos x="82" y="48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67" y="50"/>
                </a:cxn>
                <a:cxn ang="0">
                  <a:pos x="61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0" y="45"/>
                </a:cxn>
                <a:cxn ang="0">
                  <a:pos x="21" y="44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2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129" h="50">
                  <a:moveTo>
                    <a:pt x="3" y="0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6" y="41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6" y="42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79" y="42"/>
                  </a:lnTo>
                  <a:lnTo>
                    <a:pt x="82" y="41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2" y="38"/>
                  </a:lnTo>
                  <a:lnTo>
                    <a:pt x="105" y="38"/>
                  </a:lnTo>
                  <a:lnTo>
                    <a:pt x="108" y="36"/>
                  </a:lnTo>
                  <a:lnTo>
                    <a:pt x="111" y="36"/>
                  </a:lnTo>
                  <a:lnTo>
                    <a:pt x="114" y="35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3" y="32"/>
                  </a:lnTo>
                  <a:lnTo>
                    <a:pt x="126" y="33"/>
                  </a:lnTo>
                  <a:lnTo>
                    <a:pt x="129" y="35"/>
                  </a:lnTo>
                  <a:lnTo>
                    <a:pt x="127" y="36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0" y="41"/>
                  </a:lnTo>
                  <a:lnTo>
                    <a:pt x="118" y="42"/>
                  </a:lnTo>
                  <a:lnTo>
                    <a:pt x="115" y="42"/>
                  </a:lnTo>
                  <a:lnTo>
                    <a:pt x="112" y="44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6" y="47"/>
                  </a:lnTo>
                  <a:lnTo>
                    <a:pt x="103" y="47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6" y="48"/>
                  </a:lnTo>
                  <a:lnTo>
                    <a:pt x="93" y="48"/>
                  </a:lnTo>
                  <a:lnTo>
                    <a:pt x="91" y="48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8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auto">
            <a:xfrm>
              <a:off x="4526" y="1722"/>
              <a:ext cx="406" cy="40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5" y="14"/>
                </a:cxn>
                <a:cxn ang="0">
                  <a:pos x="189" y="56"/>
                </a:cxn>
                <a:cxn ang="0">
                  <a:pos x="273" y="104"/>
                </a:cxn>
                <a:cxn ang="0">
                  <a:pos x="325" y="147"/>
                </a:cxn>
                <a:cxn ang="0">
                  <a:pos x="348" y="176"/>
                </a:cxn>
                <a:cxn ang="0">
                  <a:pos x="357" y="222"/>
                </a:cxn>
                <a:cxn ang="0">
                  <a:pos x="364" y="269"/>
                </a:cxn>
                <a:cxn ang="0">
                  <a:pos x="393" y="249"/>
                </a:cxn>
                <a:cxn ang="0">
                  <a:pos x="403" y="279"/>
                </a:cxn>
                <a:cxn ang="0">
                  <a:pos x="406" y="309"/>
                </a:cxn>
                <a:cxn ang="0">
                  <a:pos x="403" y="339"/>
                </a:cxn>
                <a:cxn ang="0">
                  <a:pos x="391" y="368"/>
                </a:cxn>
                <a:cxn ang="0">
                  <a:pos x="376" y="395"/>
                </a:cxn>
                <a:cxn ang="0">
                  <a:pos x="367" y="371"/>
                </a:cxn>
                <a:cxn ang="0">
                  <a:pos x="352" y="339"/>
                </a:cxn>
                <a:cxn ang="0">
                  <a:pos x="346" y="336"/>
                </a:cxn>
                <a:cxn ang="0">
                  <a:pos x="360" y="399"/>
                </a:cxn>
                <a:cxn ang="0">
                  <a:pos x="349" y="407"/>
                </a:cxn>
                <a:cxn ang="0">
                  <a:pos x="333" y="407"/>
                </a:cxn>
                <a:cxn ang="0">
                  <a:pos x="301" y="399"/>
                </a:cxn>
                <a:cxn ang="0">
                  <a:pos x="261" y="387"/>
                </a:cxn>
                <a:cxn ang="0">
                  <a:pos x="229" y="366"/>
                </a:cxn>
                <a:cxn ang="0">
                  <a:pos x="208" y="342"/>
                </a:cxn>
                <a:cxn ang="0">
                  <a:pos x="201" y="329"/>
                </a:cxn>
                <a:cxn ang="0">
                  <a:pos x="228" y="330"/>
                </a:cxn>
                <a:cxn ang="0">
                  <a:pos x="243" y="329"/>
                </a:cxn>
                <a:cxn ang="0">
                  <a:pos x="225" y="315"/>
                </a:cxn>
                <a:cxn ang="0">
                  <a:pos x="202" y="302"/>
                </a:cxn>
                <a:cxn ang="0">
                  <a:pos x="180" y="276"/>
                </a:cxn>
                <a:cxn ang="0">
                  <a:pos x="169" y="245"/>
                </a:cxn>
                <a:cxn ang="0">
                  <a:pos x="219" y="228"/>
                </a:cxn>
                <a:cxn ang="0">
                  <a:pos x="159" y="213"/>
                </a:cxn>
                <a:cxn ang="0">
                  <a:pos x="117" y="152"/>
                </a:cxn>
                <a:cxn ang="0">
                  <a:pos x="40" y="78"/>
                </a:cxn>
                <a:cxn ang="0">
                  <a:pos x="15" y="47"/>
                </a:cxn>
                <a:cxn ang="0">
                  <a:pos x="0" y="17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06" h="407">
                  <a:moveTo>
                    <a:pt x="13" y="0"/>
                  </a:moveTo>
                  <a:lnTo>
                    <a:pt x="85" y="14"/>
                  </a:lnTo>
                  <a:lnTo>
                    <a:pt x="189" y="56"/>
                  </a:lnTo>
                  <a:lnTo>
                    <a:pt x="273" y="104"/>
                  </a:lnTo>
                  <a:lnTo>
                    <a:pt x="325" y="147"/>
                  </a:lnTo>
                  <a:lnTo>
                    <a:pt x="348" y="176"/>
                  </a:lnTo>
                  <a:lnTo>
                    <a:pt x="357" y="222"/>
                  </a:lnTo>
                  <a:lnTo>
                    <a:pt x="364" y="269"/>
                  </a:lnTo>
                  <a:lnTo>
                    <a:pt x="393" y="249"/>
                  </a:lnTo>
                  <a:lnTo>
                    <a:pt x="403" y="279"/>
                  </a:lnTo>
                  <a:lnTo>
                    <a:pt x="406" y="309"/>
                  </a:lnTo>
                  <a:lnTo>
                    <a:pt x="403" y="339"/>
                  </a:lnTo>
                  <a:lnTo>
                    <a:pt x="391" y="368"/>
                  </a:lnTo>
                  <a:lnTo>
                    <a:pt x="376" y="395"/>
                  </a:lnTo>
                  <a:lnTo>
                    <a:pt x="367" y="371"/>
                  </a:lnTo>
                  <a:lnTo>
                    <a:pt x="352" y="339"/>
                  </a:lnTo>
                  <a:lnTo>
                    <a:pt x="346" y="336"/>
                  </a:lnTo>
                  <a:lnTo>
                    <a:pt x="360" y="399"/>
                  </a:lnTo>
                  <a:lnTo>
                    <a:pt x="349" y="407"/>
                  </a:lnTo>
                  <a:lnTo>
                    <a:pt x="333" y="407"/>
                  </a:lnTo>
                  <a:lnTo>
                    <a:pt x="301" y="399"/>
                  </a:lnTo>
                  <a:lnTo>
                    <a:pt x="261" y="387"/>
                  </a:lnTo>
                  <a:lnTo>
                    <a:pt x="229" y="366"/>
                  </a:lnTo>
                  <a:lnTo>
                    <a:pt x="208" y="342"/>
                  </a:lnTo>
                  <a:lnTo>
                    <a:pt x="201" y="329"/>
                  </a:lnTo>
                  <a:lnTo>
                    <a:pt x="228" y="330"/>
                  </a:lnTo>
                  <a:lnTo>
                    <a:pt x="243" y="329"/>
                  </a:lnTo>
                  <a:lnTo>
                    <a:pt x="225" y="315"/>
                  </a:lnTo>
                  <a:lnTo>
                    <a:pt x="202" y="302"/>
                  </a:lnTo>
                  <a:lnTo>
                    <a:pt x="180" y="276"/>
                  </a:lnTo>
                  <a:lnTo>
                    <a:pt x="169" y="245"/>
                  </a:lnTo>
                  <a:lnTo>
                    <a:pt x="219" y="228"/>
                  </a:lnTo>
                  <a:lnTo>
                    <a:pt x="159" y="213"/>
                  </a:lnTo>
                  <a:lnTo>
                    <a:pt x="117" y="152"/>
                  </a:lnTo>
                  <a:lnTo>
                    <a:pt x="40" y="78"/>
                  </a:lnTo>
                  <a:lnTo>
                    <a:pt x="15" y="47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3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auto">
            <a:xfrm>
              <a:off x="4755" y="2067"/>
              <a:ext cx="101" cy="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9" y="6"/>
                </a:cxn>
                <a:cxn ang="0">
                  <a:pos x="15" y="11"/>
                </a:cxn>
                <a:cxn ang="0">
                  <a:pos x="21" y="15"/>
                </a:cxn>
                <a:cxn ang="0">
                  <a:pos x="27" y="18"/>
                </a:cxn>
                <a:cxn ang="0">
                  <a:pos x="32" y="23"/>
                </a:cxn>
                <a:cxn ang="0">
                  <a:pos x="38" y="26"/>
                </a:cxn>
                <a:cxn ang="0">
                  <a:pos x="45" y="29"/>
                </a:cxn>
                <a:cxn ang="0">
                  <a:pos x="51" y="32"/>
                </a:cxn>
                <a:cxn ang="0">
                  <a:pos x="57" y="33"/>
                </a:cxn>
                <a:cxn ang="0">
                  <a:pos x="63" y="36"/>
                </a:cxn>
                <a:cxn ang="0">
                  <a:pos x="71" y="38"/>
                </a:cxn>
                <a:cxn ang="0">
                  <a:pos x="77" y="39"/>
                </a:cxn>
                <a:cxn ang="0">
                  <a:pos x="83" y="41"/>
                </a:cxn>
                <a:cxn ang="0">
                  <a:pos x="90" y="42"/>
                </a:cxn>
                <a:cxn ang="0">
                  <a:pos x="98" y="44"/>
                </a:cxn>
                <a:cxn ang="0">
                  <a:pos x="101" y="47"/>
                </a:cxn>
                <a:cxn ang="0">
                  <a:pos x="98" y="50"/>
                </a:cxn>
                <a:cxn ang="0">
                  <a:pos x="90" y="50"/>
                </a:cxn>
                <a:cxn ang="0">
                  <a:pos x="83" y="50"/>
                </a:cxn>
                <a:cxn ang="0">
                  <a:pos x="75" y="48"/>
                </a:cxn>
                <a:cxn ang="0">
                  <a:pos x="69" y="47"/>
                </a:cxn>
                <a:cxn ang="0">
                  <a:pos x="62" y="45"/>
                </a:cxn>
                <a:cxn ang="0">
                  <a:pos x="56" y="44"/>
                </a:cxn>
                <a:cxn ang="0">
                  <a:pos x="50" y="41"/>
                </a:cxn>
                <a:cxn ang="0">
                  <a:pos x="42" y="38"/>
                </a:cxn>
                <a:cxn ang="0">
                  <a:pos x="36" y="35"/>
                </a:cxn>
                <a:cxn ang="0">
                  <a:pos x="30" y="32"/>
                </a:cxn>
                <a:cxn ang="0">
                  <a:pos x="26" y="27"/>
                </a:cxn>
                <a:cxn ang="0">
                  <a:pos x="20" y="23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3" y="9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101" h="50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1"/>
                  </a:lnTo>
                  <a:lnTo>
                    <a:pt x="18" y="12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7" y="18"/>
                  </a:lnTo>
                  <a:lnTo>
                    <a:pt x="30" y="20"/>
                  </a:lnTo>
                  <a:lnTo>
                    <a:pt x="32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7"/>
                  </a:lnTo>
                  <a:lnTo>
                    <a:pt x="45" y="29"/>
                  </a:lnTo>
                  <a:lnTo>
                    <a:pt x="48" y="30"/>
                  </a:lnTo>
                  <a:lnTo>
                    <a:pt x="51" y="32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4" y="39"/>
                  </a:lnTo>
                  <a:lnTo>
                    <a:pt x="77" y="39"/>
                  </a:lnTo>
                  <a:lnTo>
                    <a:pt x="80" y="41"/>
                  </a:lnTo>
                  <a:lnTo>
                    <a:pt x="83" y="41"/>
                  </a:lnTo>
                  <a:lnTo>
                    <a:pt x="87" y="42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8" y="44"/>
                  </a:lnTo>
                  <a:lnTo>
                    <a:pt x="101" y="44"/>
                  </a:lnTo>
                  <a:lnTo>
                    <a:pt x="101" y="47"/>
                  </a:lnTo>
                  <a:lnTo>
                    <a:pt x="101" y="50"/>
                  </a:lnTo>
                  <a:lnTo>
                    <a:pt x="98" y="50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0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47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3" y="42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42" y="38"/>
                  </a:lnTo>
                  <a:lnTo>
                    <a:pt x="41" y="36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6" y="27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4895" y="2006"/>
              <a:ext cx="16" cy="79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8"/>
                </a:cxn>
                <a:cxn ang="0">
                  <a:pos x="16" y="22"/>
                </a:cxn>
                <a:cxn ang="0">
                  <a:pos x="15" y="27"/>
                </a:cxn>
                <a:cxn ang="0">
                  <a:pos x="15" y="31"/>
                </a:cxn>
                <a:cxn ang="0">
                  <a:pos x="15" y="37"/>
                </a:cxn>
                <a:cxn ang="0">
                  <a:pos x="13" y="42"/>
                </a:cxn>
                <a:cxn ang="0">
                  <a:pos x="13" y="46"/>
                </a:cxn>
                <a:cxn ang="0">
                  <a:pos x="12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9" y="66"/>
                </a:cxn>
                <a:cxn ang="0">
                  <a:pos x="7" y="70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3"/>
                </a:cxn>
                <a:cxn ang="0">
                  <a:pos x="1" y="57"/>
                </a:cxn>
                <a:cxn ang="0">
                  <a:pos x="4" y="48"/>
                </a:cxn>
                <a:cxn ang="0">
                  <a:pos x="6" y="42"/>
                </a:cxn>
                <a:cxn ang="0">
                  <a:pos x="6" y="37"/>
                </a:cxn>
                <a:cxn ang="0">
                  <a:pos x="7" y="31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7" y="16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7" y="1"/>
                </a:cxn>
                <a:cxn ang="0">
                  <a:pos x="7" y="0"/>
                </a:cxn>
              </a:cxnLst>
              <a:rect l="0" t="0" r="r" b="b"/>
              <a:pathLst>
                <a:path w="16" h="79">
                  <a:moveTo>
                    <a:pt x="7" y="0"/>
                  </a:moveTo>
                  <a:lnTo>
                    <a:pt x="10" y="3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7" y="70"/>
                  </a:lnTo>
                  <a:lnTo>
                    <a:pt x="7" y="73"/>
                  </a:lnTo>
                  <a:lnTo>
                    <a:pt x="4" y="75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3" y="52"/>
                  </a:lnTo>
                  <a:lnTo>
                    <a:pt x="4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7" y="36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4556" y="1760"/>
              <a:ext cx="198" cy="17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10"/>
                </a:cxn>
                <a:cxn ang="0">
                  <a:pos x="19" y="18"/>
                </a:cxn>
                <a:cxn ang="0">
                  <a:pos x="27" y="24"/>
                </a:cxn>
                <a:cxn ang="0">
                  <a:pos x="33" y="31"/>
                </a:cxn>
                <a:cxn ang="0">
                  <a:pos x="40" y="37"/>
                </a:cxn>
                <a:cxn ang="0">
                  <a:pos x="48" y="45"/>
                </a:cxn>
                <a:cxn ang="0">
                  <a:pos x="55" y="51"/>
                </a:cxn>
                <a:cxn ang="0">
                  <a:pos x="61" y="58"/>
                </a:cxn>
                <a:cxn ang="0">
                  <a:pos x="69" y="64"/>
                </a:cxn>
                <a:cxn ang="0">
                  <a:pos x="76" y="72"/>
                </a:cxn>
                <a:cxn ang="0">
                  <a:pos x="82" y="79"/>
                </a:cxn>
                <a:cxn ang="0">
                  <a:pos x="90" y="85"/>
                </a:cxn>
                <a:cxn ang="0">
                  <a:pos x="96" y="93"/>
                </a:cxn>
                <a:cxn ang="0">
                  <a:pos x="103" y="100"/>
                </a:cxn>
                <a:cxn ang="0">
                  <a:pos x="109" y="108"/>
                </a:cxn>
                <a:cxn ang="0">
                  <a:pos x="115" y="115"/>
                </a:cxn>
                <a:cxn ang="0">
                  <a:pos x="121" y="123"/>
                </a:cxn>
                <a:cxn ang="0">
                  <a:pos x="127" y="130"/>
                </a:cxn>
                <a:cxn ang="0">
                  <a:pos x="132" y="138"/>
                </a:cxn>
                <a:cxn ang="0">
                  <a:pos x="138" y="147"/>
                </a:cxn>
                <a:cxn ang="0">
                  <a:pos x="144" y="154"/>
                </a:cxn>
                <a:cxn ang="0">
                  <a:pos x="153" y="159"/>
                </a:cxn>
                <a:cxn ang="0">
                  <a:pos x="165" y="160"/>
                </a:cxn>
                <a:cxn ang="0">
                  <a:pos x="175" y="162"/>
                </a:cxn>
                <a:cxn ang="0">
                  <a:pos x="187" y="162"/>
                </a:cxn>
                <a:cxn ang="0">
                  <a:pos x="198" y="166"/>
                </a:cxn>
                <a:cxn ang="0">
                  <a:pos x="189" y="171"/>
                </a:cxn>
                <a:cxn ang="0">
                  <a:pos x="178" y="171"/>
                </a:cxn>
                <a:cxn ang="0">
                  <a:pos x="168" y="171"/>
                </a:cxn>
                <a:cxn ang="0">
                  <a:pos x="160" y="169"/>
                </a:cxn>
                <a:cxn ang="0">
                  <a:pos x="150" y="166"/>
                </a:cxn>
                <a:cxn ang="0">
                  <a:pos x="139" y="160"/>
                </a:cxn>
                <a:cxn ang="0">
                  <a:pos x="130" y="153"/>
                </a:cxn>
                <a:cxn ang="0">
                  <a:pos x="124" y="144"/>
                </a:cxn>
                <a:cxn ang="0">
                  <a:pos x="117" y="133"/>
                </a:cxn>
                <a:cxn ang="0">
                  <a:pos x="109" y="123"/>
                </a:cxn>
                <a:cxn ang="0">
                  <a:pos x="102" y="112"/>
                </a:cxn>
                <a:cxn ang="0">
                  <a:pos x="94" y="102"/>
                </a:cxn>
                <a:cxn ang="0">
                  <a:pos x="85" y="91"/>
                </a:cxn>
                <a:cxn ang="0">
                  <a:pos x="76" y="84"/>
                </a:cxn>
                <a:cxn ang="0">
                  <a:pos x="69" y="75"/>
                </a:cxn>
                <a:cxn ang="0">
                  <a:pos x="63" y="69"/>
                </a:cxn>
                <a:cxn ang="0">
                  <a:pos x="55" y="61"/>
                </a:cxn>
                <a:cxn ang="0">
                  <a:pos x="48" y="55"/>
                </a:cxn>
                <a:cxn ang="0">
                  <a:pos x="40" y="48"/>
                </a:cxn>
                <a:cxn ang="0">
                  <a:pos x="31" y="42"/>
                </a:cxn>
                <a:cxn ang="0">
                  <a:pos x="25" y="36"/>
                </a:cxn>
                <a:cxn ang="0">
                  <a:pos x="18" y="28"/>
                </a:cxn>
                <a:cxn ang="0">
                  <a:pos x="10" y="21"/>
                </a:cxn>
                <a:cxn ang="0">
                  <a:pos x="4" y="13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98" h="171">
                  <a:moveTo>
                    <a:pt x="1" y="0"/>
                  </a:moveTo>
                  <a:lnTo>
                    <a:pt x="3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1" y="19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9" y="36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7" y="54"/>
                  </a:lnTo>
                  <a:lnTo>
                    <a:pt x="60" y="55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6" y="63"/>
                  </a:lnTo>
                  <a:lnTo>
                    <a:pt x="69" y="64"/>
                  </a:lnTo>
                  <a:lnTo>
                    <a:pt x="72" y="67"/>
                  </a:lnTo>
                  <a:lnTo>
                    <a:pt x="73" y="70"/>
                  </a:lnTo>
                  <a:lnTo>
                    <a:pt x="76" y="72"/>
                  </a:lnTo>
                  <a:lnTo>
                    <a:pt x="78" y="73"/>
                  </a:lnTo>
                  <a:lnTo>
                    <a:pt x="81" y="76"/>
                  </a:lnTo>
                  <a:lnTo>
                    <a:pt x="82" y="79"/>
                  </a:lnTo>
                  <a:lnTo>
                    <a:pt x="85" y="81"/>
                  </a:lnTo>
                  <a:lnTo>
                    <a:pt x="87" y="84"/>
                  </a:lnTo>
                  <a:lnTo>
                    <a:pt x="90" y="85"/>
                  </a:lnTo>
                  <a:lnTo>
                    <a:pt x="91" y="88"/>
                  </a:lnTo>
                  <a:lnTo>
                    <a:pt x="94" y="90"/>
                  </a:lnTo>
                  <a:lnTo>
                    <a:pt x="96" y="93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3" y="100"/>
                  </a:lnTo>
                  <a:lnTo>
                    <a:pt x="105" y="102"/>
                  </a:lnTo>
                  <a:lnTo>
                    <a:pt x="108" y="105"/>
                  </a:lnTo>
                  <a:lnTo>
                    <a:pt x="109" y="108"/>
                  </a:lnTo>
                  <a:lnTo>
                    <a:pt x="111" y="111"/>
                  </a:lnTo>
                  <a:lnTo>
                    <a:pt x="112" y="112"/>
                  </a:lnTo>
                  <a:lnTo>
                    <a:pt x="115" y="115"/>
                  </a:lnTo>
                  <a:lnTo>
                    <a:pt x="117" y="117"/>
                  </a:lnTo>
                  <a:lnTo>
                    <a:pt x="120" y="120"/>
                  </a:lnTo>
                  <a:lnTo>
                    <a:pt x="121" y="123"/>
                  </a:lnTo>
                  <a:lnTo>
                    <a:pt x="123" y="126"/>
                  </a:lnTo>
                  <a:lnTo>
                    <a:pt x="124" y="127"/>
                  </a:lnTo>
                  <a:lnTo>
                    <a:pt x="127" y="130"/>
                  </a:lnTo>
                  <a:lnTo>
                    <a:pt x="129" y="133"/>
                  </a:lnTo>
                  <a:lnTo>
                    <a:pt x="130" y="135"/>
                  </a:lnTo>
                  <a:lnTo>
                    <a:pt x="132" y="138"/>
                  </a:lnTo>
                  <a:lnTo>
                    <a:pt x="135" y="141"/>
                  </a:lnTo>
                  <a:lnTo>
                    <a:pt x="136" y="144"/>
                  </a:lnTo>
                  <a:lnTo>
                    <a:pt x="138" y="147"/>
                  </a:lnTo>
                  <a:lnTo>
                    <a:pt x="139" y="150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7" y="156"/>
                  </a:lnTo>
                  <a:lnTo>
                    <a:pt x="150" y="157"/>
                  </a:lnTo>
                  <a:lnTo>
                    <a:pt x="153" y="159"/>
                  </a:lnTo>
                  <a:lnTo>
                    <a:pt x="157" y="159"/>
                  </a:lnTo>
                  <a:lnTo>
                    <a:pt x="160" y="160"/>
                  </a:lnTo>
                  <a:lnTo>
                    <a:pt x="165" y="160"/>
                  </a:lnTo>
                  <a:lnTo>
                    <a:pt x="168" y="160"/>
                  </a:lnTo>
                  <a:lnTo>
                    <a:pt x="172" y="160"/>
                  </a:lnTo>
                  <a:lnTo>
                    <a:pt x="175" y="162"/>
                  </a:lnTo>
                  <a:lnTo>
                    <a:pt x="180" y="162"/>
                  </a:lnTo>
                  <a:lnTo>
                    <a:pt x="183" y="162"/>
                  </a:lnTo>
                  <a:lnTo>
                    <a:pt x="187" y="162"/>
                  </a:lnTo>
                  <a:lnTo>
                    <a:pt x="190" y="163"/>
                  </a:lnTo>
                  <a:lnTo>
                    <a:pt x="195" y="163"/>
                  </a:lnTo>
                  <a:lnTo>
                    <a:pt x="198" y="166"/>
                  </a:lnTo>
                  <a:lnTo>
                    <a:pt x="195" y="169"/>
                  </a:lnTo>
                  <a:lnTo>
                    <a:pt x="192" y="171"/>
                  </a:lnTo>
                  <a:lnTo>
                    <a:pt x="189" y="171"/>
                  </a:lnTo>
                  <a:lnTo>
                    <a:pt x="186" y="171"/>
                  </a:lnTo>
                  <a:lnTo>
                    <a:pt x="181" y="171"/>
                  </a:lnTo>
                  <a:lnTo>
                    <a:pt x="178" y="171"/>
                  </a:lnTo>
                  <a:lnTo>
                    <a:pt x="174" y="169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3" y="169"/>
                  </a:lnTo>
                  <a:lnTo>
                    <a:pt x="160" y="169"/>
                  </a:lnTo>
                  <a:lnTo>
                    <a:pt x="157" y="169"/>
                  </a:lnTo>
                  <a:lnTo>
                    <a:pt x="153" y="168"/>
                  </a:lnTo>
                  <a:lnTo>
                    <a:pt x="150" y="166"/>
                  </a:lnTo>
                  <a:lnTo>
                    <a:pt x="147" y="165"/>
                  </a:lnTo>
                  <a:lnTo>
                    <a:pt x="142" y="162"/>
                  </a:lnTo>
                  <a:lnTo>
                    <a:pt x="139" y="160"/>
                  </a:lnTo>
                  <a:lnTo>
                    <a:pt x="136" y="157"/>
                  </a:lnTo>
                  <a:lnTo>
                    <a:pt x="133" y="156"/>
                  </a:lnTo>
                  <a:lnTo>
                    <a:pt x="130" y="153"/>
                  </a:lnTo>
                  <a:lnTo>
                    <a:pt x="129" y="150"/>
                  </a:lnTo>
                  <a:lnTo>
                    <a:pt x="126" y="147"/>
                  </a:lnTo>
                  <a:lnTo>
                    <a:pt x="124" y="144"/>
                  </a:lnTo>
                  <a:lnTo>
                    <a:pt x="121" y="141"/>
                  </a:lnTo>
                  <a:lnTo>
                    <a:pt x="120" y="136"/>
                  </a:lnTo>
                  <a:lnTo>
                    <a:pt x="117" y="133"/>
                  </a:lnTo>
                  <a:lnTo>
                    <a:pt x="114" y="130"/>
                  </a:lnTo>
                  <a:lnTo>
                    <a:pt x="112" y="126"/>
                  </a:lnTo>
                  <a:lnTo>
                    <a:pt x="109" y="123"/>
                  </a:lnTo>
                  <a:lnTo>
                    <a:pt x="108" y="118"/>
                  </a:lnTo>
                  <a:lnTo>
                    <a:pt x="105" y="115"/>
                  </a:lnTo>
                  <a:lnTo>
                    <a:pt x="102" y="112"/>
                  </a:lnTo>
                  <a:lnTo>
                    <a:pt x="100" y="108"/>
                  </a:lnTo>
                  <a:lnTo>
                    <a:pt x="97" y="105"/>
                  </a:lnTo>
                  <a:lnTo>
                    <a:pt x="94" y="102"/>
                  </a:lnTo>
                  <a:lnTo>
                    <a:pt x="91" y="97"/>
                  </a:lnTo>
                  <a:lnTo>
                    <a:pt x="88" y="96"/>
                  </a:lnTo>
                  <a:lnTo>
                    <a:pt x="85" y="91"/>
                  </a:lnTo>
                  <a:lnTo>
                    <a:pt x="82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3" y="81"/>
                  </a:lnTo>
                  <a:lnTo>
                    <a:pt x="72" y="78"/>
                  </a:lnTo>
                  <a:lnTo>
                    <a:pt x="69" y="75"/>
                  </a:lnTo>
                  <a:lnTo>
                    <a:pt x="67" y="73"/>
                  </a:lnTo>
                  <a:lnTo>
                    <a:pt x="64" y="70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5" y="52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7" y="46"/>
                  </a:lnTo>
                  <a:lnTo>
                    <a:pt x="34" y="45"/>
                  </a:lnTo>
                  <a:lnTo>
                    <a:pt x="31" y="42"/>
                  </a:lnTo>
                  <a:lnTo>
                    <a:pt x="30" y="39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4716" y="1976"/>
              <a:ext cx="111" cy="7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9" y="10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26" y="27"/>
                </a:cxn>
                <a:cxn ang="0">
                  <a:pos x="33" y="33"/>
                </a:cxn>
                <a:cxn ang="0">
                  <a:pos x="39" y="37"/>
                </a:cxn>
                <a:cxn ang="0">
                  <a:pos x="47" y="42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68" y="54"/>
                </a:cxn>
                <a:cxn ang="0">
                  <a:pos x="77" y="57"/>
                </a:cxn>
                <a:cxn ang="0">
                  <a:pos x="84" y="60"/>
                </a:cxn>
                <a:cxn ang="0">
                  <a:pos x="92" y="63"/>
                </a:cxn>
                <a:cxn ang="0">
                  <a:pos x="99" y="66"/>
                </a:cxn>
                <a:cxn ang="0">
                  <a:pos x="107" y="67"/>
                </a:cxn>
                <a:cxn ang="0">
                  <a:pos x="111" y="72"/>
                </a:cxn>
                <a:cxn ang="0">
                  <a:pos x="108" y="75"/>
                </a:cxn>
                <a:cxn ang="0">
                  <a:pos x="102" y="75"/>
                </a:cxn>
                <a:cxn ang="0">
                  <a:pos x="95" y="73"/>
                </a:cxn>
                <a:cxn ang="0">
                  <a:pos x="89" y="72"/>
                </a:cxn>
                <a:cxn ang="0">
                  <a:pos x="84" y="70"/>
                </a:cxn>
                <a:cxn ang="0">
                  <a:pos x="78" y="67"/>
                </a:cxn>
                <a:cxn ang="0">
                  <a:pos x="72" y="66"/>
                </a:cxn>
                <a:cxn ang="0">
                  <a:pos x="68" y="63"/>
                </a:cxn>
                <a:cxn ang="0">
                  <a:pos x="62" y="60"/>
                </a:cxn>
                <a:cxn ang="0">
                  <a:pos x="56" y="57"/>
                </a:cxn>
                <a:cxn ang="0">
                  <a:pos x="51" y="54"/>
                </a:cxn>
                <a:cxn ang="0">
                  <a:pos x="45" y="51"/>
                </a:cxn>
                <a:cxn ang="0">
                  <a:pos x="41" y="48"/>
                </a:cxn>
                <a:cxn ang="0">
                  <a:pos x="35" y="45"/>
                </a:cxn>
                <a:cxn ang="0">
                  <a:pos x="29" y="42"/>
                </a:cxn>
                <a:cxn ang="0">
                  <a:pos x="24" y="39"/>
                </a:cxn>
                <a:cxn ang="0">
                  <a:pos x="20" y="34"/>
                </a:cxn>
                <a:cxn ang="0">
                  <a:pos x="15" y="31"/>
                </a:cxn>
                <a:cxn ang="0">
                  <a:pos x="11" y="27"/>
                </a:cxn>
                <a:cxn ang="0">
                  <a:pos x="6" y="22"/>
                </a:cxn>
                <a:cxn ang="0">
                  <a:pos x="3" y="16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111" h="75">
                  <a:moveTo>
                    <a:pt x="3" y="0"/>
                  </a:moveTo>
                  <a:lnTo>
                    <a:pt x="5" y="3"/>
                  </a:lnTo>
                  <a:lnTo>
                    <a:pt x="8" y="6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9" y="30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7" y="42"/>
                  </a:lnTo>
                  <a:lnTo>
                    <a:pt x="50" y="45"/>
                  </a:lnTo>
                  <a:lnTo>
                    <a:pt x="54" y="46"/>
                  </a:lnTo>
                  <a:lnTo>
                    <a:pt x="57" y="48"/>
                  </a:lnTo>
                  <a:lnTo>
                    <a:pt x="60" y="51"/>
                  </a:lnTo>
                  <a:lnTo>
                    <a:pt x="65" y="52"/>
                  </a:lnTo>
                  <a:lnTo>
                    <a:pt x="68" y="54"/>
                  </a:lnTo>
                  <a:lnTo>
                    <a:pt x="72" y="55"/>
                  </a:lnTo>
                  <a:lnTo>
                    <a:pt x="77" y="57"/>
                  </a:lnTo>
                  <a:lnTo>
                    <a:pt x="80" y="58"/>
                  </a:lnTo>
                  <a:lnTo>
                    <a:pt x="84" y="60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96" y="64"/>
                  </a:lnTo>
                  <a:lnTo>
                    <a:pt x="99" y="66"/>
                  </a:lnTo>
                  <a:lnTo>
                    <a:pt x="104" y="66"/>
                  </a:lnTo>
                  <a:lnTo>
                    <a:pt x="107" y="67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5" y="73"/>
                  </a:lnTo>
                  <a:lnTo>
                    <a:pt x="93" y="72"/>
                  </a:lnTo>
                  <a:lnTo>
                    <a:pt x="89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1" y="69"/>
                  </a:lnTo>
                  <a:lnTo>
                    <a:pt x="78" y="67"/>
                  </a:lnTo>
                  <a:lnTo>
                    <a:pt x="75" y="67"/>
                  </a:lnTo>
                  <a:lnTo>
                    <a:pt x="72" y="66"/>
                  </a:lnTo>
                  <a:lnTo>
                    <a:pt x="69" y="64"/>
                  </a:lnTo>
                  <a:lnTo>
                    <a:pt x="68" y="63"/>
                  </a:lnTo>
                  <a:lnTo>
                    <a:pt x="65" y="61"/>
                  </a:lnTo>
                  <a:lnTo>
                    <a:pt x="62" y="60"/>
                  </a:lnTo>
                  <a:lnTo>
                    <a:pt x="59" y="58"/>
                  </a:lnTo>
                  <a:lnTo>
                    <a:pt x="56" y="57"/>
                  </a:lnTo>
                  <a:lnTo>
                    <a:pt x="54" y="55"/>
                  </a:lnTo>
                  <a:lnTo>
                    <a:pt x="51" y="54"/>
                  </a:lnTo>
                  <a:lnTo>
                    <a:pt x="48" y="52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1" y="48"/>
                  </a:lnTo>
                  <a:lnTo>
                    <a:pt x="38" y="46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20" y="34"/>
                  </a:lnTo>
                  <a:lnTo>
                    <a:pt x="17" y="33"/>
                  </a:lnTo>
                  <a:lnTo>
                    <a:pt x="15" y="31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auto">
            <a:xfrm>
              <a:off x="4626" y="1760"/>
              <a:ext cx="248" cy="246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6" y="6"/>
                </a:cxn>
                <a:cxn ang="0">
                  <a:pos x="39" y="12"/>
                </a:cxn>
                <a:cxn ang="0">
                  <a:pos x="53" y="18"/>
                </a:cxn>
                <a:cxn ang="0">
                  <a:pos x="66" y="24"/>
                </a:cxn>
                <a:cxn ang="0">
                  <a:pos x="80" y="30"/>
                </a:cxn>
                <a:cxn ang="0">
                  <a:pos x="93" y="37"/>
                </a:cxn>
                <a:cxn ang="0">
                  <a:pos x="107" y="45"/>
                </a:cxn>
                <a:cxn ang="0">
                  <a:pos x="116" y="52"/>
                </a:cxn>
                <a:cxn ang="0">
                  <a:pos x="125" y="60"/>
                </a:cxn>
                <a:cxn ang="0">
                  <a:pos x="134" y="66"/>
                </a:cxn>
                <a:cxn ang="0">
                  <a:pos x="143" y="70"/>
                </a:cxn>
                <a:cxn ang="0">
                  <a:pos x="152" y="75"/>
                </a:cxn>
                <a:cxn ang="0">
                  <a:pos x="161" y="79"/>
                </a:cxn>
                <a:cxn ang="0">
                  <a:pos x="170" y="85"/>
                </a:cxn>
                <a:cxn ang="0">
                  <a:pos x="179" y="91"/>
                </a:cxn>
                <a:cxn ang="0">
                  <a:pos x="191" y="99"/>
                </a:cxn>
                <a:cxn ang="0">
                  <a:pos x="203" y="109"/>
                </a:cxn>
                <a:cxn ang="0">
                  <a:pos x="215" y="120"/>
                </a:cxn>
                <a:cxn ang="0">
                  <a:pos x="227" y="132"/>
                </a:cxn>
                <a:cxn ang="0">
                  <a:pos x="236" y="145"/>
                </a:cxn>
                <a:cxn ang="0">
                  <a:pos x="242" y="160"/>
                </a:cxn>
                <a:cxn ang="0">
                  <a:pos x="246" y="175"/>
                </a:cxn>
                <a:cxn ang="0">
                  <a:pos x="248" y="190"/>
                </a:cxn>
                <a:cxn ang="0">
                  <a:pos x="248" y="204"/>
                </a:cxn>
                <a:cxn ang="0">
                  <a:pos x="248" y="217"/>
                </a:cxn>
                <a:cxn ang="0">
                  <a:pos x="246" y="231"/>
                </a:cxn>
                <a:cxn ang="0">
                  <a:pos x="240" y="241"/>
                </a:cxn>
                <a:cxn ang="0">
                  <a:pos x="236" y="235"/>
                </a:cxn>
                <a:cxn ang="0">
                  <a:pos x="237" y="222"/>
                </a:cxn>
                <a:cxn ang="0">
                  <a:pos x="240" y="208"/>
                </a:cxn>
                <a:cxn ang="0">
                  <a:pos x="240" y="196"/>
                </a:cxn>
                <a:cxn ang="0">
                  <a:pos x="239" y="184"/>
                </a:cxn>
                <a:cxn ang="0">
                  <a:pos x="237" y="172"/>
                </a:cxn>
                <a:cxn ang="0">
                  <a:pos x="234" y="162"/>
                </a:cxn>
                <a:cxn ang="0">
                  <a:pos x="230" y="153"/>
                </a:cxn>
                <a:cxn ang="0">
                  <a:pos x="224" y="144"/>
                </a:cxn>
                <a:cxn ang="0">
                  <a:pos x="212" y="129"/>
                </a:cxn>
                <a:cxn ang="0">
                  <a:pos x="197" y="115"/>
                </a:cxn>
                <a:cxn ang="0">
                  <a:pos x="189" y="108"/>
                </a:cxn>
                <a:cxn ang="0">
                  <a:pos x="179" y="102"/>
                </a:cxn>
                <a:cxn ang="0">
                  <a:pos x="170" y="96"/>
                </a:cxn>
                <a:cxn ang="0">
                  <a:pos x="159" y="90"/>
                </a:cxn>
                <a:cxn ang="0">
                  <a:pos x="150" y="84"/>
                </a:cxn>
                <a:cxn ang="0">
                  <a:pos x="140" y="79"/>
                </a:cxn>
                <a:cxn ang="0">
                  <a:pos x="131" y="75"/>
                </a:cxn>
                <a:cxn ang="0">
                  <a:pos x="122" y="69"/>
                </a:cxn>
                <a:cxn ang="0">
                  <a:pos x="110" y="58"/>
                </a:cxn>
                <a:cxn ang="0">
                  <a:pos x="99" y="49"/>
                </a:cxn>
                <a:cxn ang="0">
                  <a:pos x="87" y="42"/>
                </a:cxn>
                <a:cxn ang="0">
                  <a:pos x="75" y="37"/>
                </a:cxn>
                <a:cxn ang="0">
                  <a:pos x="62" y="31"/>
                </a:cxn>
                <a:cxn ang="0">
                  <a:pos x="50" y="27"/>
                </a:cxn>
                <a:cxn ang="0">
                  <a:pos x="38" y="21"/>
                </a:cxn>
                <a:cxn ang="0">
                  <a:pos x="27" y="15"/>
                </a:cxn>
                <a:cxn ang="0">
                  <a:pos x="18" y="12"/>
                </a:cxn>
                <a:cxn ang="0">
                  <a:pos x="8" y="9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48" h="246">
                  <a:moveTo>
                    <a:pt x="2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6" y="10"/>
                  </a:lnTo>
                  <a:lnTo>
                    <a:pt x="39" y="12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0" y="16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0" y="21"/>
                  </a:lnTo>
                  <a:lnTo>
                    <a:pt x="63" y="22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4" y="27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4" y="33"/>
                  </a:lnTo>
                  <a:lnTo>
                    <a:pt x="87" y="34"/>
                  </a:lnTo>
                  <a:lnTo>
                    <a:pt x="90" y="36"/>
                  </a:lnTo>
                  <a:lnTo>
                    <a:pt x="93" y="37"/>
                  </a:lnTo>
                  <a:lnTo>
                    <a:pt x="96" y="39"/>
                  </a:lnTo>
                  <a:lnTo>
                    <a:pt x="101" y="40"/>
                  </a:lnTo>
                  <a:lnTo>
                    <a:pt x="104" y="43"/>
                  </a:lnTo>
                  <a:lnTo>
                    <a:pt x="107" y="45"/>
                  </a:lnTo>
                  <a:lnTo>
                    <a:pt x="111" y="46"/>
                  </a:lnTo>
                  <a:lnTo>
                    <a:pt x="113" y="48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9" y="55"/>
                  </a:lnTo>
                  <a:lnTo>
                    <a:pt x="120" y="57"/>
                  </a:lnTo>
                  <a:lnTo>
                    <a:pt x="122" y="58"/>
                  </a:lnTo>
                  <a:lnTo>
                    <a:pt x="125" y="60"/>
                  </a:lnTo>
                  <a:lnTo>
                    <a:pt x="128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35" y="67"/>
                  </a:lnTo>
                  <a:lnTo>
                    <a:pt x="138" y="67"/>
                  </a:lnTo>
                  <a:lnTo>
                    <a:pt x="140" y="69"/>
                  </a:lnTo>
                  <a:lnTo>
                    <a:pt x="143" y="70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52" y="75"/>
                  </a:lnTo>
                  <a:lnTo>
                    <a:pt x="155" y="76"/>
                  </a:lnTo>
                  <a:lnTo>
                    <a:pt x="156" y="76"/>
                  </a:lnTo>
                  <a:lnTo>
                    <a:pt x="159" y="78"/>
                  </a:lnTo>
                  <a:lnTo>
                    <a:pt x="161" y="79"/>
                  </a:lnTo>
                  <a:lnTo>
                    <a:pt x="164" y="81"/>
                  </a:lnTo>
                  <a:lnTo>
                    <a:pt x="165" y="82"/>
                  </a:lnTo>
                  <a:lnTo>
                    <a:pt x="168" y="84"/>
                  </a:lnTo>
                  <a:lnTo>
                    <a:pt x="170" y="85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7" y="90"/>
                  </a:lnTo>
                  <a:lnTo>
                    <a:pt x="179" y="91"/>
                  </a:lnTo>
                  <a:lnTo>
                    <a:pt x="182" y="94"/>
                  </a:lnTo>
                  <a:lnTo>
                    <a:pt x="185" y="96"/>
                  </a:lnTo>
                  <a:lnTo>
                    <a:pt x="188" y="97"/>
                  </a:lnTo>
                  <a:lnTo>
                    <a:pt x="191" y="99"/>
                  </a:lnTo>
                  <a:lnTo>
                    <a:pt x="194" y="102"/>
                  </a:lnTo>
                  <a:lnTo>
                    <a:pt x="197" y="103"/>
                  </a:lnTo>
                  <a:lnTo>
                    <a:pt x="200" y="106"/>
                  </a:lnTo>
                  <a:lnTo>
                    <a:pt x="203" y="109"/>
                  </a:lnTo>
                  <a:lnTo>
                    <a:pt x="207" y="111"/>
                  </a:lnTo>
                  <a:lnTo>
                    <a:pt x="210" y="114"/>
                  </a:lnTo>
                  <a:lnTo>
                    <a:pt x="212" y="117"/>
                  </a:lnTo>
                  <a:lnTo>
                    <a:pt x="215" y="120"/>
                  </a:lnTo>
                  <a:lnTo>
                    <a:pt x="218" y="123"/>
                  </a:lnTo>
                  <a:lnTo>
                    <a:pt x="221" y="126"/>
                  </a:lnTo>
                  <a:lnTo>
                    <a:pt x="224" y="129"/>
                  </a:lnTo>
                  <a:lnTo>
                    <a:pt x="227" y="132"/>
                  </a:lnTo>
                  <a:lnTo>
                    <a:pt x="228" y="135"/>
                  </a:lnTo>
                  <a:lnTo>
                    <a:pt x="231" y="138"/>
                  </a:lnTo>
                  <a:lnTo>
                    <a:pt x="233" y="142"/>
                  </a:lnTo>
                  <a:lnTo>
                    <a:pt x="236" y="145"/>
                  </a:lnTo>
                  <a:lnTo>
                    <a:pt x="237" y="148"/>
                  </a:lnTo>
                  <a:lnTo>
                    <a:pt x="239" y="153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3" y="163"/>
                  </a:lnTo>
                  <a:lnTo>
                    <a:pt x="245" y="168"/>
                  </a:lnTo>
                  <a:lnTo>
                    <a:pt x="245" y="171"/>
                  </a:lnTo>
                  <a:lnTo>
                    <a:pt x="246" y="175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8" y="186"/>
                  </a:lnTo>
                  <a:lnTo>
                    <a:pt x="248" y="190"/>
                  </a:lnTo>
                  <a:lnTo>
                    <a:pt x="248" y="195"/>
                  </a:lnTo>
                  <a:lnTo>
                    <a:pt x="248" y="198"/>
                  </a:lnTo>
                  <a:lnTo>
                    <a:pt x="248" y="201"/>
                  </a:lnTo>
                  <a:lnTo>
                    <a:pt x="248" y="204"/>
                  </a:lnTo>
                  <a:lnTo>
                    <a:pt x="248" y="207"/>
                  </a:lnTo>
                  <a:lnTo>
                    <a:pt x="248" y="210"/>
                  </a:lnTo>
                  <a:lnTo>
                    <a:pt x="248" y="214"/>
                  </a:lnTo>
                  <a:lnTo>
                    <a:pt x="248" y="217"/>
                  </a:lnTo>
                  <a:lnTo>
                    <a:pt x="248" y="220"/>
                  </a:lnTo>
                  <a:lnTo>
                    <a:pt x="248" y="223"/>
                  </a:lnTo>
                  <a:lnTo>
                    <a:pt x="246" y="228"/>
                  </a:lnTo>
                  <a:lnTo>
                    <a:pt x="246" y="231"/>
                  </a:lnTo>
                  <a:lnTo>
                    <a:pt x="245" y="234"/>
                  </a:lnTo>
                  <a:lnTo>
                    <a:pt x="243" y="237"/>
                  </a:lnTo>
                  <a:lnTo>
                    <a:pt x="242" y="240"/>
                  </a:lnTo>
                  <a:lnTo>
                    <a:pt x="240" y="241"/>
                  </a:lnTo>
                  <a:lnTo>
                    <a:pt x="239" y="246"/>
                  </a:lnTo>
                  <a:lnTo>
                    <a:pt x="237" y="241"/>
                  </a:lnTo>
                  <a:lnTo>
                    <a:pt x="236" y="238"/>
                  </a:lnTo>
                  <a:lnTo>
                    <a:pt x="236" y="235"/>
                  </a:lnTo>
                  <a:lnTo>
                    <a:pt x="236" y="232"/>
                  </a:lnTo>
                  <a:lnTo>
                    <a:pt x="236" y="229"/>
                  </a:lnTo>
                  <a:lnTo>
                    <a:pt x="236" y="226"/>
                  </a:lnTo>
                  <a:lnTo>
                    <a:pt x="237" y="222"/>
                  </a:lnTo>
                  <a:lnTo>
                    <a:pt x="239" y="219"/>
                  </a:lnTo>
                  <a:lnTo>
                    <a:pt x="239" y="216"/>
                  </a:lnTo>
                  <a:lnTo>
                    <a:pt x="240" y="213"/>
                  </a:lnTo>
                  <a:lnTo>
                    <a:pt x="240" y="208"/>
                  </a:lnTo>
                  <a:lnTo>
                    <a:pt x="242" y="205"/>
                  </a:lnTo>
                  <a:lnTo>
                    <a:pt x="242" y="202"/>
                  </a:lnTo>
                  <a:lnTo>
                    <a:pt x="242" y="199"/>
                  </a:lnTo>
                  <a:lnTo>
                    <a:pt x="240" y="196"/>
                  </a:lnTo>
                  <a:lnTo>
                    <a:pt x="240" y="193"/>
                  </a:lnTo>
                  <a:lnTo>
                    <a:pt x="240" y="190"/>
                  </a:lnTo>
                  <a:lnTo>
                    <a:pt x="239" y="187"/>
                  </a:lnTo>
                  <a:lnTo>
                    <a:pt x="239" y="184"/>
                  </a:lnTo>
                  <a:lnTo>
                    <a:pt x="239" y="181"/>
                  </a:lnTo>
                  <a:lnTo>
                    <a:pt x="237" y="178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36" y="171"/>
                  </a:lnTo>
                  <a:lnTo>
                    <a:pt x="236" y="168"/>
                  </a:lnTo>
                  <a:lnTo>
                    <a:pt x="234" y="165"/>
                  </a:lnTo>
                  <a:lnTo>
                    <a:pt x="234" y="162"/>
                  </a:lnTo>
                  <a:lnTo>
                    <a:pt x="233" y="160"/>
                  </a:lnTo>
                  <a:lnTo>
                    <a:pt x="231" y="157"/>
                  </a:lnTo>
                  <a:lnTo>
                    <a:pt x="230" y="156"/>
                  </a:lnTo>
                  <a:lnTo>
                    <a:pt x="230" y="153"/>
                  </a:lnTo>
                  <a:lnTo>
                    <a:pt x="228" y="151"/>
                  </a:lnTo>
                  <a:lnTo>
                    <a:pt x="227" y="148"/>
                  </a:lnTo>
                  <a:lnTo>
                    <a:pt x="225" y="145"/>
                  </a:lnTo>
                  <a:lnTo>
                    <a:pt x="224" y="144"/>
                  </a:lnTo>
                  <a:lnTo>
                    <a:pt x="222" y="141"/>
                  </a:lnTo>
                  <a:lnTo>
                    <a:pt x="219" y="136"/>
                  </a:lnTo>
                  <a:lnTo>
                    <a:pt x="215" y="133"/>
                  </a:lnTo>
                  <a:lnTo>
                    <a:pt x="212" y="129"/>
                  </a:lnTo>
                  <a:lnTo>
                    <a:pt x="207" y="124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7" y="115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09"/>
                  </a:lnTo>
                  <a:lnTo>
                    <a:pt x="189" y="108"/>
                  </a:lnTo>
                  <a:lnTo>
                    <a:pt x="186" y="106"/>
                  </a:lnTo>
                  <a:lnTo>
                    <a:pt x="183" y="105"/>
                  </a:lnTo>
                  <a:lnTo>
                    <a:pt x="182" y="103"/>
                  </a:lnTo>
                  <a:lnTo>
                    <a:pt x="179" y="102"/>
                  </a:lnTo>
                  <a:lnTo>
                    <a:pt x="177" y="100"/>
                  </a:lnTo>
                  <a:lnTo>
                    <a:pt x="174" y="99"/>
                  </a:lnTo>
                  <a:lnTo>
                    <a:pt x="171" y="97"/>
                  </a:lnTo>
                  <a:lnTo>
                    <a:pt x="170" y="96"/>
                  </a:lnTo>
                  <a:lnTo>
                    <a:pt x="167" y="94"/>
                  </a:lnTo>
                  <a:lnTo>
                    <a:pt x="165" y="93"/>
                  </a:lnTo>
                  <a:lnTo>
                    <a:pt x="162" y="91"/>
                  </a:lnTo>
                  <a:lnTo>
                    <a:pt x="159" y="90"/>
                  </a:lnTo>
                  <a:lnTo>
                    <a:pt x="158" y="88"/>
                  </a:lnTo>
                  <a:lnTo>
                    <a:pt x="155" y="87"/>
                  </a:lnTo>
                  <a:lnTo>
                    <a:pt x="153" y="85"/>
                  </a:lnTo>
                  <a:lnTo>
                    <a:pt x="150" y="84"/>
                  </a:lnTo>
                  <a:lnTo>
                    <a:pt x="147" y="82"/>
                  </a:lnTo>
                  <a:lnTo>
                    <a:pt x="146" y="82"/>
                  </a:lnTo>
                  <a:lnTo>
                    <a:pt x="143" y="81"/>
                  </a:lnTo>
                  <a:lnTo>
                    <a:pt x="140" y="79"/>
                  </a:lnTo>
                  <a:lnTo>
                    <a:pt x="138" y="78"/>
                  </a:lnTo>
                  <a:lnTo>
                    <a:pt x="135" y="76"/>
                  </a:lnTo>
                  <a:lnTo>
                    <a:pt x="134" y="76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2" y="69"/>
                  </a:lnTo>
                  <a:lnTo>
                    <a:pt x="119" y="66"/>
                  </a:lnTo>
                  <a:lnTo>
                    <a:pt x="116" y="63"/>
                  </a:lnTo>
                  <a:lnTo>
                    <a:pt x="113" y="61"/>
                  </a:lnTo>
                  <a:lnTo>
                    <a:pt x="110" y="58"/>
                  </a:lnTo>
                  <a:lnTo>
                    <a:pt x="108" y="55"/>
                  </a:lnTo>
                  <a:lnTo>
                    <a:pt x="105" y="54"/>
                  </a:lnTo>
                  <a:lnTo>
                    <a:pt x="102" y="52"/>
                  </a:lnTo>
                  <a:lnTo>
                    <a:pt x="99" y="49"/>
                  </a:lnTo>
                  <a:lnTo>
                    <a:pt x="96" y="48"/>
                  </a:lnTo>
                  <a:lnTo>
                    <a:pt x="93" y="46"/>
                  </a:lnTo>
                  <a:lnTo>
                    <a:pt x="90" y="45"/>
                  </a:lnTo>
                  <a:lnTo>
                    <a:pt x="87" y="42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8" y="39"/>
                  </a:lnTo>
                  <a:lnTo>
                    <a:pt x="75" y="37"/>
                  </a:lnTo>
                  <a:lnTo>
                    <a:pt x="72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1"/>
                  </a:lnTo>
                  <a:lnTo>
                    <a:pt x="59" y="31"/>
                  </a:lnTo>
                  <a:lnTo>
                    <a:pt x="56" y="30"/>
                  </a:lnTo>
                  <a:lnTo>
                    <a:pt x="53" y="28"/>
                  </a:lnTo>
                  <a:lnTo>
                    <a:pt x="50" y="27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41" y="22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auto">
            <a:xfrm>
              <a:off x="4748" y="1842"/>
              <a:ext cx="10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10" y="21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32">
                  <a:moveTo>
                    <a:pt x="3" y="0"/>
                  </a:moveTo>
                  <a:lnTo>
                    <a:pt x="6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auto">
            <a:xfrm>
              <a:off x="4770" y="1848"/>
              <a:ext cx="11" cy="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8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1" y="27"/>
                </a:cxn>
                <a:cxn ang="0">
                  <a:pos x="9" y="30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9" y="42"/>
                </a:cxn>
                <a:cxn ang="0">
                  <a:pos x="8" y="47"/>
                </a:cxn>
                <a:cxn ang="0">
                  <a:pos x="8" y="50"/>
                </a:cxn>
                <a:cxn ang="0">
                  <a:pos x="6" y="54"/>
                </a:cxn>
                <a:cxn ang="0">
                  <a:pos x="6" y="57"/>
                </a:cxn>
                <a:cxn ang="0">
                  <a:pos x="5" y="54"/>
                </a:cxn>
                <a:cxn ang="0">
                  <a:pos x="2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7">
                  <a:moveTo>
                    <a:pt x="3" y="0"/>
                  </a:moveTo>
                  <a:lnTo>
                    <a:pt x="5" y="2"/>
                  </a:lnTo>
                  <a:lnTo>
                    <a:pt x="6" y="5"/>
                  </a:lnTo>
                  <a:lnTo>
                    <a:pt x="8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auto">
            <a:xfrm>
              <a:off x="4790" y="1868"/>
              <a:ext cx="12" cy="5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10" y="16"/>
                </a:cxn>
                <a:cxn ang="0">
                  <a:pos x="12" y="19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10" y="31"/>
                </a:cxn>
                <a:cxn ang="0">
                  <a:pos x="10" y="36"/>
                </a:cxn>
                <a:cxn ang="0">
                  <a:pos x="9" y="39"/>
                </a:cxn>
                <a:cxn ang="0">
                  <a:pos x="9" y="43"/>
                </a:cxn>
                <a:cxn ang="0">
                  <a:pos x="7" y="46"/>
                </a:cxn>
                <a:cxn ang="0">
                  <a:pos x="7" y="51"/>
                </a:cxn>
                <a:cxn ang="0">
                  <a:pos x="7" y="54"/>
                </a:cxn>
                <a:cxn ang="0">
                  <a:pos x="7" y="58"/>
                </a:cxn>
                <a:cxn ang="0">
                  <a:pos x="3" y="58"/>
                </a:cxn>
                <a:cxn ang="0">
                  <a:pos x="1" y="58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1" y="27"/>
                </a:cxn>
                <a:cxn ang="0">
                  <a:pos x="1" y="24"/>
                </a:cxn>
                <a:cxn ang="0">
                  <a:pos x="1" y="19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58">
                  <a:moveTo>
                    <a:pt x="6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7" y="46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auto">
            <a:xfrm>
              <a:off x="4812" y="1890"/>
              <a:ext cx="1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8" y="12"/>
                </a:cxn>
                <a:cxn ang="0">
                  <a:pos x="17" y="17"/>
                </a:cxn>
                <a:cxn ang="0">
                  <a:pos x="17" y="20"/>
                </a:cxn>
                <a:cxn ang="0">
                  <a:pos x="15" y="23"/>
                </a:cxn>
                <a:cxn ang="0">
                  <a:pos x="15" y="27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11" y="38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9" y="48"/>
                </a:cxn>
                <a:cxn ang="0">
                  <a:pos x="9" y="51"/>
                </a:cxn>
                <a:cxn ang="0">
                  <a:pos x="9" y="56"/>
                </a:cxn>
                <a:cxn ang="0">
                  <a:pos x="8" y="59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2" y="68"/>
                </a:cxn>
                <a:cxn ang="0">
                  <a:pos x="2" y="66"/>
                </a:cxn>
                <a:cxn ang="0">
                  <a:pos x="0" y="63"/>
                </a:cxn>
                <a:cxn ang="0">
                  <a:pos x="0" y="62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2" y="47"/>
                </a:cxn>
                <a:cxn ang="0">
                  <a:pos x="2" y="44"/>
                </a:cxn>
                <a:cxn ang="0">
                  <a:pos x="2" y="42"/>
                </a:cxn>
                <a:cxn ang="0">
                  <a:pos x="3" y="38"/>
                </a:cxn>
                <a:cxn ang="0">
                  <a:pos x="5" y="33"/>
                </a:cxn>
                <a:cxn ang="0">
                  <a:pos x="5" y="32"/>
                </a:cxn>
                <a:cxn ang="0">
                  <a:pos x="5" y="29"/>
                </a:cxn>
                <a:cxn ang="0">
                  <a:pos x="5" y="27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4" y="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30"/>
                  </a:lnTo>
                  <a:lnTo>
                    <a:pt x="12" y="33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6"/>
                  </a:lnTo>
                  <a:lnTo>
                    <a:pt x="8" y="59"/>
                  </a:lnTo>
                  <a:lnTo>
                    <a:pt x="6" y="63"/>
                  </a:lnTo>
                  <a:lnTo>
                    <a:pt x="3" y="66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4829" y="1922"/>
              <a:ext cx="19" cy="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9" y="12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8" y="24"/>
                </a:cxn>
                <a:cxn ang="0">
                  <a:pos x="16" y="27"/>
                </a:cxn>
                <a:cxn ang="0">
                  <a:pos x="16" y="30"/>
                </a:cxn>
                <a:cxn ang="0">
                  <a:pos x="15" y="33"/>
                </a:cxn>
                <a:cxn ang="0">
                  <a:pos x="15" y="34"/>
                </a:cxn>
                <a:cxn ang="0">
                  <a:pos x="13" y="37"/>
                </a:cxn>
                <a:cxn ang="0">
                  <a:pos x="13" y="40"/>
                </a:cxn>
                <a:cxn ang="0">
                  <a:pos x="13" y="43"/>
                </a:cxn>
                <a:cxn ang="0">
                  <a:pos x="12" y="45"/>
                </a:cxn>
                <a:cxn ang="0">
                  <a:pos x="10" y="46"/>
                </a:cxn>
                <a:cxn ang="0">
                  <a:pos x="9" y="49"/>
                </a:cxn>
                <a:cxn ang="0">
                  <a:pos x="7" y="52"/>
                </a:cxn>
                <a:cxn ang="0">
                  <a:pos x="4" y="54"/>
                </a:cxn>
                <a:cxn ang="0">
                  <a:pos x="3" y="57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1" y="45"/>
                </a:cxn>
                <a:cxn ang="0">
                  <a:pos x="3" y="42"/>
                </a:cxn>
                <a:cxn ang="0">
                  <a:pos x="3" y="39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10" y="25"/>
                </a:cxn>
                <a:cxn ang="0">
                  <a:pos x="10" y="22"/>
                </a:cxn>
                <a:cxn ang="0">
                  <a:pos x="10" y="19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60">
                  <a:moveTo>
                    <a:pt x="15" y="0"/>
                  </a:moveTo>
                  <a:lnTo>
                    <a:pt x="16" y="3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2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4649" y="1824"/>
              <a:ext cx="33" cy="1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30" y="5"/>
                </a:cxn>
                <a:cxn ang="0">
                  <a:pos x="33" y="8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1"/>
                </a:cxn>
                <a:cxn ang="0">
                  <a:pos x="10" y="11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33" h="11">
                  <a:moveTo>
                    <a:pt x="21" y="0"/>
                  </a:moveTo>
                  <a:lnTo>
                    <a:pt x="22" y="2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auto">
            <a:xfrm>
              <a:off x="4671" y="1844"/>
              <a:ext cx="2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24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4685" y="1871"/>
              <a:ext cx="42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0" y="3"/>
                </a:cxn>
                <a:cxn ang="0">
                  <a:pos x="33" y="4"/>
                </a:cxn>
                <a:cxn ang="0">
                  <a:pos x="36" y="6"/>
                </a:cxn>
                <a:cxn ang="0">
                  <a:pos x="37" y="7"/>
                </a:cxn>
                <a:cxn ang="0">
                  <a:pos x="39" y="9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2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3" y="6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2" h="12">
                  <a:moveTo>
                    <a:pt x="1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6" y="7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4706" y="1898"/>
              <a:ext cx="3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7" y="6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10"/>
                </a:cxn>
                <a:cxn ang="0">
                  <a:pos x="31" y="10"/>
                </a:cxn>
                <a:cxn ang="0">
                  <a:pos x="28" y="10"/>
                </a:cxn>
                <a:cxn ang="0">
                  <a:pos x="27" y="9"/>
                </a:cxn>
                <a:cxn ang="0">
                  <a:pos x="24" y="9"/>
                </a:cxn>
                <a:cxn ang="0">
                  <a:pos x="22" y="9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" h="10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4745" y="1967"/>
              <a:ext cx="43" cy="1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1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39" y="7"/>
                </a:cxn>
                <a:cxn ang="0">
                  <a:pos x="36" y="9"/>
                </a:cxn>
                <a:cxn ang="0">
                  <a:pos x="34" y="10"/>
                </a:cxn>
                <a:cxn ang="0">
                  <a:pos x="31" y="12"/>
                </a:cxn>
                <a:cxn ang="0">
                  <a:pos x="28" y="12"/>
                </a:cxn>
                <a:cxn ang="0">
                  <a:pos x="25" y="13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6" y="13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6" y="4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7" y="4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43" h="16">
                  <a:moveTo>
                    <a:pt x="37" y="0"/>
                  </a:move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4761" y="1998"/>
              <a:ext cx="44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5" y="5"/>
                </a:cxn>
                <a:cxn ang="0">
                  <a:pos x="36" y="5"/>
                </a:cxn>
                <a:cxn ang="0">
                  <a:pos x="39" y="6"/>
                </a:cxn>
                <a:cxn ang="0">
                  <a:pos x="42" y="8"/>
                </a:cxn>
                <a:cxn ang="0">
                  <a:pos x="44" y="9"/>
                </a:cxn>
                <a:cxn ang="0">
                  <a:pos x="41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9" y="8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4" h="12">
                  <a:moveTo>
                    <a:pt x="3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4785" y="2064"/>
              <a:ext cx="57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1" y="5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1"/>
                </a:cxn>
                <a:cxn ang="0">
                  <a:pos x="32" y="12"/>
                </a:cxn>
                <a:cxn ang="0">
                  <a:pos x="35" y="12"/>
                </a:cxn>
                <a:cxn ang="0">
                  <a:pos x="39" y="12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50" y="15"/>
                </a:cxn>
                <a:cxn ang="0">
                  <a:pos x="53" y="15"/>
                </a:cxn>
                <a:cxn ang="0">
                  <a:pos x="57" y="18"/>
                </a:cxn>
                <a:cxn ang="0">
                  <a:pos x="54" y="21"/>
                </a:cxn>
                <a:cxn ang="0">
                  <a:pos x="51" y="24"/>
                </a:cxn>
                <a:cxn ang="0">
                  <a:pos x="47" y="23"/>
                </a:cxn>
                <a:cxn ang="0">
                  <a:pos x="44" y="23"/>
                </a:cxn>
                <a:cxn ang="0">
                  <a:pos x="39" y="23"/>
                </a:cxn>
                <a:cxn ang="0">
                  <a:pos x="36" y="23"/>
                </a:cxn>
                <a:cxn ang="0">
                  <a:pos x="33" y="21"/>
                </a:cxn>
                <a:cxn ang="0">
                  <a:pos x="30" y="21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0" y="20"/>
                </a:cxn>
                <a:cxn ang="0">
                  <a:pos x="17" y="18"/>
                </a:cxn>
                <a:cxn ang="0">
                  <a:pos x="14" y="17"/>
                </a:cxn>
                <a:cxn ang="0">
                  <a:pos x="11" y="15"/>
                </a:cxn>
                <a:cxn ang="0">
                  <a:pos x="8" y="14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7" h="24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1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8"/>
                  </a:lnTo>
                  <a:lnTo>
                    <a:pt x="54" y="21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44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0" y="20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1" y="15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auto">
            <a:xfrm>
              <a:off x="4775" y="1925"/>
              <a:ext cx="150" cy="286"/>
            </a:xfrm>
            <a:custGeom>
              <a:avLst/>
              <a:gdLst/>
              <a:ahLst/>
              <a:cxnLst>
                <a:cxn ang="0">
                  <a:pos x="121" y="286"/>
                </a:cxn>
                <a:cxn ang="0">
                  <a:pos x="108" y="240"/>
                </a:cxn>
                <a:cxn ang="0">
                  <a:pos x="82" y="154"/>
                </a:cxn>
                <a:cxn ang="0">
                  <a:pos x="60" y="97"/>
                </a:cxn>
                <a:cxn ang="0">
                  <a:pos x="31" y="54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43" y="39"/>
                </a:cxn>
                <a:cxn ang="0">
                  <a:pos x="91" y="123"/>
                </a:cxn>
                <a:cxn ang="0">
                  <a:pos x="126" y="214"/>
                </a:cxn>
                <a:cxn ang="0">
                  <a:pos x="139" y="249"/>
                </a:cxn>
                <a:cxn ang="0">
                  <a:pos x="150" y="282"/>
                </a:cxn>
                <a:cxn ang="0">
                  <a:pos x="121" y="286"/>
                </a:cxn>
                <a:cxn ang="0">
                  <a:pos x="121" y="286"/>
                </a:cxn>
              </a:cxnLst>
              <a:rect l="0" t="0" r="r" b="b"/>
              <a:pathLst>
                <a:path w="150" h="286">
                  <a:moveTo>
                    <a:pt x="121" y="286"/>
                  </a:moveTo>
                  <a:lnTo>
                    <a:pt x="108" y="240"/>
                  </a:lnTo>
                  <a:lnTo>
                    <a:pt x="82" y="154"/>
                  </a:lnTo>
                  <a:lnTo>
                    <a:pt x="60" y="97"/>
                  </a:lnTo>
                  <a:lnTo>
                    <a:pt x="31" y="54"/>
                  </a:lnTo>
                  <a:lnTo>
                    <a:pt x="0" y="4"/>
                  </a:lnTo>
                  <a:lnTo>
                    <a:pt x="9" y="0"/>
                  </a:lnTo>
                  <a:lnTo>
                    <a:pt x="43" y="39"/>
                  </a:lnTo>
                  <a:lnTo>
                    <a:pt x="91" y="123"/>
                  </a:lnTo>
                  <a:lnTo>
                    <a:pt x="126" y="214"/>
                  </a:lnTo>
                  <a:lnTo>
                    <a:pt x="139" y="249"/>
                  </a:lnTo>
                  <a:lnTo>
                    <a:pt x="150" y="282"/>
                  </a:lnTo>
                  <a:lnTo>
                    <a:pt x="121" y="286"/>
                  </a:lnTo>
                  <a:lnTo>
                    <a:pt x="121" y="28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auto">
            <a:xfrm>
              <a:off x="4586" y="1755"/>
              <a:ext cx="342" cy="456"/>
            </a:xfrm>
            <a:custGeom>
              <a:avLst/>
              <a:gdLst/>
              <a:ahLst/>
              <a:cxnLst>
                <a:cxn ang="0">
                  <a:pos x="325" y="453"/>
                </a:cxn>
                <a:cxn ang="0">
                  <a:pos x="313" y="417"/>
                </a:cxn>
                <a:cxn ang="0">
                  <a:pos x="300" y="380"/>
                </a:cxn>
                <a:cxn ang="0">
                  <a:pos x="288" y="344"/>
                </a:cxn>
                <a:cxn ang="0">
                  <a:pos x="274" y="308"/>
                </a:cxn>
                <a:cxn ang="0">
                  <a:pos x="259" y="273"/>
                </a:cxn>
                <a:cxn ang="0">
                  <a:pos x="241" y="242"/>
                </a:cxn>
                <a:cxn ang="0">
                  <a:pos x="226" y="216"/>
                </a:cxn>
                <a:cxn ang="0">
                  <a:pos x="208" y="188"/>
                </a:cxn>
                <a:cxn ang="0">
                  <a:pos x="177" y="153"/>
                </a:cxn>
                <a:cxn ang="0">
                  <a:pos x="148" y="122"/>
                </a:cxn>
                <a:cxn ang="0">
                  <a:pos x="120" y="93"/>
                </a:cxn>
                <a:cxn ang="0">
                  <a:pos x="93" y="72"/>
                </a:cxn>
                <a:cxn ang="0">
                  <a:pos x="69" y="54"/>
                </a:cxn>
                <a:cxn ang="0">
                  <a:pos x="42" y="33"/>
                </a:cxn>
                <a:cxn ang="0">
                  <a:pos x="15" y="17"/>
                </a:cxn>
                <a:cxn ang="0">
                  <a:pos x="33" y="24"/>
                </a:cxn>
                <a:cxn ang="0">
                  <a:pos x="66" y="47"/>
                </a:cxn>
                <a:cxn ang="0">
                  <a:pos x="79" y="54"/>
                </a:cxn>
                <a:cxn ang="0">
                  <a:pos x="46" y="29"/>
                </a:cxn>
                <a:cxn ang="0">
                  <a:pos x="15" y="11"/>
                </a:cxn>
                <a:cxn ang="0">
                  <a:pos x="9" y="3"/>
                </a:cxn>
                <a:cxn ang="0">
                  <a:pos x="40" y="23"/>
                </a:cxn>
                <a:cxn ang="0">
                  <a:pos x="73" y="42"/>
                </a:cxn>
                <a:cxn ang="0">
                  <a:pos x="67" y="36"/>
                </a:cxn>
                <a:cxn ang="0">
                  <a:pos x="48" y="23"/>
                </a:cxn>
                <a:cxn ang="0">
                  <a:pos x="51" y="23"/>
                </a:cxn>
                <a:cxn ang="0">
                  <a:pos x="24" y="6"/>
                </a:cxn>
                <a:cxn ang="0">
                  <a:pos x="37" y="11"/>
                </a:cxn>
                <a:cxn ang="0">
                  <a:pos x="67" y="32"/>
                </a:cxn>
                <a:cxn ang="0">
                  <a:pos x="99" y="54"/>
                </a:cxn>
                <a:cxn ang="0">
                  <a:pos x="127" y="78"/>
                </a:cxn>
                <a:cxn ang="0">
                  <a:pos x="138" y="89"/>
                </a:cxn>
                <a:cxn ang="0">
                  <a:pos x="160" y="114"/>
                </a:cxn>
                <a:cxn ang="0">
                  <a:pos x="190" y="146"/>
                </a:cxn>
                <a:cxn ang="0">
                  <a:pos x="219" y="180"/>
                </a:cxn>
                <a:cxn ang="0">
                  <a:pos x="241" y="212"/>
                </a:cxn>
                <a:cxn ang="0">
                  <a:pos x="264" y="251"/>
                </a:cxn>
                <a:cxn ang="0">
                  <a:pos x="286" y="293"/>
                </a:cxn>
                <a:cxn ang="0">
                  <a:pos x="307" y="335"/>
                </a:cxn>
                <a:cxn ang="0">
                  <a:pos x="322" y="372"/>
                </a:cxn>
                <a:cxn ang="0">
                  <a:pos x="322" y="380"/>
                </a:cxn>
                <a:cxn ang="0">
                  <a:pos x="310" y="350"/>
                </a:cxn>
                <a:cxn ang="0">
                  <a:pos x="297" y="320"/>
                </a:cxn>
                <a:cxn ang="0">
                  <a:pos x="294" y="320"/>
                </a:cxn>
                <a:cxn ang="0">
                  <a:pos x="304" y="345"/>
                </a:cxn>
                <a:cxn ang="0">
                  <a:pos x="316" y="372"/>
                </a:cxn>
                <a:cxn ang="0">
                  <a:pos x="327" y="398"/>
                </a:cxn>
                <a:cxn ang="0">
                  <a:pos x="334" y="423"/>
                </a:cxn>
                <a:cxn ang="0">
                  <a:pos x="336" y="434"/>
                </a:cxn>
                <a:cxn ang="0">
                  <a:pos x="337" y="452"/>
                </a:cxn>
                <a:cxn ang="0">
                  <a:pos x="322" y="411"/>
                </a:cxn>
                <a:cxn ang="0">
                  <a:pos x="324" y="425"/>
                </a:cxn>
                <a:cxn ang="0">
                  <a:pos x="333" y="456"/>
                </a:cxn>
                <a:cxn ang="0">
                  <a:pos x="324" y="431"/>
                </a:cxn>
                <a:cxn ang="0">
                  <a:pos x="310" y="396"/>
                </a:cxn>
                <a:cxn ang="0">
                  <a:pos x="307" y="396"/>
                </a:cxn>
                <a:cxn ang="0">
                  <a:pos x="321" y="431"/>
                </a:cxn>
              </a:cxnLst>
              <a:rect l="0" t="0" r="r" b="b"/>
              <a:pathLst>
                <a:path w="342" h="456">
                  <a:moveTo>
                    <a:pt x="324" y="437"/>
                  </a:moveTo>
                  <a:lnTo>
                    <a:pt x="324" y="438"/>
                  </a:lnTo>
                  <a:lnTo>
                    <a:pt x="324" y="440"/>
                  </a:lnTo>
                  <a:lnTo>
                    <a:pt x="325" y="443"/>
                  </a:lnTo>
                  <a:lnTo>
                    <a:pt x="327" y="446"/>
                  </a:lnTo>
                  <a:lnTo>
                    <a:pt x="327" y="449"/>
                  </a:lnTo>
                  <a:lnTo>
                    <a:pt x="328" y="452"/>
                  </a:lnTo>
                  <a:lnTo>
                    <a:pt x="330" y="456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5" y="453"/>
                  </a:lnTo>
                  <a:lnTo>
                    <a:pt x="324" y="449"/>
                  </a:lnTo>
                  <a:lnTo>
                    <a:pt x="324" y="446"/>
                  </a:lnTo>
                  <a:lnTo>
                    <a:pt x="322" y="443"/>
                  </a:lnTo>
                  <a:lnTo>
                    <a:pt x="321" y="440"/>
                  </a:lnTo>
                  <a:lnTo>
                    <a:pt x="319" y="437"/>
                  </a:lnTo>
                  <a:lnTo>
                    <a:pt x="318" y="434"/>
                  </a:lnTo>
                  <a:lnTo>
                    <a:pt x="318" y="429"/>
                  </a:lnTo>
                  <a:lnTo>
                    <a:pt x="316" y="426"/>
                  </a:lnTo>
                  <a:lnTo>
                    <a:pt x="315" y="423"/>
                  </a:lnTo>
                  <a:lnTo>
                    <a:pt x="313" y="420"/>
                  </a:lnTo>
                  <a:lnTo>
                    <a:pt x="313" y="417"/>
                  </a:lnTo>
                  <a:lnTo>
                    <a:pt x="312" y="413"/>
                  </a:lnTo>
                  <a:lnTo>
                    <a:pt x="310" y="410"/>
                  </a:lnTo>
                  <a:lnTo>
                    <a:pt x="309" y="407"/>
                  </a:lnTo>
                  <a:lnTo>
                    <a:pt x="307" y="404"/>
                  </a:lnTo>
                  <a:lnTo>
                    <a:pt x="307" y="401"/>
                  </a:lnTo>
                  <a:lnTo>
                    <a:pt x="306" y="396"/>
                  </a:lnTo>
                  <a:lnTo>
                    <a:pt x="304" y="393"/>
                  </a:lnTo>
                  <a:lnTo>
                    <a:pt x="303" y="390"/>
                  </a:lnTo>
                  <a:lnTo>
                    <a:pt x="303" y="387"/>
                  </a:lnTo>
                  <a:lnTo>
                    <a:pt x="301" y="383"/>
                  </a:lnTo>
                  <a:lnTo>
                    <a:pt x="300" y="380"/>
                  </a:lnTo>
                  <a:lnTo>
                    <a:pt x="298" y="377"/>
                  </a:lnTo>
                  <a:lnTo>
                    <a:pt x="298" y="374"/>
                  </a:lnTo>
                  <a:lnTo>
                    <a:pt x="297" y="371"/>
                  </a:lnTo>
                  <a:lnTo>
                    <a:pt x="295" y="368"/>
                  </a:lnTo>
                  <a:lnTo>
                    <a:pt x="295" y="365"/>
                  </a:lnTo>
                  <a:lnTo>
                    <a:pt x="294" y="360"/>
                  </a:lnTo>
                  <a:lnTo>
                    <a:pt x="292" y="357"/>
                  </a:lnTo>
                  <a:lnTo>
                    <a:pt x="291" y="354"/>
                  </a:lnTo>
                  <a:lnTo>
                    <a:pt x="291" y="351"/>
                  </a:lnTo>
                  <a:lnTo>
                    <a:pt x="289" y="348"/>
                  </a:lnTo>
                  <a:lnTo>
                    <a:pt x="288" y="344"/>
                  </a:lnTo>
                  <a:lnTo>
                    <a:pt x="286" y="341"/>
                  </a:lnTo>
                  <a:lnTo>
                    <a:pt x="285" y="338"/>
                  </a:lnTo>
                  <a:lnTo>
                    <a:pt x="285" y="335"/>
                  </a:lnTo>
                  <a:lnTo>
                    <a:pt x="283" y="332"/>
                  </a:lnTo>
                  <a:lnTo>
                    <a:pt x="282" y="329"/>
                  </a:lnTo>
                  <a:lnTo>
                    <a:pt x="280" y="324"/>
                  </a:lnTo>
                  <a:lnTo>
                    <a:pt x="279" y="321"/>
                  </a:lnTo>
                  <a:lnTo>
                    <a:pt x="277" y="318"/>
                  </a:lnTo>
                  <a:lnTo>
                    <a:pt x="277" y="315"/>
                  </a:lnTo>
                  <a:lnTo>
                    <a:pt x="276" y="312"/>
                  </a:lnTo>
                  <a:lnTo>
                    <a:pt x="274" y="308"/>
                  </a:lnTo>
                  <a:lnTo>
                    <a:pt x="273" y="305"/>
                  </a:lnTo>
                  <a:lnTo>
                    <a:pt x="271" y="302"/>
                  </a:lnTo>
                  <a:lnTo>
                    <a:pt x="270" y="299"/>
                  </a:lnTo>
                  <a:lnTo>
                    <a:pt x="268" y="296"/>
                  </a:lnTo>
                  <a:lnTo>
                    <a:pt x="267" y="293"/>
                  </a:lnTo>
                  <a:lnTo>
                    <a:pt x="265" y="290"/>
                  </a:lnTo>
                  <a:lnTo>
                    <a:pt x="265" y="287"/>
                  </a:lnTo>
                  <a:lnTo>
                    <a:pt x="262" y="282"/>
                  </a:lnTo>
                  <a:lnTo>
                    <a:pt x="261" y="279"/>
                  </a:lnTo>
                  <a:lnTo>
                    <a:pt x="259" y="276"/>
                  </a:lnTo>
                  <a:lnTo>
                    <a:pt x="259" y="273"/>
                  </a:lnTo>
                  <a:lnTo>
                    <a:pt x="256" y="270"/>
                  </a:lnTo>
                  <a:lnTo>
                    <a:pt x="255" y="267"/>
                  </a:lnTo>
                  <a:lnTo>
                    <a:pt x="253" y="264"/>
                  </a:lnTo>
                  <a:lnTo>
                    <a:pt x="252" y="261"/>
                  </a:lnTo>
                  <a:lnTo>
                    <a:pt x="250" y="258"/>
                  </a:lnTo>
                  <a:lnTo>
                    <a:pt x="249" y="255"/>
                  </a:lnTo>
                  <a:lnTo>
                    <a:pt x="247" y="252"/>
                  </a:lnTo>
                  <a:lnTo>
                    <a:pt x="246" y="249"/>
                  </a:lnTo>
                  <a:lnTo>
                    <a:pt x="244" y="246"/>
                  </a:lnTo>
                  <a:lnTo>
                    <a:pt x="243" y="245"/>
                  </a:lnTo>
                  <a:lnTo>
                    <a:pt x="241" y="242"/>
                  </a:lnTo>
                  <a:lnTo>
                    <a:pt x="241" y="239"/>
                  </a:lnTo>
                  <a:lnTo>
                    <a:pt x="240" y="237"/>
                  </a:lnTo>
                  <a:lnTo>
                    <a:pt x="237" y="234"/>
                  </a:lnTo>
                  <a:lnTo>
                    <a:pt x="237" y="233"/>
                  </a:lnTo>
                  <a:lnTo>
                    <a:pt x="235" y="230"/>
                  </a:lnTo>
                  <a:lnTo>
                    <a:pt x="234" y="227"/>
                  </a:lnTo>
                  <a:lnTo>
                    <a:pt x="232" y="225"/>
                  </a:lnTo>
                  <a:lnTo>
                    <a:pt x="231" y="222"/>
                  </a:lnTo>
                  <a:lnTo>
                    <a:pt x="229" y="221"/>
                  </a:lnTo>
                  <a:lnTo>
                    <a:pt x="228" y="218"/>
                  </a:lnTo>
                  <a:lnTo>
                    <a:pt x="226" y="216"/>
                  </a:lnTo>
                  <a:lnTo>
                    <a:pt x="225" y="213"/>
                  </a:lnTo>
                  <a:lnTo>
                    <a:pt x="223" y="210"/>
                  </a:lnTo>
                  <a:lnTo>
                    <a:pt x="222" y="209"/>
                  </a:lnTo>
                  <a:lnTo>
                    <a:pt x="220" y="206"/>
                  </a:lnTo>
                  <a:lnTo>
                    <a:pt x="219" y="204"/>
                  </a:lnTo>
                  <a:lnTo>
                    <a:pt x="217" y="201"/>
                  </a:lnTo>
                  <a:lnTo>
                    <a:pt x="216" y="200"/>
                  </a:lnTo>
                  <a:lnTo>
                    <a:pt x="214" y="197"/>
                  </a:lnTo>
                  <a:lnTo>
                    <a:pt x="213" y="195"/>
                  </a:lnTo>
                  <a:lnTo>
                    <a:pt x="211" y="192"/>
                  </a:lnTo>
                  <a:lnTo>
                    <a:pt x="208" y="188"/>
                  </a:lnTo>
                  <a:lnTo>
                    <a:pt x="205" y="185"/>
                  </a:lnTo>
                  <a:lnTo>
                    <a:pt x="201" y="180"/>
                  </a:lnTo>
                  <a:lnTo>
                    <a:pt x="198" y="176"/>
                  </a:lnTo>
                  <a:lnTo>
                    <a:pt x="195" y="173"/>
                  </a:lnTo>
                  <a:lnTo>
                    <a:pt x="193" y="171"/>
                  </a:lnTo>
                  <a:lnTo>
                    <a:pt x="190" y="167"/>
                  </a:lnTo>
                  <a:lnTo>
                    <a:pt x="187" y="165"/>
                  </a:lnTo>
                  <a:lnTo>
                    <a:pt x="184" y="162"/>
                  </a:lnTo>
                  <a:lnTo>
                    <a:pt x="181" y="159"/>
                  </a:lnTo>
                  <a:lnTo>
                    <a:pt x="180" y="156"/>
                  </a:lnTo>
                  <a:lnTo>
                    <a:pt x="177" y="153"/>
                  </a:lnTo>
                  <a:lnTo>
                    <a:pt x="174" y="150"/>
                  </a:lnTo>
                  <a:lnTo>
                    <a:pt x="172" y="147"/>
                  </a:lnTo>
                  <a:lnTo>
                    <a:pt x="169" y="144"/>
                  </a:lnTo>
                  <a:lnTo>
                    <a:pt x="166" y="141"/>
                  </a:lnTo>
                  <a:lnTo>
                    <a:pt x="163" y="138"/>
                  </a:lnTo>
                  <a:lnTo>
                    <a:pt x="162" y="137"/>
                  </a:lnTo>
                  <a:lnTo>
                    <a:pt x="159" y="132"/>
                  </a:lnTo>
                  <a:lnTo>
                    <a:pt x="157" y="131"/>
                  </a:lnTo>
                  <a:lnTo>
                    <a:pt x="154" y="128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7" y="120"/>
                  </a:lnTo>
                  <a:lnTo>
                    <a:pt x="144" y="117"/>
                  </a:lnTo>
                  <a:lnTo>
                    <a:pt x="141" y="114"/>
                  </a:lnTo>
                  <a:lnTo>
                    <a:pt x="138" y="111"/>
                  </a:lnTo>
                  <a:lnTo>
                    <a:pt x="136" y="110"/>
                  </a:lnTo>
                  <a:lnTo>
                    <a:pt x="133" y="107"/>
                  </a:lnTo>
                  <a:lnTo>
                    <a:pt x="130" y="104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3" y="96"/>
                  </a:lnTo>
                  <a:lnTo>
                    <a:pt x="120" y="93"/>
                  </a:lnTo>
                  <a:lnTo>
                    <a:pt x="117" y="90"/>
                  </a:lnTo>
                  <a:lnTo>
                    <a:pt x="114" y="89"/>
                  </a:lnTo>
                  <a:lnTo>
                    <a:pt x="112" y="86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5" y="81"/>
                  </a:lnTo>
                  <a:lnTo>
                    <a:pt x="102" y="78"/>
                  </a:lnTo>
                  <a:lnTo>
                    <a:pt x="100" y="77"/>
                  </a:lnTo>
                  <a:lnTo>
                    <a:pt x="97" y="75"/>
                  </a:lnTo>
                  <a:lnTo>
                    <a:pt x="96" y="74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8" y="69"/>
                  </a:lnTo>
                  <a:lnTo>
                    <a:pt x="87" y="68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79" y="63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3" y="59"/>
                  </a:lnTo>
                  <a:lnTo>
                    <a:pt x="70" y="57"/>
                  </a:lnTo>
                  <a:lnTo>
                    <a:pt x="69" y="54"/>
                  </a:lnTo>
                  <a:lnTo>
                    <a:pt x="66" y="53"/>
                  </a:lnTo>
                  <a:lnTo>
                    <a:pt x="64" y="51"/>
                  </a:lnTo>
                  <a:lnTo>
                    <a:pt x="61" y="50"/>
                  </a:lnTo>
                  <a:lnTo>
                    <a:pt x="60" y="48"/>
                  </a:lnTo>
                  <a:lnTo>
                    <a:pt x="57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3" y="35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37" y="32"/>
                  </a:lnTo>
                  <a:lnTo>
                    <a:pt x="36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7" y="26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9" y="20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22" y="18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4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30"/>
                  </a:lnTo>
                  <a:lnTo>
                    <a:pt x="45" y="32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4" y="38"/>
                  </a:lnTo>
                  <a:lnTo>
                    <a:pt x="57" y="41"/>
                  </a:lnTo>
                  <a:lnTo>
                    <a:pt x="61" y="42"/>
                  </a:lnTo>
                  <a:lnTo>
                    <a:pt x="63" y="44"/>
                  </a:lnTo>
                  <a:lnTo>
                    <a:pt x="66" y="47"/>
                  </a:lnTo>
                  <a:lnTo>
                    <a:pt x="69" y="48"/>
                  </a:lnTo>
                  <a:lnTo>
                    <a:pt x="72" y="51"/>
                  </a:lnTo>
                  <a:lnTo>
                    <a:pt x="73" y="53"/>
                  </a:lnTo>
                  <a:lnTo>
                    <a:pt x="76" y="54"/>
                  </a:lnTo>
                  <a:lnTo>
                    <a:pt x="79" y="56"/>
                  </a:lnTo>
                  <a:lnTo>
                    <a:pt x="81" y="57"/>
                  </a:lnTo>
                  <a:lnTo>
                    <a:pt x="84" y="59"/>
                  </a:lnTo>
                  <a:lnTo>
                    <a:pt x="87" y="62"/>
                  </a:lnTo>
                  <a:lnTo>
                    <a:pt x="87" y="59"/>
                  </a:lnTo>
                  <a:lnTo>
                    <a:pt x="82" y="57"/>
                  </a:lnTo>
                  <a:lnTo>
                    <a:pt x="79" y="54"/>
                  </a:lnTo>
                  <a:lnTo>
                    <a:pt x="78" y="53"/>
                  </a:lnTo>
                  <a:lnTo>
                    <a:pt x="75" y="50"/>
                  </a:lnTo>
                  <a:lnTo>
                    <a:pt x="72" y="47"/>
                  </a:lnTo>
                  <a:lnTo>
                    <a:pt x="69" y="45"/>
                  </a:lnTo>
                  <a:lnTo>
                    <a:pt x="66" y="42"/>
                  </a:lnTo>
                  <a:lnTo>
                    <a:pt x="61" y="41"/>
                  </a:lnTo>
                  <a:lnTo>
                    <a:pt x="58" y="38"/>
                  </a:lnTo>
                  <a:lnTo>
                    <a:pt x="55" y="35"/>
                  </a:lnTo>
                  <a:lnTo>
                    <a:pt x="52" y="33"/>
                  </a:lnTo>
                  <a:lnTo>
                    <a:pt x="49" y="32"/>
                  </a:lnTo>
                  <a:lnTo>
                    <a:pt x="46" y="29"/>
                  </a:lnTo>
                  <a:lnTo>
                    <a:pt x="42" y="27"/>
                  </a:lnTo>
                  <a:lnTo>
                    <a:pt x="39" y="26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31" y="15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40" y="23"/>
                  </a:lnTo>
                  <a:lnTo>
                    <a:pt x="43" y="24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4" y="38"/>
                  </a:lnTo>
                  <a:lnTo>
                    <a:pt x="67" y="39"/>
                  </a:lnTo>
                  <a:lnTo>
                    <a:pt x="70" y="41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79" y="45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2" y="41"/>
                  </a:lnTo>
                  <a:lnTo>
                    <a:pt x="70" y="39"/>
                  </a:lnTo>
                  <a:lnTo>
                    <a:pt x="67" y="36"/>
                  </a:lnTo>
                  <a:lnTo>
                    <a:pt x="64" y="35"/>
                  </a:lnTo>
                  <a:lnTo>
                    <a:pt x="60" y="33"/>
                  </a:lnTo>
                  <a:lnTo>
                    <a:pt x="57" y="30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9" y="26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51" y="24"/>
                  </a:lnTo>
                  <a:lnTo>
                    <a:pt x="54" y="26"/>
                  </a:lnTo>
                  <a:lnTo>
                    <a:pt x="57" y="29"/>
                  </a:lnTo>
                  <a:lnTo>
                    <a:pt x="60" y="30"/>
                  </a:lnTo>
                  <a:lnTo>
                    <a:pt x="63" y="32"/>
                  </a:lnTo>
                  <a:lnTo>
                    <a:pt x="64" y="33"/>
                  </a:lnTo>
                  <a:lnTo>
                    <a:pt x="61" y="32"/>
                  </a:lnTo>
                  <a:lnTo>
                    <a:pt x="60" y="30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3" y="18"/>
                  </a:lnTo>
                  <a:lnTo>
                    <a:pt x="42" y="15"/>
                  </a:lnTo>
                  <a:lnTo>
                    <a:pt x="39" y="14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4" y="9"/>
                  </a:lnTo>
                  <a:lnTo>
                    <a:pt x="37" y="11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2" y="21"/>
                  </a:lnTo>
                  <a:lnTo>
                    <a:pt x="55" y="23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3" y="29"/>
                  </a:lnTo>
                  <a:lnTo>
                    <a:pt x="64" y="30"/>
                  </a:lnTo>
                  <a:lnTo>
                    <a:pt x="67" y="32"/>
                  </a:lnTo>
                  <a:lnTo>
                    <a:pt x="70" y="33"/>
                  </a:lnTo>
                  <a:lnTo>
                    <a:pt x="73" y="36"/>
                  </a:lnTo>
                  <a:lnTo>
                    <a:pt x="76" y="38"/>
                  </a:lnTo>
                  <a:lnTo>
                    <a:pt x="79" y="39"/>
                  </a:lnTo>
                  <a:lnTo>
                    <a:pt x="81" y="41"/>
                  </a:lnTo>
                  <a:lnTo>
                    <a:pt x="84" y="44"/>
                  </a:lnTo>
                  <a:lnTo>
                    <a:pt x="87" y="45"/>
                  </a:lnTo>
                  <a:lnTo>
                    <a:pt x="90" y="47"/>
                  </a:lnTo>
                  <a:lnTo>
                    <a:pt x="93" y="50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0" y="56"/>
                  </a:lnTo>
                  <a:lnTo>
                    <a:pt x="103" y="59"/>
                  </a:lnTo>
                  <a:lnTo>
                    <a:pt x="106" y="60"/>
                  </a:lnTo>
                  <a:lnTo>
                    <a:pt x="109" y="62"/>
                  </a:lnTo>
                  <a:lnTo>
                    <a:pt x="112" y="65"/>
                  </a:lnTo>
                  <a:lnTo>
                    <a:pt x="115" y="66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5"/>
                  </a:lnTo>
                  <a:lnTo>
                    <a:pt x="127" y="78"/>
                  </a:lnTo>
                  <a:lnTo>
                    <a:pt x="130" y="80"/>
                  </a:lnTo>
                  <a:lnTo>
                    <a:pt x="133" y="83"/>
                  </a:lnTo>
                  <a:lnTo>
                    <a:pt x="135" y="84"/>
                  </a:lnTo>
                  <a:lnTo>
                    <a:pt x="138" y="87"/>
                  </a:lnTo>
                  <a:lnTo>
                    <a:pt x="141" y="89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8" y="96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89"/>
                  </a:lnTo>
                  <a:lnTo>
                    <a:pt x="139" y="92"/>
                  </a:lnTo>
                  <a:lnTo>
                    <a:pt x="142" y="95"/>
                  </a:lnTo>
                  <a:lnTo>
                    <a:pt x="145" y="98"/>
                  </a:lnTo>
                  <a:lnTo>
                    <a:pt x="148" y="101"/>
                  </a:lnTo>
                  <a:lnTo>
                    <a:pt x="150" y="104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59" y="111"/>
                  </a:lnTo>
                  <a:lnTo>
                    <a:pt x="160" y="114"/>
                  </a:lnTo>
                  <a:lnTo>
                    <a:pt x="163" y="117"/>
                  </a:lnTo>
                  <a:lnTo>
                    <a:pt x="166" y="120"/>
                  </a:lnTo>
                  <a:lnTo>
                    <a:pt x="169" y="123"/>
                  </a:lnTo>
                  <a:lnTo>
                    <a:pt x="172" y="126"/>
                  </a:lnTo>
                  <a:lnTo>
                    <a:pt x="174" y="129"/>
                  </a:lnTo>
                  <a:lnTo>
                    <a:pt x="178" y="132"/>
                  </a:lnTo>
                  <a:lnTo>
                    <a:pt x="180" y="134"/>
                  </a:lnTo>
                  <a:lnTo>
                    <a:pt x="183" y="137"/>
                  </a:lnTo>
                  <a:lnTo>
                    <a:pt x="186" y="140"/>
                  </a:lnTo>
                  <a:lnTo>
                    <a:pt x="189" y="143"/>
                  </a:lnTo>
                  <a:lnTo>
                    <a:pt x="190" y="146"/>
                  </a:lnTo>
                  <a:lnTo>
                    <a:pt x="193" y="149"/>
                  </a:lnTo>
                  <a:lnTo>
                    <a:pt x="196" y="152"/>
                  </a:lnTo>
                  <a:lnTo>
                    <a:pt x="199" y="155"/>
                  </a:lnTo>
                  <a:lnTo>
                    <a:pt x="201" y="158"/>
                  </a:lnTo>
                  <a:lnTo>
                    <a:pt x="204" y="161"/>
                  </a:lnTo>
                  <a:lnTo>
                    <a:pt x="207" y="164"/>
                  </a:lnTo>
                  <a:lnTo>
                    <a:pt x="210" y="167"/>
                  </a:lnTo>
                  <a:lnTo>
                    <a:pt x="211" y="170"/>
                  </a:lnTo>
                  <a:lnTo>
                    <a:pt x="214" y="173"/>
                  </a:lnTo>
                  <a:lnTo>
                    <a:pt x="217" y="177"/>
                  </a:lnTo>
                  <a:lnTo>
                    <a:pt x="219" y="180"/>
                  </a:lnTo>
                  <a:lnTo>
                    <a:pt x="222" y="183"/>
                  </a:lnTo>
                  <a:lnTo>
                    <a:pt x="225" y="188"/>
                  </a:lnTo>
                  <a:lnTo>
                    <a:pt x="226" y="189"/>
                  </a:lnTo>
                  <a:lnTo>
                    <a:pt x="228" y="192"/>
                  </a:lnTo>
                  <a:lnTo>
                    <a:pt x="229" y="195"/>
                  </a:lnTo>
                  <a:lnTo>
                    <a:pt x="232" y="198"/>
                  </a:lnTo>
                  <a:lnTo>
                    <a:pt x="234" y="200"/>
                  </a:lnTo>
                  <a:lnTo>
                    <a:pt x="235" y="203"/>
                  </a:lnTo>
                  <a:lnTo>
                    <a:pt x="237" y="206"/>
                  </a:lnTo>
                  <a:lnTo>
                    <a:pt x="238" y="209"/>
                  </a:lnTo>
                  <a:lnTo>
                    <a:pt x="241" y="212"/>
                  </a:lnTo>
                  <a:lnTo>
                    <a:pt x="243" y="215"/>
                  </a:lnTo>
                  <a:lnTo>
                    <a:pt x="244" y="218"/>
                  </a:lnTo>
                  <a:lnTo>
                    <a:pt x="247" y="222"/>
                  </a:lnTo>
                  <a:lnTo>
                    <a:pt x="249" y="225"/>
                  </a:lnTo>
                  <a:lnTo>
                    <a:pt x="250" y="228"/>
                  </a:lnTo>
                  <a:lnTo>
                    <a:pt x="252" y="231"/>
                  </a:lnTo>
                  <a:lnTo>
                    <a:pt x="255" y="236"/>
                  </a:lnTo>
                  <a:lnTo>
                    <a:pt x="256" y="239"/>
                  </a:lnTo>
                  <a:lnTo>
                    <a:pt x="259" y="242"/>
                  </a:lnTo>
                  <a:lnTo>
                    <a:pt x="261" y="246"/>
                  </a:lnTo>
                  <a:lnTo>
                    <a:pt x="264" y="251"/>
                  </a:lnTo>
                  <a:lnTo>
                    <a:pt x="265" y="254"/>
                  </a:lnTo>
                  <a:lnTo>
                    <a:pt x="267" y="258"/>
                  </a:lnTo>
                  <a:lnTo>
                    <a:pt x="270" y="261"/>
                  </a:lnTo>
                  <a:lnTo>
                    <a:pt x="271" y="266"/>
                  </a:lnTo>
                  <a:lnTo>
                    <a:pt x="274" y="269"/>
                  </a:lnTo>
                  <a:lnTo>
                    <a:pt x="276" y="273"/>
                  </a:lnTo>
                  <a:lnTo>
                    <a:pt x="279" y="278"/>
                  </a:lnTo>
                  <a:lnTo>
                    <a:pt x="280" y="281"/>
                  </a:lnTo>
                  <a:lnTo>
                    <a:pt x="282" y="285"/>
                  </a:lnTo>
                  <a:lnTo>
                    <a:pt x="285" y="288"/>
                  </a:lnTo>
                  <a:lnTo>
                    <a:pt x="286" y="293"/>
                  </a:lnTo>
                  <a:lnTo>
                    <a:pt x="288" y="297"/>
                  </a:lnTo>
                  <a:lnTo>
                    <a:pt x="289" y="300"/>
                  </a:lnTo>
                  <a:lnTo>
                    <a:pt x="292" y="305"/>
                  </a:lnTo>
                  <a:lnTo>
                    <a:pt x="294" y="308"/>
                  </a:lnTo>
                  <a:lnTo>
                    <a:pt x="297" y="312"/>
                  </a:lnTo>
                  <a:lnTo>
                    <a:pt x="298" y="315"/>
                  </a:lnTo>
                  <a:lnTo>
                    <a:pt x="300" y="320"/>
                  </a:lnTo>
                  <a:lnTo>
                    <a:pt x="301" y="324"/>
                  </a:lnTo>
                  <a:lnTo>
                    <a:pt x="303" y="327"/>
                  </a:lnTo>
                  <a:lnTo>
                    <a:pt x="304" y="332"/>
                  </a:lnTo>
                  <a:lnTo>
                    <a:pt x="307" y="335"/>
                  </a:lnTo>
                  <a:lnTo>
                    <a:pt x="309" y="339"/>
                  </a:lnTo>
                  <a:lnTo>
                    <a:pt x="310" y="342"/>
                  </a:lnTo>
                  <a:lnTo>
                    <a:pt x="312" y="345"/>
                  </a:lnTo>
                  <a:lnTo>
                    <a:pt x="313" y="350"/>
                  </a:lnTo>
                  <a:lnTo>
                    <a:pt x="315" y="353"/>
                  </a:lnTo>
                  <a:lnTo>
                    <a:pt x="316" y="356"/>
                  </a:lnTo>
                  <a:lnTo>
                    <a:pt x="316" y="359"/>
                  </a:lnTo>
                  <a:lnTo>
                    <a:pt x="318" y="363"/>
                  </a:lnTo>
                  <a:lnTo>
                    <a:pt x="319" y="366"/>
                  </a:lnTo>
                  <a:lnTo>
                    <a:pt x="321" y="369"/>
                  </a:lnTo>
                  <a:lnTo>
                    <a:pt x="322" y="372"/>
                  </a:lnTo>
                  <a:lnTo>
                    <a:pt x="322" y="374"/>
                  </a:lnTo>
                  <a:lnTo>
                    <a:pt x="324" y="377"/>
                  </a:lnTo>
                  <a:lnTo>
                    <a:pt x="325" y="380"/>
                  </a:lnTo>
                  <a:lnTo>
                    <a:pt x="325" y="383"/>
                  </a:lnTo>
                  <a:lnTo>
                    <a:pt x="327" y="384"/>
                  </a:lnTo>
                  <a:lnTo>
                    <a:pt x="327" y="387"/>
                  </a:lnTo>
                  <a:lnTo>
                    <a:pt x="328" y="390"/>
                  </a:lnTo>
                  <a:lnTo>
                    <a:pt x="327" y="387"/>
                  </a:lnTo>
                  <a:lnTo>
                    <a:pt x="325" y="384"/>
                  </a:lnTo>
                  <a:lnTo>
                    <a:pt x="324" y="381"/>
                  </a:lnTo>
                  <a:lnTo>
                    <a:pt x="322" y="380"/>
                  </a:lnTo>
                  <a:lnTo>
                    <a:pt x="322" y="377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8" y="369"/>
                  </a:lnTo>
                  <a:lnTo>
                    <a:pt x="316" y="366"/>
                  </a:lnTo>
                  <a:lnTo>
                    <a:pt x="316" y="363"/>
                  </a:lnTo>
                  <a:lnTo>
                    <a:pt x="315" y="360"/>
                  </a:lnTo>
                  <a:lnTo>
                    <a:pt x="313" y="357"/>
                  </a:lnTo>
                  <a:lnTo>
                    <a:pt x="312" y="356"/>
                  </a:lnTo>
                  <a:lnTo>
                    <a:pt x="312" y="353"/>
                  </a:lnTo>
                  <a:lnTo>
                    <a:pt x="310" y="350"/>
                  </a:lnTo>
                  <a:lnTo>
                    <a:pt x="310" y="347"/>
                  </a:lnTo>
                  <a:lnTo>
                    <a:pt x="309" y="344"/>
                  </a:lnTo>
                  <a:lnTo>
                    <a:pt x="307" y="341"/>
                  </a:lnTo>
                  <a:lnTo>
                    <a:pt x="306" y="339"/>
                  </a:lnTo>
                  <a:lnTo>
                    <a:pt x="304" y="336"/>
                  </a:lnTo>
                  <a:lnTo>
                    <a:pt x="304" y="333"/>
                  </a:lnTo>
                  <a:lnTo>
                    <a:pt x="303" y="330"/>
                  </a:lnTo>
                  <a:lnTo>
                    <a:pt x="301" y="327"/>
                  </a:lnTo>
                  <a:lnTo>
                    <a:pt x="300" y="326"/>
                  </a:lnTo>
                  <a:lnTo>
                    <a:pt x="298" y="323"/>
                  </a:lnTo>
                  <a:lnTo>
                    <a:pt x="297" y="320"/>
                  </a:lnTo>
                  <a:lnTo>
                    <a:pt x="295" y="317"/>
                  </a:lnTo>
                  <a:lnTo>
                    <a:pt x="295" y="315"/>
                  </a:lnTo>
                  <a:lnTo>
                    <a:pt x="292" y="312"/>
                  </a:lnTo>
                  <a:lnTo>
                    <a:pt x="292" y="311"/>
                  </a:lnTo>
                  <a:lnTo>
                    <a:pt x="291" y="308"/>
                  </a:lnTo>
                  <a:lnTo>
                    <a:pt x="289" y="306"/>
                  </a:lnTo>
                  <a:lnTo>
                    <a:pt x="289" y="308"/>
                  </a:lnTo>
                  <a:lnTo>
                    <a:pt x="291" y="311"/>
                  </a:lnTo>
                  <a:lnTo>
                    <a:pt x="291" y="314"/>
                  </a:lnTo>
                  <a:lnTo>
                    <a:pt x="292" y="317"/>
                  </a:lnTo>
                  <a:lnTo>
                    <a:pt x="294" y="320"/>
                  </a:lnTo>
                  <a:lnTo>
                    <a:pt x="295" y="324"/>
                  </a:lnTo>
                  <a:lnTo>
                    <a:pt x="297" y="326"/>
                  </a:lnTo>
                  <a:lnTo>
                    <a:pt x="297" y="327"/>
                  </a:lnTo>
                  <a:lnTo>
                    <a:pt x="298" y="330"/>
                  </a:lnTo>
                  <a:lnTo>
                    <a:pt x="298" y="332"/>
                  </a:lnTo>
                  <a:lnTo>
                    <a:pt x="300" y="333"/>
                  </a:lnTo>
                  <a:lnTo>
                    <a:pt x="300" y="336"/>
                  </a:lnTo>
                  <a:lnTo>
                    <a:pt x="301" y="338"/>
                  </a:lnTo>
                  <a:lnTo>
                    <a:pt x="303" y="341"/>
                  </a:lnTo>
                  <a:lnTo>
                    <a:pt x="303" y="342"/>
                  </a:lnTo>
                  <a:lnTo>
                    <a:pt x="304" y="345"/>
                  </a:lnTo>
                  <a:lnTo>
                    <a:pt x="306" y="348"/>
                  </a:lnTo>
                  <a:lnTo>
                    <a:pt x="306" y="350"/>
                  </a:lnTo>
                  <a:lnTo>
                    <a:pt x="307" y="353"/>
                  </a:lnTo>
                  <a:lnTo>
                    <a:pt x="309" y="354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2" y="362"/>
                  </a:lnTo>
                  <a:lnTo>
                    <a:pt x="313" y="365"/>
                  </a:lnTo>
                  <a:lnTo>
                    <a:pt x="315" y="368"/>
                  </a:lnTo>
                  <a:lnTo>
                    <a:pt x="315" y="369"/>
                  </a:lnTo>
                  <a:lnTo>
                    <a:pt x="316" y="372"/>
                  </a:lnTo>
                  <a:lnTo>
                    <a:pt x="318" y="375"/>
                  </a:lnTo>
                  <a:lnTo>
                    <a:pt x="318" y="377"/>
                  </a:lnTo>
                  <a:lnTo>
                    <a:pt x="319" y="380"/>
                  </a:lnTo>
                  <a:lnTo>
                    <a:pt x="321" y="381"/>
                  </a:lnTo>
                  <a:lnTo>
                    <a:pt x="321" y="384"/>
                  </a:lnTo>
                  <a:lnTo>
                    <a:pt x="322" y="386"/>
                  </a:lnTo>
                  <a:lnTo>
                    <a:pt x="324" y="389"/>
                  </a:lnTo>
                  <a:lnTo>
                    <a:pt x="324" y="392"/>
                  </a:lnTo>
                  <a:lnTo>
                    <a:pt x="325" y="393"/>
                  </a:lnTo>
                  <a:lnTo>
                    <a:pt x="325" y="396"/>
                  </a:lnTo>
                  <a:lnTo>
                    <a:pt x="327" y="398"/>
                  </a:lnTo>
                  <a:lnTo>
                    <a:pt x="328" y="402"/>
                  </a:lnTo>
                  <a:lnTo>
                    <a:pt x="330" y="407"/>
                  </a:lnTo>
                  <a:lnTo>
                    <a:pt x="331" y="410"/>
                  </a:lnTo>
                  <a:lnTo>
                    <a:pt x="333" y="413"/>
                  </a:lnTo>
                  <a:lnTo>
                    <a:pt x="333" y="416"/>
                  </a:lnTo>
                  <a:lnTo>
                    <a:pt x="334" y="419"/>
                  </a:lnTo>
                  <a:lnTo>
                    <a:pt x="334" y="422"/>
                  </a:lnTo>
                  <a:lnTo>
                    <a:pt x="336" y="423"/>
                  </a:lnTo>
                  <a:lnTo>
                    <a:pt x="336" y="425"/>
                  </a:lnTo>
                  <a:lnTo>
                    <a:pt x="336" y="426"/>
                  </a:lnTo>
                  <a:lnTo>
                    <a:pt x="334" y="423"/>
                  </a:lnTo>
                  <a:lnTo>
                    <a:pt x="333" y="420"/>
                  </a:lnTo>
                  <a:lnTo>
                    <a:pt x="331" y="416"/>
                  </a:lnTo>
                  <a:lnTo>
                    <a:pt x="330" y="413"/>
                  </a:lnTo>
                  <a:lnTo>
                    <a:pt x="330" y="416"/>
                  </a:lnTo>
                  <a:lnTo>
                    <a:pt x="331" y="419"/>
                  </a:lnTo>
                  <a:lnTo>
                    <a:pt x="331" y="420"/>
                  </a:lnTo>
                  <a:lnTo>
                    <a:pt x="333" y="423"/>
                  </a:lnTo>
                  <a:lnTo>
                    <a:pt x="333" y="426"/>
                  </a:lnTo>
                  <a:lnTo>
                    <a:pt x="334" y="429"/>
                  </a:lnTo>
                  <a:lnTo>
                    <a:pt x="334" y="431"/>
                  </a:lnTo>
                  <a:lnTo>
                    <a:pt x="336" y="434"/>
                  </a:lnTo>
                  <a:lnTo>
                    <a:pt x="336" y="437"/>
                  </a:lnTo>
                  <a:lnTo>
                    <a:pt x="337" y="440"/>
                  </a:lnTo>
                  <a:lnTo>
                    <a:pt x="337" y="441"/>
                  </a:lnTo>
                  <a:lnTo>
                    <a:pt x="339" y="444"/>
                  </a:lnTo>
                  <a:lnTo>
                    <a:pt x="339" y="447"/>
                  </a:lnTo>
                  <a:lnTo>
                    <a:pt x="340" y="450"/>
                  </a:lnTo>
                  <a:lnTo>
                    <a:pt x="340" y="453"/>
                  </a:lnTo>
                  <a:lnTo>
                    <a:pt x="342" y="455"/>
                  </a:lnTo>
                  <a:lnTo>
                    <a:pt x="340" y="455"/>
                  </a:lnTo>
                  <a:lnTo>
                    <a:pt x="339" y="455"/>
                  </a:lnTo>
                  <a:lnTo>
                    <a:pt x="337" y="452"/>
                  </a:lnTo>
                  <a:lnTo>
                    <a:pt x="336" y="447"/>
                  </a:lnTo>
                  <a:lnTo>
                    <a:pt x="336" y="444"/>
                  </a:lnTo>
                  <a:lnTo>
                    <a:pt x="334" y="440"/>
                  </a:lnTo>
                  <a:lnTo>
                    <a:pt x="333" y="437"/>
                  </a:lnTo>
                  <a:lnTo>
                    <a:pt x="331" y="434"/>
                  </a:lnTo>
                  <a:lnTo>
                    <a:pt x="330" y="429"/>
                  </a:lnTo>
                  <a:lnTo>
                    <a:pt x="328" y="426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4" y="416"/>
                  </a:lnTo>
                  <a:lnTo>
                    <a:pt x="322" y="411"/>
                  </a:lnTo>
                  <a:lnTo>
                    <a:pt x="321" y="408"/>
                  </a:lnTo>
                  <a:lnTo>
                    <a:pt x="319" y="405"/>
                  </a:lnTo>
                  <a:lnTo>
                    <a:pt x="318" y="402"/>
                  </a:lnTo>
                  <a:lnTo>
                    <a:pt x="316" y="401"/>
                  </a:lnTo>
                  <a:lnTo>
                    <a:pt x="316" y="404"/>
                  </a:lnTo>
                  <a:lnTo>
                    <a:pt x="318" y="407"/>
                  </a:lnTo>
                  <a:lnTo>
                    <a:pt x="318" y="410"/>
                  </a:lnTo>
                  <a:lnTo>
                    <a:pt x="319" y="414"/>
                  </a:lnTo>
                  <a:lnTo>
                    <a:pt x="321" y="417"/>
                  </a:lnTo>
                  <a:lnTo>
                    <a:pt x="322" y="420"/>
                  </a:lnTo>
                  <a:lnTo>
                    <a:pt x="324" y="425"/>
                  </a:lnTo>
                  <a:lnTo>
                    <a:pt x="324" y="428"/>
                  </a:lnTo>
                  <a:lnTo>
                    <a:pt x="325" y="431"/>
                  </a:lnTo>
                  <a:lnTo>
                    <a:pt x="327" y="435"/>
                  </a:lnTo>
                  <a:lnTo>
                    <a:pt x="328" y="438"/>
                  </a:lnTo>
                  <a:lnTo>
                    <a:pt x="330" y="441"/>
                  </a:lnTo>
                  <a:lnTo>
                    <a:pt x="331" y="446"/>
                  </a:lnTo>
                  <a:lnTo>
                    <a:pt x="333" y="449"/>
                  </a:lnTo>
                  <a:lnTo>
                    <a:pt x="334" y="452"/>
                  </a:lnTo>
                  <a:lnTo>
                    <a:pt x="336" y="456"/>
                  </a:lnTo>
                  <a:lnTo>
                    <a:pt x="334" y="456"/>
                  </a:lnTo>
                  <a:lnTo>
                    <a:pt x="333" y="456"/>
                  </a:lnTo>
                  <a:lnTo>
                    <a:pt x="333" y="456"/>
                  </a:lnTo>
                  <a:lnTo>
                    <a:pt x="331" y="452"/>
                  </a:lnTo>
                  <a:lnTo>
                    <a:pt x="330" y="449"/>
                  </a:lnTo>
                  <a:lnTo>
                    <a:pt x="328" y="447"/>
                  </a:lnTo>
                  <a:lnTo>
                    <a:pt x="327" y="444"/>
                  </a:lnTo>
                  <a:lnTo>
                    <a:pt x="327" y="441"/>
                  </a:lnTo>
                  <a:lnTo>
                    <a:pt x="325" y="440"/>
                  </a:lnTo>
                  <a:lnTo>
                    <a:pt x="325" y="437"/>
                  </a:lnTo>
                  <a:lnTo>
                    <a:pt x="325" y="435"/>
                  </a:lnTo>
                  <a:lnTo>
                    <a:pt x="324" y="432"/>
                  </a:lnTo>
                  <a:lnTo>
                    <a:pt x="324" y="431"/>
                  </a:lnTo>
                  <a:lnTo>
                    <a:pt x="322" y="429"/>
                  </a:lnTo>
                  <a:lnTo>
                    <a:pt x="322" y="426"/>
                  </a:lnTo>
                  <a:lnTo>
                    <a:pt x="321" y="425"/>
                  </a:lnTo>
                  <a:lnTo>
                    <a:pt x="321" y="422"/>
                  </a:lnTo>
                  <a:lnTo>
                    <a:pt x="319" y="420"/>
                  </a:lnTo>
                  <a:lnTo>
                    <a:pt x="318" y="416"/>
                  </a:lnTo>
                  <a:lnTo>
                    <a:pt x="316" y="411"/>
                  </a:lnTo>
                  <a:lnTo>
                    <a:pt x="315" y="408"/>
                  </a:lnTo>
                  <a:lnTo>
                    <a:pt x="313" y="404"/>
                  </a:lnTo>
                  <a:lnTo>
                    <a:pt x="312" y="399"/>
                  </a:lnTo>
                  <a:lnTo>
                    <a:pt x="310" y="396"/>
                  </a:lnTo>
                  <a:lnTo>
                    <a:pt x="307" y="392"/>
                  </a:lnTo>
                  <a:lnTo>
                    <a:pt x="306" y="389"/>
                  </a:lnTo>
                  <a:lnTo>
                    <a:pt x="306" y="386"/>
                  </a:lnTo>
                  <a:lnTo>
                    <a:pt x="304" y="381"/>
                  </a:lnTo>
                  <a:lnTo>
                    <a:pt x="303" y="383"/>
                  </a:lnTo>
                  <a:lnTo>
                    <a:pt x="304" y="384"/>
                  </a:lnTo>
                  <a:lnTo>
                    <a:pt x="304" y="386"/>
                  </a:lnTo>
                  <a:lnTo>
                    <a:pt x="304" y="387"/>
                  </a:lnTo>
                  <a:lnTo>
                    <a:pt x="306" y="390"/>
                  </a:lnTo>
                  <a:lnTo>
                    <a:pt x="307" y="393"/>
                  </a:lnTo>
                  <a:lnTo>
                    <a:pt x="307" y="396"/>
                  </a:lnTo>
                  <a:lnTo>
                    <a:pt x="309" y="399"/>
                  </a:lnTo>
                  <a:lnTo>
                    <a:pt x="310" y="402"/>
                  </a:lnTo>
                  <a:lnTo>
                    <a:pt x="312" y="405"/>
                  </a:lnTo>
                  <a:lnTo>
                    <a:pt x="312" y="408"/>
                  </a:lnTo>
                  <a:lnTo>
                    <a:pt x="313" y="411"/>
                  </a:lnTo>
                  <a:lnTo>
                    <a:pt x="315" y="414"/>
                  </a:lnTo>
                  <a:lnTo>
                    <a:pt x="316" y="417"/>
                  </a:lnTo>
                  <a:lnTo>
                    <a:pt x="316" y="420"/>
                  </a:lnTo>
                  <a:lnTo>
                    <a:pt x="318" y="425"/>
                  </a:lnTo>
                  <a:lnTo>
                    <a:pt x="319" y="428"/>
                  </a:lnTo>
                  <a:lnTo>
                    <a:pt x="321" y="431"/>
                  </a:lnTo>
                  <a:lnTo>
                    <a:pt x="322" y="434"/>
                  </a:lnTo>
                  <a:lnTo>
                    <a:pt x="324" y="437"/>
                  </a:lnTo>
                  <a:lnTo>
                    <a:pt x="324" y="4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auto">
            <a:xfrm>
              <a:off x="4713" y="1857"/>
              <a:ext cx="194" cy="356"/>
            </a:xfrm>
            <a:custGeom>
              <a:avLst/>
              <a:gdLst/>
              <a:ahLst/>
              <a:cxnLst>
                <a:cxn ang="0">
                  <a:pos x="171" y="345"/>
                </a:cxn>
                <a:cxn ang="0">
                  <a:pos x="171" y="350"/>
                </a:cxn>
                <a:cxn ang="0">
                  <a:pos x="165" y="332"/>
                </a:cxn>
                <a:cxn ang="0">
                  <a:pos x="161" y="314"/>
                </a:cxn>
                <a:cxn ang="0">
                  <a:pos x="155" y="294"/>
                </a:cxn>
                <a:cxn ang="0">
                  <a:pos x="150" y="276"/>
                </a:cxn>
                <a:cxn ang="0">
                  <a:pos x="144" y="258"/>
                </a:cxn>
                <a:cxn ang="0">
                  <a:pos x="140" y="242"/>
                </a:cxn>
                <a:cxn ang="0">
                  <a:pos x="134" y="219"/>
                </a:cxn>
                <a:cxn ang="0">
                  <a:pos x="128" y="204"/>
                </a:cxn>
                <a:cxn ang="0">
                  <a:pos x="122" y="188"/>
                </a:cxn>
                <a:cxn ang="0">
                  <a:pos x="113" y="171"/>
                </a:cxn>
                <a:cxn ang="0">
                  <a:pos x="104" y="153"/>
                </a:cxn>
                <a:cxn ang="0">
                  <a:pos x="92" y="137"/>
                </a:cxn>
                <a:cxn ang="0">
                  <a:pos x="81" y="120"/>
                </a:cxn>
                <a:cxn ang="0">
                  <a:pos x="71" y="102"/>
                </a:cxn>
                <a:cxn ang="0">
                  <a:pos x="60" y="87"/>
                </a:cxn>
                <a:cxn ang="0">
                  <a:pos x="39" y="60"/>
                </a:cxn>
                <a:cxn ang="0">
                  <a:pos x="21" y="39"/>
                </a:cxn>
                <a:cxn ang="0">
                  <a:pos x="5" y="17"/>
                </a:cxn>
                <a:cxn ang="0">
                  <a:pos x="23" y="35"/>
                </a:cxn>
                <a:cxn ang="0">
                  <a:pos x="39" y="56"/>
                </a:cxn>
                <a:cxn ang="0">
                  <a:pos x="47" y="60"/>
                </a:cxn>
                <a:cxn ang="0">
                  <a:pos x="35" y="45"/>
                </a:cxn>
                <a:cxn ang="0">
                  <a:pos x="20" y="27"/>
                </a:cxn>
                <a:cxn ang="0">
                  <a:pos x="2" y="3"/>
                </a:cxn>
                <a:cxn ang="0">
                  <a:pos x="20" y="18"/>
                </a:cxn>
                <a:cxn ang="0">
                  <a:pos x="32" y="35"/>
                </a:cxn>
                <a:cxn ang="0">
                  <a:pos x="44" y="50"/>
                </a:cxn>
                <a:cxn ang="0">
                  <a:pos x="35" y="36"/>
                </a:cxn>
                <a:cxn ang="0">
                  <a:pos x="36" y="35"/>
                </a:cxn>
                <a:cxn ang="0">
                  <a:pos x="32" y="26"/>
                </a:cxn>
                <a:cxn ang="0">
                  <a:pos x="17" y="8"/>
                </a:cxn>
                <a:cxn ang="0">
                  <a:pos x="23" y="14"/>
                </a:cxn>
                <a:cxn ang="0">
                  <a:pos x="36" y="29"/>
                </a:cxn>
                <a:cxn ang="0">
                  <a:pos x="51" y="48"/>
                </a:cxn>
                <a:cxn ang="0">
                  <a:pos x="66" y="68"/>
                </a:cxn>
                <a:cxn ang="0">
                  <a:pos x="80" y="87"/>
                </a:cxn>
                <a:cxn ang="0">
                  <a:pos x="86" y="99"/>
                </a:cxn>
                <a:cxn ang="0">
                  <a:pos x="84" y="101"/>
                </a:cxn>
                <a:cxn ang="0">
                  <a:pos x="95" y="119"/>
                </a:cxn>
                <a:cxn ang="0">
                  <a:pos x="107" y="137"/>
                </a:cxn>
                <a:cxn ang="0">
                  <a:pos x="119" y="155"/>
                </a:cxn>
                <a:cxn ang="0">
                  <a:pos x="129" y="174"/>
                </a:cxn>
                <a:cxn ang="0">
                  <a:pos x="138" y="191"/>
                </a:cxn>
                <a:cxn ang="0">
                  <a:pos x="146" y="207"/>
                </a:cxn>
                <a:cxn ang="0">
                  <a:pos x="152" y="224"/>
                </a:cxn>
                <a:cxn ang="0">
                  <a:pos x="159" y="242"/>
                </a:cxn>
                <a:cxn ang="0">
                  <a:pos x="165" y="258"/>
                </a:cxn>
                <a:cxn ang="0">
                  <a:pos x="171" y="276"/>
                </a:cxn>
                <a:cxn ang="0">
                  <a:pos x="177" y="294"/>
                </a:cxn>
                <a:cxn ang="0">
                  <a:pos x="185" y="312"/>
                </a:cxn>
                <a:cxn ang="0">
                  <a:pos x="191" y="329"/>
                </a:cxn>
                <a:cxn ang="0">
                  <a:pos x="188" y="330"/>
                </a:cxn>
                <a:cxn ang="0">
                  <a:pos x="179" y="302"/>
                </a:cxn>
                <a:cxn ang="0">
                  <a:pos x="170" y="275"/>
                </a:cxn>
                <a:cxn ang="0">
                  <a:pos x="173" y="293"/>
                </a:cxn>
                <a:cxn ang="0">
                  <a:pos x="180" y="312"/>
                </a:cxn>
                <a:cxn ang="0">
                  <a:pos x="186" y="333"/>
                </a:cxn>
                <a:cxn ang="0">
                  <a:pos x="192" y="351"/>
                </a:cxn>
                <a:cxn ang="0">
                  <a:pos x="182" y="351"/>
                </a:cxn>
                <a:cxn ang="0">
                  <a:pos x="182" y="354"/>
                </a:cxn>
                <a:cxn ang="0">
                  <a:pos x="173" y="341"/>
                </a:cxn>
              </a:cxnLst>
              <a:rect l="0" t="0" r="r" b="b"/>
              <a:pathLst>
                <a:path w="194" h="356">
                  <a:moveTo>
                    <a:pt x="171" y="330"/>
                  </a:moveTo>
                  <a:lnTo>
                    <a:pt x="170" y="332"/>
                  </a:lnTo>
                  <a:lnTo>
                    <a:pt x="170" y="333"/>
                  </a:lnTo>
                  <a:lnTo>
                    <a:pt x="170" y="336"/>
                  </a:lnTo>
                  <a:lnTo>
                    <a:pt x="171" y="339"/>
                  </a:lnTo>
                  <a:lnTo>
                    <a:pt x="171" y="342"/>
                  </a:lnTo>
                  <a:lnTo>
                    <a:pt x="171" y="345"/>
                  </a:lnTo>
                  <a:lnTo>
                    <a:pt x="171" y="347"/>
                  </a:lnTo>
                  <a:lnTo>
                    <a:pt x="173" y="348"/>
                  </a:lnTo>
                  <a:lnTo>
                    <a:pt x="173" y="351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1" y="350"/>
                  </a:lnTo>
                  <a:lnTo>
                    <a:pt x="171" y="347"/>
                  </a:lnTo>
                  <a:lnTo>
                    <a:pt x="170" y="345"/>
                  </a:lnTo>
                  <a:lnTo>
                    <a:pt x="170" y="342"/>
                  </a:lnTo>
                  <a:lnTo>
                    <a:pt x="168" y="339"/>
                  </a:lnTo>
                  <a:lnTo>
                    <a:pt x="168" y="338"/>
                  </a:lnTo>
                  <a:lnTo>
                    <a:pt x="167" y="335"/>
                  </a:lnTo>
                  <a:lnTo>
                    <a:pt x="165" y="332"/>
                  </a:lnTo>
                  <a:lnTo>
                    <a:pt x="165" y="329"/>
                  </a:lnTo>
                  <a:lnTo>
                    <a:pt x="164" y="327"/>
                  </a:lnTo>
                  <a:lnTo>
                    <a:pt x="164" y="324"/>
                  </a:lnTo>
                  <a:lnTo>
                    <a:pt x="162" y="321"/>
                  </a:lnTo>
                  <a:lnTo>
                    <a:pt x="162" y="318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59" y="308"/>
                  </a:lnTo>
                  <a:lnTo>
                    <a:pt x="158" y="305"/>
                  </a:lnTo>
                  <a:lnTo>
                    <a:pt x="158" y="302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55" y="294"/>
                  </a:lnTo>
                  <a:lnTo>
                    <a:pt x="155" y="291"/>
                  </a:lnTo>
                  <a:lnTo>
                    <a:pt x="153" y="290"/>
                  </a:lnTo>
                  <a:lnTo>
                    <a:pt x="153" y="287"/>
                  </a:lnTo>
                  <a:lnTo>
                    <a:pt x="152" y="284"/>
                  </a:lnTo>
                  <a:lnTo>
                    <a:pt x="152" y="281"/>
                  </a:lnTo>
                  <a:lnTo>
                    <a:pt x="150" y="278"/>
                  </a:lnTo>
                  <a:lnTo>
                    <a:pt x="150" y="276"/>
                  </a:lnTo>
                  <a:lnTo>
                    <a:pt x="149" y="273"/>
                  </a:lnTo>
                  <a:lnTo>
                    <a:pt x="149" y="272"/>
                  </a:lnTo>
                  <a:lnTo>
                    <a:pt x="149" y="269"/>
                  </a:lnTo>
                  <a:lnTo>
                    <a:pt x="147" y="266"/>
                  </a:lnTo>
                  <a:lnTo>
                    <a:pt x="147" y="264"/>
                  </a:lnTo>
                  <a:lnTo>
                    <a:pt x="146" y="261"/>
                  </a:lnTo>
                  <a:lnTo>
                    <a:pt x="144" y="258"/>
                  </a:lnTo>
                  <a:lnTo>
                    <a:pt x="144" y="257"/>
                  </a:lnTo>
                  <a:lnTo>
                    <a:pt x="143" y="254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1" y="248"/>
                  </a:lnTo>
                  <a:lnTo>
                    <a:pt x="141" y="245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38" y="237"/>
                  </a:lnTo>
                  <a:lnTo>
                    <a:pt x="138" y="233"/>
                  </a:lnTo>
                  <a:lnTo>
                    <a:pt x="137" y="230"/>
                  </a:lnTo>
                  <a:lnTo>
                    <a:pt x="135" y="225"/>
                  </a:lnTo>
                  <a:lnTo>
                    <a:pt x="134" y="222"/>
                  </a:lnTo>
                  <a:lnTo>
                    <a:pt x="134" y="219"/>
                  </a:lnTo>
                  <a:lnTo>
                    <a:pt x="132" y="218"/>
                  </a:lnTo>
                  <a:lnTo>
                    <a:pt x="132" y="215"/>
                  </a:lnTo>
                  <a:lnTo>
                    <a:pt x="131" y="213"/>
                  </a:lnTo>
                  <a:lnTo>
                    <a:pt x="131" y="212"/>
                  </a:lnTo>
                  <a:lnTo>
                    <a:pt x="131" y="209"/>
                  </a:lnTo>
                  <a:lnTo>
                    <a:pt x="129" y="207"/>
                  </a:lnTo>
                  <a:lnTo>
                    <a:pt x="128" y="204"/>
                  </a:lnTo>
                  <a:lnTo>
                    <a:pt x="128" y="203"/>
                  </a:lnTo>
                  <a:lnTo>
                    <a:pt x="126" y="200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3" y="192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0" y="185"/>
                  </a:lnTo>
                  <a:lnTo>
                    <a:pt x="119" y="183"/>
                  </a:lnTo>
                  <a:lnTo>
                    <a:pt x="117" y="180"/>
                  </a:lnTo>
                  <a:lnTo>
                    <a:pt x="116" y="179"/>
                  </a:lnTo>
                  <a:lnTo>
                    <a:pt x="116" y="176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11" y="168"/>
                  </a:lnTo>
                  <a:lnTo>
                    <a:pt x="110" y="165"/>
                  </a:lnTo>
                  <a:lnTo>
                    <a:pt x="108" y="164"/>
                  </a:lnTo>
                  <a:lnTo>
                    <a:pt x="107" y="161"/>
                  </a:lnTo>
                  <a:lnTo>
                    <a:pt x="105" y="159"/>
                  </a:lnTo>
                  <a:lnTo>
                    <a:pt x="104" y="156"/>
                  </a:lnTo>
                  <a:lnTo>
                    <a:pt x="104" y="153"/>
                  </a:lnTo>
                  <a:lnTo>
                    <a:pt x="102" y="152"/>
                  </a:lnTo>
                  <a:lnTo>
                    <a:pt x="99" y="149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6" y="141"/>
                  </a:lnTo>
                  <a:lnTo>
                    <a:pt x="95" y="140"/>
                  </a:lnTo>
                  <a:lnTo>
                    <a:pt x="92" y="137"/>
                  </a:lnTo>
                  <a:lnTo>
                    <a:pt x="92" y="134"/>
                  </a:lnTo>
                  <a:lnTo>
                    <a:pt x="89" y="132"/>
                  </a:lnTo>
                  <a:lnTo>
                    <a:pt x="87" y="129"/>
                  </a:lnTo>
                  <a:lnTo>
                    <a:pt x="86" y="126"/>
                  </a:lnTo>
                  <a:lnTo>
                    <a:pt x="84" y="125"/>
                  </a:lnTo>
                  <a:lnTo>
                    <a:pt x="83" y="122"/>
                  </a:lnTo>
                  <a:lnTo>
                    <a:pt x="81" y="120"/>
                  </a:lnTo>
                  <a:lnTo>
                    <a:pt x="80" y="117"/>
                  </a:lnTo>
                  <a:lnTo>
                    <a:pt x="78" y="114"/>
                  </a:lnTo>
                  <a:lnTo>
                    <a:pt x="77" y="111"/>
                  </a:lnTo>
                  <a:lnTo>
                    <a:pt x="75" y="110"/>
                  </a:lnTo>
                  <a:lnTo>
                    <a:pt x="74" y="107"/>
                  </a:lnTo>
                  <a:lnTo>
                    <a:pt x="72" y="105"/>
                  </a:lnTo>
                  <a:lnTo>
                    <a:pt x="71" y="102"/>
                  </a:lnTo>
                  <a:lnTo>
                    <a:pt x="69" y="101"/>
                  </a:lnTo>
                  <a:lnTo>
                    <a:pt x="68" y="98"/>
                  </a:lnTo>
                  <a:lnTo>
                    <a:pt x="66" y="96"/>
                  </a:lnTo>
                  <a:lnTo>
                    <a:pt x="63" y="95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6" y="83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47" y="71"/>
                  </a:lnTo>
                  <a:lnTo>
                    <a:pt x="44" y="66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6" y="57"/>
                  </a:lnTo>
                  <a:lnTo>
                    <a:pt x="35" y="54"/>
                  </a:lnTo>
                  <a:lnTo>
                    <a:pt x="32" y="51"/>
                  </a:lnTo>
                  <a:lnTo>
                    <a:pt x="29" y="48"/>
                  </a:lnTo>
                  <a:lnTo>
                    <a:pt x="27" y="45"/>
                  </a:lnTo>
                  <a:lnTo>
                    <a:pt x="24" y="41"/>
                  </a:lnTo>
                  <a:lnTo>
                    <a:pt x="21" y="39"/>
                  </a:lnTo>
                  <a:lnTo>
                    <a:pt x="18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7" y="41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50"/>
                  </a:lnTo>
                  <a:lnTo>
                    <a:pt x="36" y="53"/>
                  </a:lnTo>
                  <a:lnTo>
                    <a:pt x="39" y="56"/>
                  </a:lnTo>
                  <a:lnTo>
                    <a:pt x="42" y="59"/>
                  </a:lnTo>
                  <a:lnTo>
                    <a:pt x="44" y="60"/>
                  </a:lnTo>
                  <a:lnTo>
                    <a:pt x="45" y="63"/>
                  </a:lnTo>
                  <a:lnTo>
                    <a:pt x="47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7" y="60"/>
                  </a:lnTo>
                  <a:lnTo>
                    <a:pt x="45" y="59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6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0" y="41"/>
                  </a:lnTo>
                  <a:lnTo>
                    <a:pt x="29" y="38"/>
                  </a:lnTo>
                  <a:lnTo>
                    <a:pt x="26" y="35"/>
                  </a:lnTo>
                  <a:lnTo>
                    <a:pt x="23" y="32"/>
                  </a:lnTo>
                  <a:lnTo>
                    <a:pt x="20" y="27"/>
                  </a:lnTo>
                  <a:lnTo>
                    <a:pt x="17" y="24"/>
                  </a:lnTo>
                  <a:lnTo>
                    <a:pt x="14" y="20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6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20" y="18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7" y="27"/>
                  </a:lnTo>
                  <a:lnTo>
                    <a:pt x="29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7" y="51"/>
                  </a:lnTo>
                  <a:lnTo>
                    <a:pt x="48" y="53"/>
                  </a:lnTo>
                  <a:lnTo>
                    <a:pt x="45" y="48"/>
                  </a:lnTo>
                  <a:lnTo>
                    <a:pt x="44" y="45"/>
                  </a:lnTo>
                  <a:lnTo>
                    <a:pt x="41" y="42"/>
                  </a:lnTo>
                  <a:lnTo>
                    <a:pt x="38" y="39"/>
                  </a:lnTo>
                  <a:lnTo>
                    <a:pt x="35" y="36"/>
                  </a:lnTo>
                  <a:lnTo>
                    <a:pt x="32" y="33"/>
                  </a:lnTo>
                  <a:lnTo>
                    <a:pt x="30" y="29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3" y="32"/>
                  </a:lnTo>
                  <a:lnTo>
                    <a:pt x="35" y="33"/>
                  </a:lnTo>
                  <a:lnTo>
                    <a:pt x="36" y="35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8" y="36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3" y="29"/>
                  </a:lnTo>
                  <a:lnTo>
                    <a:pt x="32" y="26"/>
                  </a:lnTo>
                  <a:lnTo>
                    <a:pt x="29" y="24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4" y="17"/>
                  </a:lnTo>
                  <a:lnTo>
                    <a:pt x="26" y="18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7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5" y="41"/>
                  </a:lnTo>
                  <a:lnTo>
                    <a:pt x="47" y="44"/>
                  </a:lnTo>
                  <a:lnTo>
                    <a:pt x="50" y="45"/>
                  </a:lnTo>
                  <a:lnTo>
                    <a:pt x="51" y="48"/>
                  </a:lnTo>
                  <a:lnTo>
                    <a:pt x="54" y="51"/>
                  </a:lnTo>
                  <a:lnTo>
                    <a:pt x="56" y="54"/>
                  </a:lnTo>
                  <a:lnTo>
                    <a:pt x="59" y="57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6" y="68"/>
                  </a:lnTo>
                  <a:lnTo>
                    <a:pt x="69" y="71"/>
                  </a:lnTo>
                  <a:lnTo>
                    <a:pt x="71" y="74"/>
                  </a:lnTo>
                  <a:lnTo>
                    <a:pt x="72" y="77"/>
                  </a:lnTo>
                  <a:lnTo>
                    <a:pt x="75" y="80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7"/>
                  </a:lnTo>
                  <a:lnTo>
                    <a:pt x="81" y="89"/>
                  </a:lnTo>
                  <a:lnTo>
                    <a:pt x="83" y="92"/>
                  </a:lnTo>
                  <a:lnTo>
                    <a:pt x="84" y="95"/>
                  </a:lnTo>
                  <a:lnTo>
                    <a:pt x="86" y="96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6" y="99"/>
                  </a:lnTo>
                  <a:lnTo>
                    <a:pt x="84" y="96"/>
                  </a:lnTo>
                  <a:lnTo>
                    <a:pt x="81" y="93"/>
                  </a:lnTo>
                  <a:lnTo>
                    <a:pt x="80" y="90"/>
                  </a:lnTo>
                  <a:lnTo>
                    <a:pt x="81" y="93"/>
                  </a:lnTo>
                  <a:lnTo>
                    <a:pt x="83" y="95"/>
                  </a:lnTo>
                  <a:lnTo>
                    <a:pt x="83" y="98"/>
                  </a:lnTo>
                  <a:lnTo>
                    <a:pt x="84" y="101"/>
                  </a:lnTo>
                  <a:lnTo>
                    <a:pt x="86" y="102"/>
                  </a:lnTo>
                  <a:lnTo>
                    <a:pt x="87" y="105"/>
                  </a:lnTo>
                  <a:lnTo>
                    <a:pt x="89" y="108"/>
                  </a:lnTo>
                  <a:lnTo>
                    <a:pt x="90" y="111"/>
                  </a:lnTo>
                  <a:lnTo>
                    <a:pt x="92" y="113"/>
                  </a:lnTo>
                  <a:lnTo>
                    <a:pt x="93" y="116"/>
                  </a:lnTo>
                  <a:lnTo>
                    <a:pt x="95" y="119"/>
                  </a:lnTo>
                  <a:lnTo>
                    <a:pt x="96" y="122"/>
                  </a:lnTo>
                  <a:lnTo>
                    <a:pt x="98" y="123"/>
                  </a:lnTo>
                  <a:lnTo>
                    <a:pt x="101" y="126"/>
                  </a:lnTo>
                  <a:lnTo>
                    <a:pt x="102" y="129"/>
                  </a:lnTo>
                  <a:lnTo>
                    <a:pt x="104" y="132"/>
                  </a:lnTo>
                  <a:lnTo>
                    <a:pt x="105" y="134"/>
                  </a:lnTo>
                  <a:lnTo>
                    <a:pt x="107" y="137"/>
                  </a:lnTo>
                  <a:lnTo>
                    <a:pt x="108" y="140"/>
                  </a:lnTo>
                  <a:lnTo>
                    <a:pt x="110" y="143"/>
                  </a:lnTo>
                  <a:lnTo>
                    <a:pt x="111" y="144"/>
                  </a:lnTo>
                  <a:lnTo>
                    <a:pt x="114" y="147"/>
                  </a:lnTo>
                  <a:lnTo>
                    <a:pt x="116" y="150"/>
                  </a:lnTo>
                  <a:lnTo>
                    <a:pt x="117" y="153"/>
                  </a:lnTo>
                  <a:lnTo>
                    <a:pt x="119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3" y="164"/>
                  </a:lnTo>
                  <a:lnTo>
                    <a:pt x="125" y="165"/>
                  </a:lnTo>
                  <a:lnTo>
                    <a:pt x="126" y="168"/>
                  </a:lnTo>
                  <a:lnTo>
                    <a:pt x="128" y="171"/>
                  </a:lnTo>
                  <a:lnTo>
                    <a:pt x="129" y="174"/>
                  </a:lnTo>
                  <a:lnTo>
                    <a:pt x="131" y="176"/>
                  </a:lnTo>
                  <a:lnTo>
                    <a:pt x="132" y="179"/>
                  </a:lnTo>
                  <a:lnTo>
                    <a:pt x="132" y="180"/>
                  </a:lnTo>
                  <a:lnTo>
                    <a:pt x="134" y="183"/>
                  </a:lnTo>
                  <a:lnTo>
                    <a:pt x="135" y="185"/>
                  </a:lnTo>
                  <a:lnTo>
                    <a:pt x="137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40" y="195"/>
                  </a:lnTo>
                  <a:lnTo>
                    <a:pt x="141" y="197"/>
                  </a:lnTo>
                  <a:lnTo>
                    <a:pt x="141" y="200"/>
                  </a:lnTo>
                  <a:lnTo>
                    <a:pt x="143" y="203"/>
                  </a:lnTo>
                  <a:lnTo>
                    <a:pt x="144" y="204"/>
                  </a:lnTo>
                  <a:lnTo>
                    <a:pt x="146" y="207"/>
                  </a:lnTo>
                  <a:lnTo>
                    <a:pt x="147" y="209"/>
                  </a:lnTo>
                  <a:lnTo>
                    <a:pt x="147" y="212"/>
                  </a:lnTo>
                  <a:lnTo>
                    <a:pt x="149" y="215"/>
                  </a:lnTo>
                  <a:lnTo>
                    <a:pt x="149" y="216"/>
                  </a:lnTo>
                  <a:lnTo>
                    <a:pt x="150" y="219"/>
                  </a:lnTo>
                  <a:lnTo>
                    <a:pt x="152" y="221"/>
                  </a:lnTo>
                  <a:lnTo>
                    <a:pt x="152" y="224"/>
                  </a:lnTo>
                  <a:lnTo>
                    <a:pt x="153" y="227"/>
                  </a:lnTo>
                  <a:lnTo>
                    <a:pt x="155" y="228"/>
                  </a:lnTo>
                  <a:lnTo>
                    <a:pt x="155" y="231"/>
                  </a:lnTo>
                  <a:lnTo>
                    <a:pt x="156" y="234"/>
                  </a:lnTo>
                  <a:lnTo>
                    <a:pt x="158" y="236"/>
                  </a:lnTo>
                  <a:lnTo>
                    <a:pt x="158" y="239"/>
                  </a:lnTo>
                  <a:lnTo>
                    <a:pt x="159" y="242"/>
                  </a:lnTo>
                  <a:lnTo>
                    <a:pt x="159" y="243"/>
                  </a:lnTo>
                  <a:lnTo>
                    <a:pt x="161" y="246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4"/>
                  </a:lnTo>
                  <a:lnTo>
                    <a:pt x="164" y="257"/>
                  </a:lnTo>
                  <a:lnTo>
                    <a:pt x="165" y="258"/>
                  </a:lnTo>
                  <a:lnTo>
                    <a:pt x="167" y="261"/>
                  </a:lnTo>
                  <a:lnTo>
                    <a:pt x="167" y="264"/>
                  </a:lnTo>
                  <a:lnTo>
                    <a:pt x="168" y="267"/>
                  </a:lnTo>
                  <a:lnTo>
                    <a:pt x="168" y="269"/>
                  </a:lnTo>
                  <a:lnTo>
                    <a:pt x="170" y="272"/>
                  </a:lnTo>
                  <a:lnTo>
                    <a:pt x="171" y="275"/>
                  </a:lnTo>
                  <a:lnTo>
                    <a:pt x="171" y="276"/>
                  </a:lnTo>
                  <a:lnTo>
                    <a:pt x="173" y="279"/>
                  </a:lnTo>
                  <a:lnTo>
                    <a:pt x="173" y="282"/>
                  </a:lnTo>
                  <a:lnTo>
                    <a:pt x="174" y="284"/>
                  </a:lnTo>
                  <a:lnTo>
                    <a:pt x="176" y="287"/>
                  </a:lnTo>
                  <a:lnTo>
                    <a:pt x="176" y="290"/>
                  </a:lnTo>
                  <a:lnTo>
                    <a:pt x="177" y="291"/>
                  </a:lnTo>
                  <a:lnTo>
                    <a:pt x="177" y="294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80" y="302"/>
                  </a:lnTo>
                  <a:lnTo>
                    <a:pt x="182" y="303"/>
                  </a:lnTo>
                  <a:lnTo>
                    <a:pt x="182" y="306"/>
                  </a:lnTo>
                  <a:lnTo>
                    <a:pt x="183" y="309"/>
                  </a:lnTo>
                  <a:lnTo>
                    <a:pt x="185" y="312"/>
                  </a:lnTo>
                  <a:lnTo>
                    <a:pt x="185" y="314"/>
                  </a:lnTo>
                  <a:lnTo>
                    <a:pt x="186" y="317"/>
                  </a:lnTo>
                  <a:lnTo>
                    <a:pt x="186" y="320"/>
                  </a:lnTo>
                  <a:lnTo>
                    <a:pt x="188" y="323"/>
                  </a:lnTo>
                  <a:lnTo>
                    <a:pt x="189" y="324"/>
                  </a:lnTo>
                  <a:lnTo>
                    <a:pt x="189" y="327"/>
                  </a:lnTo>
                  <a:lnTo>
                    <a:pt x="191" y="329"/>
                  </a:lnTo>
                  <a:lnTo>
                    <a:pt x="192" y="332"/>
                  </a:lnTo>
                  <a:lnTo>
                    <a:pt x="192" y="333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2" y="338"/>
                  </a:lnTo>
                  <a:lnTo>
                    <a:pt x="189" y="335"/>
                  </a:lnTo>
                  <a:lnTo>
                    <a:pt x="188" y="330"/>
                  </a:lnTo>
                  <a:lnTo>
                    <a:pt x="186" y="326"/>
                  </a:lnTo>
                  <a:lnTo>
                    <a:pt x="185" y="323"/>
                  </a:lnTo>
                  <a:lnTo>
                    <a:pt x="183" y="318"/>
                  </a:lnTo>
                  <a:lnTo>
                    <a:pt x="183" y="314"/>
                  </a:lnTo>
                  <a:lnTo>
                    <a:pt x="182" y="309"/>
                  </a:lnTo>
                  <a:lnTo>
                    <a:pt x="180" y="306"/>
                  </a:lnTo>
                  <a:lnTo>
                    <a:pt x="179" y="302"/>
                  </a:lnTo>
                  <a:lnTo>
                    <a:pt x="177" y="299"/>
                  </a:lnTo>
                  <a:lnTo>
                    <a:pt x="176" y="294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1" y="282"/>
                  </a:lnTo>
                  <a:lnTo>
                    <a:pt x="171" y="278"/>
                  </a:lnTo>
                  <a:lnTo>
                    <a:pt x="170" y="275"/>
                  </a:lnTo>
                  <a:lnTo>
                    <a:pt x="170" y="278"/>
                  </a:lnTo>
                  <a:lnTo>
                    <a:pt x="171" y="281"/>
                  </a:lnTo>
                  <a:lnTo>
                    <a:pt x="171" y="284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3" y="293"/>
                  </a:lnTo>
                  <a:lnTo>
                    <a:pt x="174" y="296"/>
                  </a:lnTo>
                  <a:lnTo>
                    <a:pt x="176" y="299"/>
                  </a:lnTo>
                  <a:lnTo>
                    <a:pt x="176" y="302"/>
                  </a:lnTo>
                  <a:lnTo>
                    <a:pt x="177" y="303"/>
                  </a:lnTo>
                  <a:lnTo>
                    <a:pt x="177" y="308"/>
                  </a:lnTo>
                  <a:lnTo>
                    <a:pt x="179" y="309"/>
                  </a:lnTo>
                  <a:lnTo>
                    <a:pt x="180" y="312"/>
                  </a:lnTo>
                  <a:lnTo>
                    <a:pt x="180" y="315"/>
                  </a:lnTo>
                  <a:lnTo>
                    <a:pt x="182" y="318"/>
                  </a:lnTo>
                  <a:lnTo>
                    <a:pt x="183" y="321"/>
                  </a:lnTo>
                  <a:lnTo>
                    <a:pt x="185" y="324"/>
                  </a:lnTo>
                  <a:lnTo>
                    <a:pt x="185" y="327"/>
                  </a:lnTo>
                  <a:lnTo>
                    <a:pt x="186" y="330"/>
                  </a:lnTo>
                  <a:lnTo>
                    <a:pt x="186" y="333"/>
                  </a:lnTo>
                  <a:lnTo>
                    <a:pt x="188" y="336"/>
                  </a:lnTo>
                  <a:lnTo>
                    <a:pt x="188" y="338"/>
                  </a:lnTo>
                  <a:lnTo>
                    <a:pt x="189" y="341"/>
                  </a:lnTo>
                  <a:lnTo>
                    <a:pt x="189" y="344"/>
                  </a:lnTo>
                  <a:lnTo>
                    <a:pt x="191" y="345"/>
                  </a:lnTo>
                  <a:lnTo>
                    <a:pt x="191" y="348"/>
                  </a:lnTo>
                  <a:lnTo>
                    <a:pt x="192" y="351"/>
                  </a:lnTo>
                  <a:lnTo>
                    <a:pt x="192" y="353"/>
                  </a:lnTo>
                  <a:lnTo>
                    <a:pt x="194" y="356"/>
                  </a:lnTo>
                  <a:lnTo>
                    <a:pt x="191" y="354"/>
                  </a:lnTo>
                  <a:lnTo>
                    <a:pt x="188" y="354"/>
                  </a:lnTo>
                  <a:lnTo>
                    <a:pt x="185" y="354"/>
                  </a:lnTo>
                  <a:lnTo>
                    <a:pt x="183" y="354"/>
                  </a:lnTo>
                  <a:lnTo>
                    <a:pt x="182" y="351"/>
                  </a:lnTo>
                  <a:lnTo>
                    <a:pt x="180" y="348"/>
                  </a:lnTo>
                  <a:lnTo>
                    <a:pt x="180" y="345"/>
                  </a:lnTo>
                  <a:lnTo>
                    <a:pt x="179" y="344"/>
                  </a:lnTo>
                  <a:lnTo>
                    <a:pt x="179" y="345"/>
                  </a:lnTo>
                  <a:lnTo>
                    <a:pt x="180" y="348"/>
                  </a:lnTo>
                  <a:lnTo>
                    <a:pt x="180" y="351"/>
                  </a:lnTo>
                  <a:lnTo>
                    <a:pt x="182" y="354"/>
                  </a:lnTo>
                  <a:lnTo>
                    <a:pt x="180" y="354"/>
                  </a:lnTo>
                  <a:lnTo>
                    <a:pt x="179" y="354"/>
                  </a:lnTo>
                  <a:lnTo>
                    <a:pt x="177" y="353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4"/>
                  </a:lnTo>
                  <a:lnTo>
                    <a:pt x="173" y="341"/>
                  </a:lnTo>
                  <a:lnTo>
                    <a:pt x="171" y="338"/>
                  </a:lnTo>
                  <a:lnTo>
                    <a:pt x="171" y="335"/>
                  </a:lnTo>
                  <a:lnTo>
                    <a:pt x="171" y="333"/>
                  </a:lnTo>
                  <a:lnTo>
                    <a:pt x="171" y="330"/>
                  </a:lnTo>
                  <a:lnTo>
                    <a:pt x="171" y="33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4901" y="2132"/>
              <a:ext cx="13" cy="34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0" y="25"/>
                </a:cxn>
                <a:cxn ang="0">
                  <a:pos x="10" y="24"/>
                </a:cxn>
                <a:cxn ang="0">
                  <a:pos x="9" y="21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7" y="21"/>
                </a:cxn>
                <a:cxn ang="0">
                  <a:pos x="7" y="22"/>
                </a:cxn>
                <a:cxn ang="0">
                  <a:pos x="9" y="25"/>
                </a:cxn>
                <a:cxn ang="0">
                  <a:pos x="10" y="27"/>
                </a:cxn>
                <a:cxn ang="0">
                  <a:pos x="10" y="30"/>
                </a:cxn>
                <a:cxn ang="0">
                  <a:pos x="12" y="31"/>
                </a:cxn>
                <a:cxn ang="0">
                  <a:pos x="13" y="34"/>
                </a:cxn>
                <a:cxn ang="0">
                  <a:pos x="13" y="34"/>
                </a:cxn>
              </a:cxnLst>
              <a:rect l="0" t="0" r="r" b="b"/>
              <a:pathLst>
                <a:path w="13" h="34">
                  <a:moveTo>
                    <a:pt x="13" y="34"/>
                  </a:moveTo>
                  <a:lnTo>
                    <a:pt x="12" y="33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3" y="3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4838" y="2324"/>
              <a:ext cx="60" cy="15"/>
            </a:xfrm>
            <a:custGeom>
              <a:avLst/>
              <a:gdLst/>
              <a:ahLst/>
              <a:cxnLst>
                <a:cxn ang="0">
                  <a:pos x="60" y="15"/>
                </a:cxn>
                <a:cxn ang="0">
                  <a:pos x="60" y="13"/>
                </a:cxn>
                <a:cxn ang="0">
                  <a:pos x="60" y="12"/>
                </a:cxn>
                <a:cxn ang="0">
                  <a:pos x="57" y="12"/>
                </a:cxn>
                <a:cxn ang="0">
                  <a:pos x="54" y="12"/>
                </a:cxn>
                <a:cxn ang="0">
                  <a:pos x="51" y="12"/>
                </a:cxn>
                <a:cxn ang="0">
                  <a:pos x="46" y="10"/>
                </a:cxn>
                <a:cxn ang="0">
                  <a:pos x="45" y="10"/>
                </a:cxn>
                <a:cxn ang="0">
                  <a:pos x="43" y="10"/>
                </a:cxn>
                <a:cxn ang="0">
                  <a:pos x="40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4" y="9"/>
                </a:cxn>
                <a:cxn ang="0">
                  <a:pos x="31" y="7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2" y="6"/>
                </a:cxn>
                <a:cxn ang="0">
                  <a:pos x="21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24" y="10"/>
                </a:cxn>
                <a:cxn ang="0">
                  <a:pos x="28" y="10"/>
                </a:cxn>
                <a:cxn ang="0">
                  <a:pos x="33" y="12"/>
                </a:cxn>
                <a:cxn ang="0">
                  <a:pos x="36" y="12"/>
                </a:cxn>
                <a:cxn ang="0">
                  <a:pos x="40" y="13"/>
                </a:cxn>
                <a:cxn ang="0">
                  <a:pos x="45" y="13"/>
                </a:cxn>
                <a:cxn ang="0">
                  <a:pos x="48" y="13"/>
                </a:cxn>
                <a:cxn ang="0">
                  <a:pos x="52" y="13"/>
                </a:cxn>
                <a:cxn ang="0">
                  <a:pos x="55" y="13"/>
                </a:cxn>
                <a:cxn ang="0">
                  <a:pos x="60" y="15"/>
                </a:cxn>
                <a:cxn ang="0">
                  <a:pos x="60" y="15"/>
                </a:cxn>
              </a:cxnLst>
              <a:rect l="0" t="0" r="r" b="b"/>
              <a:pathLst>
                <a:path w="60" h="15">
                  <a:moveTo>
                    <a:pt x="60" y="15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40" y="13"/>
                  </a:lnTo>
                  <a:lnTo>
                    <a:pt x="45" y="13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60" y="15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4845" y="2339"/>
              <a:ext cx="9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auto">
            <a:xfrm>
              <a:off x="4826" y="2328"/>
              <a:ext cx="1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6" y="8"/>
                </a:cxn>
                <a:cxn ang="0">
                  <a:pos x="18" y="9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4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5"/>
                  </a:lnTo>
                  <a:lnTo>
                    <a:pt x="6" y="5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4962" y="2309"/>
              <a:ext cx="36" cy="22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2" y="9"/>
                </a:cxn>
                <a:cxn ang="0">
                  <a:pos x="29" y="12"/>
                </a:cxn>
                <a:cxn ang="0">
                  <a:pos x="26" y="13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6"/>
                </a:cxn>
                <a:cxn ang="0">
                  <a:pos x="17" y="18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6" y="21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5" y="21"/>
                </a:cxn>
                <a:cxn ang="0">
                  <a:pos x="6" y="21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4" y="18"/>
                </a:cxn>
                <a:cxn ang="0">
                  <a:pos x="17" y="18"/>
                </a:cxn>
                <a:cxn ang="0">
                  <a:pos x="18" y="16"/>
                </a:cxn>
                <a:cxn ang="0">
                  <a:pos x="23" y="13"/>
                </a:cxn>
                <a:cxn ang="0">
                  <a:pos x="27" y="12"/>
                </a:cxn>
                <a:cxn ang="0">
                  <a:pos x="30" y="7"/>
                </a:cxn>
                <a:cxn ang="0">
                  <a:pos x="35" y="6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2">
                  <a:moveTo>
                    <a:pt x="36" y="6"/>
                  </a:moveTo>
                  <a:lnTo>
                    <a:pt x="32" y="9"/>
                  </a:lnTo>
                  <a:lnTo>
                    <a:pt x="29" y="12"/>
                  </a:lnTo>
                  <a:lnTo>
                    <a:pt x="26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7" y="12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4905" y="2351"/>
              <a:ext cx="24" cy="1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24" y="1"/>
                </a:cxn>
              </a:cxnLst>
              <a:rect l="0" t="0" r="r" b="b"/>
              <a:pathLst>
                <a:path w="24" h="1">
                  <a:moveTo>
                    <a:pt x="24" y="1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4965" y="2343"/>
              <a:ext cx="11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1" h="3">
                  <a:moveTo>
                    <a:pt x="2" y="3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977" y="2336"/>
              <a:ext cx="15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4800" y="2210"/>
              <a:ext cx="210" cy="139"/>
            </a:xfrm>
            <a:custGeom>
              <a:avLst/>
              <a:gdLst/>
              <a:ahLst/>
              <a:cxnLst>
                <a:cxn ang="0">
                  <a:pos x="33" y="34"/>
                </a:cxn>
                <a:cxn ang="0">
                  <a:pos x="29" y="52"/>
                </a:cxn>
                <a:cxn ang="0">
                  <a:pos x="27" y="66"/>
                </a:cxn>
                <a:cxn ang="0">
                  <a:pos x="29" y="39"/>
                </a:cxn>
                <a:cxn ang="0">
                  <a:pos x="53" y="10"/>
                </a:cxn>
                <a:cxn ang="0">
                  <a:pos x="32" y="25"/>
                </a:cxn>
                <a:cxn ang="0">
                  <a:pos x="21" y="52"/>
                </a:cxn>
                <a:cxn ang="0">
                  <a:pos x="23" y="37"/>
                </a:cxn>
                <a:cxn ang="0">
                  <a:pos x="33" y="18"/>
                </a:cxn>
                <a:cxn ang="0">
                  <a:pos x="50" y="1"/>
                </a:cxn>
                <a:cxn ang="0">
                  <a:pos x="29" y="16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9" y="58"/>
                </a:cxn>
                <a:cxn ang="0">
                  <a:pos x="9" y="84"/>
                </a:cxn>
                <a:cxn ang="0">
                  <a:pos x="9" y="105"/>
                </a:cxn>
                <a:cxn ang="0">
                  <a:pos x="8" y="100"/>
                </a:cxn>
                <a:cxn ang="0">
                  <a:pos x="5" y="69"/>
                </a:cxn>
                <a:cxn ang="0">
                  <a:pos x="2" y="60"/>
                </a:cxn>
                <a:cxn ang="0">
                  <a:pos x="3" y="81"/>
                </a:cxn>
                <a:cxn ang="0">
                  <a:pos x="6" y="106"/>
                </a:cxn>
                <a:cxn ang="0">
                  <a:pos x="29" y="123"/>
                </a:cxn>
                <a:cxn ang="0">
                  <a:pos x="54" y="133"/>
                </a:cxn>
                <a:cxn ang="0">
                  <a:pos x="81" y="138"/>
                </a:cxn>
                <a:cxn ang="0">
                  <a:pos x="110" y="139"/>
                </a:cxn>
                <a:cxn ang="0">
                  <a:pos x="128" y="136"/>
                </a:cxn>
                <a:cxn ang="0">
                  <a:pos x="158" y="132"/>
                </a:cxn>
                <a:cxn ang="0">
                  <a:pos x="188" y="124"/>
                </a:cxn>
                <a:cxn ang="0">
                  <a:pos x="209" y="108"/>
                </a:cxn>
                <a:cxn ang="0">
                  <a:pos x="210" y="78"/>
                </a:cxn>
                <a:cxn ang="0">
                  <a:pos x="207" y="51"/>
                </a:cxn>
                <a:cxn ang="0">
                  <a:pos x="197" y="28"/>
                </a:cxn>
                <a:cxn ang="0">
                  <a:pos x="179" y="10"/>
                </a:cxn>
                <a:cxn ang="0">
                  <a:pos x="180" y="13"/>
                </a:cxn>
                <a:cxn ang="0">
                  <a:pos x="198" y="31"/>
                </a:cxn>
                <a:cxn ang="0">
                  <a:pos x="194" y="28"/>
                </a:cxn>
                <a:cxn ang="0">
                  <a:pos x="201" y="43"/>
                </a:cxn>
                <a:cxn ang="0">
                  <a:pos x="201" y="52"/>
                </a:cxn>
                <a:cxn ang="0">
                  <a:pos x="191" y="30"/>
                </a:cxn>
                <a:cxn ang="0">
                  <a:pos x="171" y="13"/>
                </a:cxn>
                <a:cxn ang="0">
                  <a:pos x="161" y="10"/>
                </a:cxn>
                <a:cxn ang="0">
                  <a:pos x="185" y="33"/>
                </a:cxn>
                <a:cxn ang="0">
                  <a:pos x="195" y="54"/>
                </a:cxn>
                <a:cxn ang="0">
                  <a:pos x="192" y="54"/>
                </a:cxn>
                <a:cxn ang="0">
                  <a:pos x="179" y="27"/>
                </a:cxn>
                <a:cxn ang="0">
                  <a:pos x="161" y="18"/>
                </a:cxn>
                <a:cxn ang="0">
                  <a:pos x="183" y="37"/>
                </a:cxn>
                <a:cxn ang="0">
                  <a:pos x="189" y="58"/>
                </a:cxn>
                <a:cxn ang="0">
                  <a:pos x="191" y="76"/>
                </a:cxn>
                <a:cxn ang="0">
                  <a:pos x="191" y="99"/>
                </a:cxn>
                <a:cxn ang="0">
                  <a:pos x="164" y="115"/>
                </a:cxn>
                <a:cxn ang="0">
                  <a:pos x="137" y="120"/>
                </a:cxn>
                <a:cxn ang="0">
                  <a:pos x="117" y="123"/>
                </a:cxn>
                <a:cxn ang="0">
                  <a:pos x="92" y="121"/>
                </a:cxn>
                <a:cxn ang="0">
                  <a:pos x="66" y="117"/>
                </a:cxn>
                <a:cxn ang="0">
                  <a:pos x="42" y="106"/>
                </a:cxn>
                <a:cxn ang="0">
                  <a:pos x="30" y="93"/>
                </a:cxn>
                <a:cxn ang="0">
                  <a:pos x="30" y="67"/>
                </a:cxn>
                <a:cxn ang="0">
                  <a:pos x="35" y="48"/>
                </a:cxn>
                <a:cxn ang="0">
                  <a:pos x="45" y="24"/>
                </a:cxn>
              </a:cxnLst>
              <a:rect l="0" t="0" r="r" b="b"/>
              <a:pathLst>
                <a:path w="210" h="139">
                  <a:moveTo>
                    <a:pt x="48" y="19"/>
                  </a:moveTo>
                  <a:lnTo>
                    <a:pt x="47" y="19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7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0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53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5" y="12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5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6" y="42"/>
                  </a:lnTo>
                  <a:lnTo>
                    <a:pt x="24" y="45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4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41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2" y="6"/>
                  </a:lnTo>
                  <a:lnTo>
                    <a:pt x="41" y="7"/>
                  </a:lnTo>
                  <a:lnTo>
                    <a:pt x="38" y="9"/>
                  </a:lnTo>
                  <a:lnTo>
                    <a:pt x="33" y="12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9" y="70"/>
                  </a:lnTo>
                  <a:lnTo>
                    <a:pt x="9" y="73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9" y="84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9" y="93"/>
                  </a:lnTo>
                  <a:lnTo>
                    <a:pt x="9" y="94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11" y="108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5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3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6" y="103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9" y="112"/>
                  </a:lnTo>
                  <a:lnTo>
                    <a:pt x="12" y="114"/>
                  </a:lnTo>
                  <a:lnTo>
                    <a:pt x="15" y="115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6" y="121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51" y="132"/>
                  </a:lnTo>
                  <a:lnTo>
                    <a:pt x="54" y="133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1" y="138"/>
                  </a:lnTo>
                  <a:lnTo>
                    <a:pt x="74" y="138"/>
                  </a:lnTo>
                  <a:lnTo>
                    <a:pt x="78" y="138"/>
                  </a:lnTo>
                  <a:lnTo>
                    <a:pt x="81" y="138"/>
                  </a:lnTo>
                  <a:lnTo>
                    <a:pt x="84" y="139"/>
                  </a:lnTo>
                  <a:lnTo>
                    <a:pt x="89" y="139"/>
                  </a:lnTo>
                  <a:lnTo>
                    <a:pt x="92" y="139"/>
                  </a:lnTo>
                  <a:lnTo>
                    <a:pt x="96" y="139"/>
                  </a:lnTo>
                  <a:lnTo>
                    <a:pt x="99" y="139"/>
                  </a:lnTo>
                  <a:lnTo>
                    <a:pt x="102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1" y="139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7" y="138"/>
                  </a:lnTo>
                  <a:lnTo>
                    <a:pt x="119" y="138"/>
                  </a:lnTo>
                  <a:lnTo>
                    <a:pt x="122" y="138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31" y="136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1" y="135"/>
                  </a:lnTo>
                  <a:lnTo>
                    <a:pt x="146" y="135"/>
                  </a:lnTo>
                  <a:lnTo>
                    <a:pt x="149" y="135"/>
                  </a:lnTo>
                  <a:lnTo>
                    <a:pt x="153" y="133"/>
                  </a:lnTo>
                  <a:lnTo>
                    <a:pt x="158" y="132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70" y="130"/>
                  </a:lnTo>
                  <a:lnTo>
                    <a:pt x="173" y="129"/>
                  </a:lnTo>
                  <a:lnTo>
                    <a:pt x="177" y="127"/>
                  </a:lnTo>
                  <a:lnTo>
                    <a:pt x="182" y="127"/>
                  </a:lnTo>
                  <a:lnTo>
                    <a:pt x="185" y="126"/>
                  </a:lnTo>
                  <a:lnTo>
                    <a:pt x="188" y="124"/>
                  </a:lnTo>
                  <a:lnTo>
                    <a:pt x="192" y="123"/>
                  </a:lnTo>
                  <a:lnTo>
                    <a:pt x="195" y="121"/>
                  </a:lnTo>
                  <a:lnTo>
                    <a:pt x="198" y="120"/>
                  </a:lnTo>
                  <a:lnTo>
                    <a:pt x="200" y="117"/>
                  </a:lnTo>
                  <a:lnTo>
                    <a:pt x="203" y="115"/>
                  </a:lnTo>
                  <a:lnTo>
                    <a:pt x="204" y="114"/>
                  </a:lnTo>
                  <a:lnTo>
                    <a:pt x="209" y="109"/>
                  </a:lnTo>
                  <a:lnTo>
                    <a:pt x="209" y="108"/>
                  </a:lnTo>
                  <a:lnTo>
                    <a:pt x="210" y="102"/>
                  </a:lnTo>
                  <a:lnTo>
                    <a:pt x="210" y="99"/>
                  </a:lnTo>
                  <a:lnTo>
                    <a:pt x="210" y="94"/>
                  </a:lnTo>
                  <a:lnTo>
                    <a:pt x="210" y="91"/>
                  </a:lnTo>
                  <a:lnTo>
                    <a:pt x="210" y="88"/>
                  </a:lnTo>
                  <a:lnTo>
                    <a:pt x="210" y="84"/>
                  </a:lnTo>
                  <a:lnTo>
                    <a:pt x="210" y="81"/>
                  </a:lnTo>
                  <a:lnTo>
                    <a:pt x="210" y="78"/>
                  </a:lnTo>
                  <a:lnTo>
                    <a:pt x="210" y="75"/>
                  </a:lnTo>
                  <a:lnTo>
                    <a:pt x="210" y="70"/>
                  </a:lnTo>
                  <a:lnTo>
                    <a:pt x="210" y="67"/>
                  </a:lnTo>
                  <a:lnTo>
                    <a:pt x="210" y="64"/>
                  </a:lnTo>
                  <a:lnTo>
                    <a:pt x="209" y="61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7" y="51"/>
                  </a:lnTo>
                  <a:lnTo>
                    <a:pt x="207" y="48"/>
                  </a:lnTo>
                  <a:lnTo>
                    <a:pt x="206" y="45"/>
                  </a:lnTo>
                  <a:lnTo>
                    <a:pt x="204" y="42"/>
                  </a:lnTo>
                  <a:lnTo>
                    <a:pt x="203" y="39"/>
                  </a:lnTo>
                  <a:lnTo>
                    <a:pt x="201" y="36"/>
                  </a:lnTo>
                  <a:lnTo>
                    <a:pt x="200" y="33"/>
                  </a:lnTo>
                  <a:lnTo>
                    <a:pt x="200" y="31"/>
                  </a:lnTo>
                  <a:lnTo>
                    <a:pt x="197" y="28"/>
                  </a:lnTo>
                  <a:lnTo>
                    <a:pt x="195" y="25"/>
                  </a:lnTo>
                  <a:lnTo>
                    <a:pt x="194" y="22"/>
                  </a:lnTo>
                  <a:lnTo>
                    <a:pt x="191" y="21"/>
                  </a:lnTo>
                  <a:lnTo>
                    <a:pt x="189" y="18"/>
                  </a:lnTo>
                  <a:lnTo>
                    <a:pt x="186" y="15"/>
                  </a:lnTo>
                  <a:lnTo>
                    <a:pt x="183" y="13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7" y="9"/>
                  </a:lnTo>
                  <a:lnTo>
                    <a:pt x="174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4" y="9"/>
                  </a:lnTo>
                  <a:lnTo>
                    <a:pt x="176" y="9"/>
                  </a:lnTo>
                  <a:lnTo>
                    <a:pt x="177" y="12"/>
                  </a:lnTo>
                  <a:lnTo>
                    <a:pt x="180" y="13"/>
                  </a:lnTo>
                  <a:lnTo>
                    <a:pt x="183" y="16"/>
                  </a:lnTo>
                  <a:lnTo>
                    <a:pt x="186" y="18"/>
                  </a:lnTo>
                  <a:lnTo>
                    <a:pt x="188" y="19"/>
                  </a:lnTo>
                  <a:lnTo>
                    <a:pt x="189" y="21"/>
                  </a:lnTo>
                  <a:lnTo>
                    <a:pt x="192" y="22"/>
                  </a:lnTo>
                  <a:lnTo>
                    <a:pt x="194" y="25"/>
                  </a:lnTo>
                  <a:lnTo>
                    <a:pt x="197" y="28"/>
                  </a:lnTo>
                  <a:lnTo>
                    <a:pt x="198" y="31"/>
                  </a:lnTo>
                  <a:lnTo>
                    <a:pt x="200" y="34"/>
                  </a:lnTo>
                  <a:lnTo>
                    <a:pt x="200" y="37"/>
                  </a:lnTo>
                  <a:lnTo>
                    <a:pt x="201" y="40"/>
                  </a:lnTo>
                  <a:lnTo>
                    <a:pt x="201" y="39"/>
                  </a:lnTo>
                  <a:lnTo>
                    <a:pt x="200" y="36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4" y="28"/>
                  </a:lnTo>
                  <a:lnTo>
                    <a:pt x="191" y="25"/>
                  </a:lnTo>
                  <a:lnTo>
                    <a:pt x="192" y="27"/>
                  </a:lnTo>
                  <a:lnTo>
                    <a:pt x="194" y="30"/>
                  </a:lnTo>
                  <a:lnTo>
                    <a:pt x="195" y="33"/>
                  </a:lnTo>
                  <a:lnTo>
                    <a:pt x="197" y="36"/>
                  </a:lnTo>
                  <a:lnTo>
                    <a:pt x="198" y="39"/>
                  </a:lnTo>
                  <a:lnTo>
                    <a:pt x="200" y="42"/>
                  </a:lnTo>
                  <a:lnTo>
                    <a:pt x="201" y="43"/>
                  </a:lnTo>
                  <a:lnTo>
                    <a:pt x="201" y="46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7"/>
                  </a:lnTo>
                  <a:lnTo>
                    <a:pt x="201" y="55"/>
                  </a:lnTo>
                  <a:lnTo>
                    <a:pt x="201" y="52"/>
                  </a:lnTo>
                  <a:lnTo>
                    <a:pt x="200" y="49"/>
                  </a:lnTo>
                  <a:lnTo>
                    <a:pt x="198" y="46"/>
                  </a:lnTo>
                  <a:lnTo>
                    <a:pt x="198" y="43"/>
                  </a:lnTo>
                  <a:lnTo>
                    <a:pt x="197" y="40"/>
                  </a:lnTo>
                  <a:lnTo>
                    <a:pt x="197" y="39"/>
                  </a:lnTo>
                  <a:lnTo>
                    <a:pt x="194" y="36"/>
                  </a:lnTo>
                  <a:lnTo>
                    <a:pt x="192" y="33"/>
                  </a:lnTo>
                  <a:lnTo>
                    <a:pt x="191" y="30"/>
                  </a:lnTo>
                  <a:lnTo>
                    <a:pt x="191" y="28"/>
                  </a:lnTo>
                  <a:lnTo>
                    <a:pt x="188" y="25"/>
                  </a:lnTo>
                  <a:lnTo>
                    <a:pt x="185" y="22"/>
                  </a:lnTo>
                  <a:lnTo>
                    <a:pt x="182" y="21"/>
                  </a:lnTo>
                  <a:lnTo>
                    <a:pt x="179" y="18"/>
                  </a:lnTo>
                  <a:lnTo>
                    <a:pt x="177" y="16"/>
                  </a:lnTo>
                  <a:lnTo>
                    <a:pt x="174" y="15"/>
                  </a:lnTo>
                  <a:lnTo>
                    <a:pt x="171" y="13"/>
                  </a:lnTo>
                  <a:lnTo>
                    <a:pt x="170" y="12"/>
                  </a:lnTo>
                  <a:lnTo>
                    <a:pt x="165" y="10"/>
                  </a:lnTo>
                  <a:lnTo>
                    <a:pt x="164" y="9"/>
                  </a:lnTo>
                  <a:lnTo>
                    <a:pt x="159" y="7"/>
                  </a:lnTo>
                  <a:lnTo>
                    <a:pt x="156" y="6"/>
                  </a:lnTo>
                  <a:lnTo>
                    <a:pt x="156" y="7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4" y="13"/>
                  </a:lnTo>
                  <a:lnTo>
                    <a:pt x="167" y="15"/>
                  </a:lnTo>
                  <a:lnTo>
                    <a:pt x="170" y="18"/>
                  </a:lnTo>
                  <a:lnTo>
                    <a:pt x="173" y="19"/>
                  </a:lnTo>
                  <a:lnTo>
                    <a:pt x="174" y="21"/>
                  </a:lnTo>
                  <a:lnTo>
                    <a:pt x="179" y="24"/>
                  </a:lnTo>
                  <a:lnTo>
                    <a:pt x="182" y="28"/>
                  </a:lnTo>
                  <a:lnTo>
                    <a:pt x="185" y="33"/>
                  </a:lnTo>
                  <a:lnTo>
                    <a:pt x="188" y="36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2" y="43"/>
                  </a:lnTo>
                  <a:lnTo>
                    <a:pt x="192" y="46"/>
                  </a:lnTo>
                  <a:lnTo>
                    <a:pt x="194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7" y="57"/>
                  </a:lnTo>
                  <a:lnTo>
                    <a:pt x="197" y="60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195" y="67"/>
                  </a:lnTo>
                  <a:lnTo>
                    <a:pt x="194" y="63"/>
                  </a:lnTo>
                  <a:lnTo>
                    <a:pt x="194" y="58"/>
                  </a:lnTo>
                  <a:lnTo>
                    <a:pt x="192" y="54"/>
                  </a:lnTo>
                  <a:lnTo>
                    <a:pt x="191" y="51"/>
                  </a:lnTo>
                  <a:lnTo>
                    <a:pt x="189" y="46"/>
                  </a:lnTo>
                  <a:lnTo>
                    <a:pt x="188" y="43"/>
                  </a:lnTo>
                  <a:lnTo>
                    <a:pt x="186" y="39"/>
                  </a:lnTo>
                  <a:lnTo>
                    <a:pt x="185" y="36"/>
                  </a:lnTo>
                  <a:lnTo>
                    <a:pt x="183" y="33"/>
                  </a:lnTo>
                  <a:lnTo>
                    <a:pt x="180" y="30"/>
                  </a:lnTo>
                  <a:lnTo>
                    <a:pt x="179" y="27"/>
                  </a:lnTo>
                  <a:lnTo>
                    <a:pt x="176" y="24"/>
                  </a:lnTo>
                  <a:lnTo>
                    <a:pt x="173" y="21"/>
                  </a:lnTo>
                  <a:lnTo>
                    <a:pt x="170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61" y="16"/>
                  </a:lnTo>
                  <a:lnTo>
                    <a:pt x="161" y="18"/>
                  </a:lnTo>
                  <a:lnTo>
                    <a:pt x="162" y="19"/>
                  </a:lnTo>
                  <a:lnTo>
                    <a:pt x="165" y="22"/>
                  </a:lnTo>
                  <a:lnTo>
                    <a:pt x="170" y="25"/>
                  </a:lnTo>
                  <a:lnTo>
                    <a:pt x="173" y="28"/>
                  </a:lnTo>
                  <a:lnTo>
                    <a:pt x="177" y="31"/>
                  </a:lnTo>
                  <a:lnTo>
                    <a:pt x="180" y="33"/>
                  </a:lnTo>
                  <a:lnTo>
                    <a:pt x="182" y="36"/>
                  </a:lnTo>
                  <a:lnTo>
                    <a:pt x="183" y="37"/>
                  </a:lnTo>
                  <a:lnTo>
                    <a:pt x="183" y="40"/>
                  </a:lnTo>
                  <a:lnTo>
                    <a:pt x="185" y="42"/>
                  </a:lnTo>
                  <a:lnTo>
                    <a:pt x="186" y="45"/>
                  </a:lnTo>
                  <a:lnTo>
                    <a:pt x="188" y="49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89" y="55"/>
                  </a:lnTo>
                  <a:lnTo>
                    <a:pt x="189" y="58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9" y="67"/>
                  </a:lnTo>
                  <a:lnTo>
                    <a:pt x="191" y="69"/>
                  </a:lnTo>
                  <a:lnTo>
                    <a:pt x="191" y="72"/>
                  </a:lnTo>
                  <a:lnTo>
                    <a:pt x="191" y="75"/>
                  </a:lnTo>
                  <a:lnTo>
                    <a:pt x="191" y="76"/>
                  </a:lnTo>
                  <a:lnTo>
                    <a:pt x="191" y="79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7"/>
                  </a:lnTo>
                  <a:lnTo>
                    <a:pt x="191" y="90"/>
                  </a:lnTo>
                  <a:lnTo>
                    <a:pt x="191" y="93"/>
                  </a:lnTo>
                  <a:lnTo>
                    <a:pt x="191" y="96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88" y="103"/>
                  </a:lnTo>
                  <a:lnTo>
                    <a:pt x="183" y="106"/>
                  </a:lnTo>
                  <a:lnTo>
                    <a:pt x="179" y="109"/>
                  </a:lnTo>
                  <a:lnTo>
                    <a:pt x="176" y="111"/>
                  </a:lnTo>
                  <a:lnTo>
                    <a:pt x="171" y="112"/>
                  </a:lnTo>
                  <a:lnTo>
                    <a:pt x="168" y="114"/>
                  </a:lnTo>
                  <a:lnTo>
                    <a:pt x="164" y="115"/>
                  </a:lnTo>
                  <a:lnTo>
                    <a:pt x="161" y="115"/>
                  </a:lnTo>
                  <a:lnTo>
                    <a:pt x="156" y="117"/>
                  </a:lnTo>
                  <a:lnTo>
                    <a:pt x="152" y="117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1" y="118"/>
                  </a:lnTo>
                  <a:lnTo>
                    <a:pt x="140" y="120"/>
                  </a:lnTo>
                  <a:lnTo>
                    <a:pt x="137" y="120"/>
                  </a:lnTo>
                  <a:lnTo>
                    <a:pt x="135" y="120"/>
                  </a:lnTo>
                  <a:lnTo>
                    <a:pt x="134" y="120"/>
                  </a:lnTo>
                  <a:lnTo>
                    <a:pt x="131" y="120"/>
                  </a:lnTo>
                  <a:lnTo>
                    <a:pt x="129" y="121"/>
                  </a:lnTo>
                  <a:lnTo>
                    <a:pt x="126" y="121"/>
                  </a:lnTo>
                  <a:lnTo>
                    <a:pt x="123" y="121"/>
                  </a:lnTo>
                  <a:lnTo>
                    <a:pt x="120" y="121"/>
                  </a:lnTo>
                  <a:lnTo>
                    <a:pt x="117" y="123"/>
                  </a:lnTo>
                  <a:lnTo>
                    <a:pt x="114" y="123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5" y="123"/>
                  </a:lnTo>
                  <a:lnTo>
                    <a:pt x="102" y="123"/>
                  </a:lnTo>
                  <a:lnTo>
                    <a:pt x="98" y="123"/>
                  </a:lnTo>
                  <a:lnTo>
                    <a:pt x="95" y="121"/>
                  </a:lnTo>
                  <a:lnTo>
                    <a:pt x="92" y="121"/>
                  </a:lnTo>
                  <a:lnTo>
                    <a:pt x="89" y="121"/>
                  </a:lnTo>
                  <a:lnTo>
                    <a:pt x="86" y="121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9" y="117"/>
                  </a:lnTo>
                  <a:lnTo>
                    <a:pt x="66" y="117"/>
                  </a:lnTo>
                  <a:lnTo>
                    <a:pt x="63" y="115"/>
                  </a:lnTo>
                  <a:lnTo>
                    <a:pt x="60" y="114"/>
                  </a:lnTo>
                  <a:lnTo>
                    <a:pt x="57" y="114"/>
                  </a:lnTo>
                  <a:lnTo>
                    <a:pt x="54" y="112"/>
                  </a:lnTo>
                  <a:lnTo>
                    <a:pt x="51" y="111"/>
                  </a:lnTo>
                  <a:lnTo>
                    <a:pt x="48" y="109"/>
                  </a:lnTo>
                  <a:lnTo>
                    <a:pt x="45" y="109"/>
                  </a:lnTo>
                  <a:lnTo>
                    <a:pt x="42" y="106"/>
                  </a:lnTo>
                  <a:lnTo>
                    <a:pt x="39" y="106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2" y="102"/>
                  </a:lnTo>
                  <a:lnTo>
                    <a:pt x="30" y="100"/>
                  </a:lnTo>
                  <a:lnTo>
                    <a:pt x="30" y="97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6"/>
                  </a:lnTo>
                  <a:lnTo>
                    <a:pt x="30" y="73"/>
                  </a:lnTo>
                  <a:lnTo>
                    <a:pt x="30" y="70"/>
                  </a:lnTo>
                  <a:lnTo>
                    <a:pt x="30" y="67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4" y="27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Freeform 43"/>
            <p:cNvSpPr>
              <a:spLocks/>
            </p:cNvSpPr>
            <p:nvPr/>
          </p:nvSpPr>
          <p:spPr bwMode="auto">
            <a:xfrm>
              <a:off x="4812" y="2253"/>
              <a:ext cx="2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6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32" y="2232"/>
              <a:ext cx="2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1" y="5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2" y="6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4904" y="2253"/>
              <a:ext cx="12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4941" y="2249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4827" y="2186"/>
              <a:ext cx="158" cy="66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7" y="9"/>
                </a:cxn>
                <a:cxn ang="0">
                  <a:pos x="20" y="22"/>
                </a:cxn>
                <a:cxn ang="0">
                  <a:pos x="23" y="34"/>
                </a:cxn>
                <a:cxn ang="0">
                  <a:pos x="18" y="27"/>
                </a:cxn>
                <a:cxn ang="0">
                  <a:pos x="14" y="10"/>
                </a:cxn>
                <a:cxn ang="0">
                  <a:pos x="12" y="13"/>
                </a:cxn>
                <a:cxn ang="0">
                  <a:pos x="15" y="30"/>
                </a:cxn>
                <a:cxn ang="0">
                  <a:pos x="11" y="25"/>
                </a:cxn>
                <a:cxn ang="0">
                  <a:pos x="9" y="1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5" y="15"/>
                </a:cxn>
                <a:cxn ang="0">
                  <a:pos x="6" y="24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2" y="45"/>
                </a:cxn>
                <a:cxn ang="0">
                  <a:pos x="21" y="52"/>
                </a:cxn>
                <a:cxn ang="0">
                  <a:pos x="26" y="57"/>
                </a:cxn>
                <a:cxn ang="0">
                  <a:pos x="8" y="43"/>
                </a:cxn>
                <a:cxn ang="0">
                  <a:pos x="2" y="42"/>
                </a:cxn>
                <a:cxn ang="0">
                  <a:pos x="14" y="51"/>
                </a:cxn>
                <a:cxn ang="0">
                  <a:pos x="26" y="57"/>
                </a:cxn>
                <a:cxn ang="0">
                  <a:pos x="38" y="63"/>
                </a:cxn>
                <a:cxn ang="0">
                  <a:pos x="50" y="64"/>
                </a:cxn>
                <a:cxn ang="0">
                  <a:pos x="63" y="66"/>
                </a:cxn>
                <a:cxn ang="0">
                  <a:pos x="78" y="64"/>
                </a:cxn>
                <a:cxn ang="0">
                  <a:pos x="93" y="63"/>
                </a:cxn>
                <a:cxn ang="0">
                  <a:pos x="108" y="61"/>
                </a:cxn>
                <a:cxn ang="0">
                  <a:pos x="123" y="58"/>
                </a:cxn>
                <a:cxn ang="0">
                  <a:pos x="125" y="60"/>
                </a:cxn>
                <a:cxn ang="0">
                  <a:pos x="132" y="57"/>
                </a:cxn>
                <a:cxn ang="0">
                  <a:pos x="146" y="46"/>
                </a:cxn>
                <a:cxn ang="0">
                  <a:pos x="156" y="34"/>
                </a:cxn>
                <a:cxn ang="0">
                  <a:pos x="158" y="21"/>
                </a:cxn>
                <a:cxn ang="0">
                  <a:pos x="156" y="9"/>
                </a:cxn>
                <a:cxn ang="0">
                  <a:pos x="155" y="12"/>
                </a:cxn>
                <a:cxn ang="0">
                  <a:pos x="155" y="22"/>
                </a:cxn>
                <a:cxn ang="0">
                  <a:pos x="153" y="25"/>
                </a:cxn>
                <a:cxn ang="0">
                  <a:pos x="153" y="24"/>
                </a:cxn>
                <a:cxn ang="0">
                  <a:pos x="150" y="37"/>
                </a:cxn>
                <a:cxn ang="0">
                  <a:pos x="152" y="25"/>
                </a:cxn>
                <a:cxn ang="0">
                  <a:pos x="150" y="13"/>
                </a:cxn>
                <a:cxn ang="0">
                  <a:pos x="149" y="3"/>
                </a:cxn>
                <a:cxn ang="0">
                  <a:pos x="146" y="7"/>
                </a:cxn>
                <a:cxn ang="0">
                  <a:pos x="146" y="27"/>
                </a:cxn>
                <a:cxn ang="0">
                  <a:pos x="140" y="36"/>
                </a:cxn>
                <a:cxn ang="0">
                  <a:pos x="144" y="22"/>
                </a:cxn>
                <a:cxn ang="0">
                  <a:pos x="143" y="9"/>
                </a:cxn>
                <a:cxn ang="0">
                  <a:pos x="141" y="13"/>
                </a:cxn>
                <a:cxn ang="0">
                  <a:pos x="138" y="24"/>
                </a:cxn>
                <a:cxn ang="0">
                  <a:pos x="131" y="37"/>
                </a:cxn>
                <a:cxn ang="0">
                  <a:pos x="117" y="46"/>
                </a:cxn>
                <a:cxn ang="0">
                  <a:pos x="99" y="49"/>
                </a:cxn>
                <a:cxn ang="0">
                  <a:pos x="83" y="49"/>
                </a:cxn>
                <a:cxn ang="0">
                  <a:pos x="65" y="48"/>
                </a:cxn>
                <a:cxn ang="0">
                  <a:pos x="50" y="45"/>
                </a:cxn>
                <a:cxn ang="0">
                  <a:pos x="39" y="42"/>
                </a:cxn>
                <a:cxn ang="0">
                  <a:pos x="29" y="37"/>
                </a:cxn>
              </a:cxnLst>
              <a:rect l="0" t="0" r="r" b="b"/>
              <a:pathLst>
                <a:path w="158" h="66">
                  <a:moveTo>
                    <a:pt x="29" y="37"/>
                  </a:moveTo>
                  <a:lnTo>
                    <a:pt x="26" y="33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4" y="33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26" y="57"/>
                  </a:lnTo>
                  <a:lnTo>
                    <a:pt x="21" y="55"/>
                  </a:lnTo>
                  <a:lnTo>
                    <a:pt x="17" y="52"/>
                  </a:lnTo>
                  <a:lnTo>
                    <a:pt x="14" y="49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8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3" y="64"/>
                  </a:lnTo>
                  <a:lnTo>
                    <a:pt x="56" y="64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87" y="64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3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9" y="57"/>
                  </a:lnTo>
                  <a:lnTo>
                    <a:pt x="129" y="58"/>
                  </a:lnTo>
                  <a:lnTo>
                    <a:pt x="128" y="58"/>
                  </a:lnTo>
                  <a:lnTo>
                    <a:pt x="125" y="60"/>
                  </a:lnTo>
                  <a:lnTo>
                    <a:pt x="123" y="61"/>
                  </a:lnTo>
                  <a:lnTo>
                    <a:pt x="126" y="60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2" y="57"/>
                  </a:lnTo>
                  <a:lnTo>
                    <a:pt x="135" y="55"/>
                  </a:lnTo>
                  <a:lnTo>
                    <a:pt x="137" y="54"/>
                  </a:lnTo>
                  <a:lnTo>
                    <a:pt x="140" y="52"/>
                  </a:lnTo>
                  <a:lnTo>
                    <a:pt x="143" y="51"/>
                  </a:lnTo>
                  <a:lnTo>
                    <a:pt x="146" y="46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3" y="39"/>
                  </a:lnTo>
                  <a:lnTo>
                    <a:pt x="155" y="36"/>
                  </a:lnTo>
                  <a:lnTo>
                    <a:pt x="156" y="34"/>
                  </a:lnTo>
                  <a:lnTo>
                    <a:pt x="156" y="31"/>
                  </a:lnTo>
                  <a:lnTo>
                    <a:pt x="156" y="28"/>
                  </a:lnTo>
                  <a:lnTo>
                    <a:pt x="158" y="27"/>
                  </a:lnTo>
                  <a:lnTo>
                    <a:pt x="158" y="24"/>
                  </a:lnTo>
                  <a:lnTo>
                    <a:pt x="158" y="21"/>
                  </a:lnTo>
                  <a:lnTo>
                    <a:pt x="158" y="18"/>
                  </a:lnTo>
                  <a:lnTo>
                    <a:pt x="158" y="15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6" y="9"/>
                  </a:lnTo>
                  <a:lnTo>
                    <a:pt x="156" y="7"/>
                  </a:lnTo>
                  <a:lnTo>
                    <a:pt x="156" y="6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2"/>
                  </a:lnTo>
                  <a:lnTo>
                    <a:pt x="155" y="13"/>
                  </a:lnTo>
                  <a:lnTo>
                    <a:pt x="155" y="15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3" y="28"/>
                  </a:lnTo>
                  <a:lnTo>
                    <a:pt x="153" y="25"/>
                  </a:lnTo>
                  <a:lnTo>
                    <a:pt x="155" y="22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3" y="28"/>
                  </a:lnTo>
                  <a:lnTo>
                    <a:pt x="153" y="31"/>
                  </a:lnTo>
                  <a:lnTo>
                    <a:pt x="152" y="31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0" y="34"/>
                  </a:lnTo>
                  <a:lnTo>
                    <a:pt x="150" y="30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0" y="22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0" y="12"/>
                  </a:lnTo>
                  <a:lnTo>
                    <a:pt x="150" y="9"/>
                  </a:lnTo>
                  <a:lnTo>
                    <a:pt x="149" y="7"/>
                  </a:lnTo>
                  <a:lnTo>
                    <a:pt x="149" y="4"/>
                  </a:lnTo>
                  <a:lnTo>
                    <a:pt x="149" y="3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6" y="1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9"/>
                  </a:lnTo>
                  <a:lnTo>
                    <a:pt x="146" y="24"/>
                  </a:lnTo>
                  <a:lnTo>
                    <a:pt x="146" y="27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3" y="34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1" y="34"/>
                  </a:lnTo>
                  <a:lnTo>
                    <a:pt x="141" y="31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4" y="22"/>
                  </a:lnTo>
                  <a:lnTo>
                    <a:pt x="144" y="19"/>
                  </a:lnTo>
                  <a:lnTo>
                    <a:pt x="144" y="16"/>
                  </a:lnTo>
                  <a:lnTo>
                    <a:pt x="144" y="13"/>
                  </a:lnTo>
                  <a:lnTo>
                    <a:pt x="144" y="10"/>
                  </a:lnTo>
                  <a:lnTo>
                    <a:pt x="143" y="9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0" y="9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1" y="15"/>
                  </a:lnTo>
                  <a:lnTo>
                    <a:pt x="141" y="16"/>
                  </a:lnTo>
                  <a:lnTo>
                    <a:pt x="143" y="19"/>
                  </a:lnTo>
                  <a:lnTo>
                    <a:pt x="140" y="21"/>
                  </a:lnTo>
                  <a:lnTo>
                    <a:pt x="138" y="24"/>
                  </a:lnTo>
                  <a:lnTo>
                    <a:pt x="138" y="27"/>
                  </a:lnTo>
                  <a:lnTo>
                    <a:pt x="140" y="30"/>
                  </a:lnTo>
                  <a:lnTo>
                    <a:pt x="137" y="33"/>
                  </a:lnTo>
                  <a:lnTo>
                    <a:pt x="134" y="36"/>
                  </a:lnTo>
                  <a:lnTo>
                    <a:pt x="131" y="37"/>
                  </a:lnTo>
                  <a:lnTo>
                    <a:pt x="129" y="40"/>
                  </a:lnTo>
                  <a:lnTo>
                    <a:pt x="126" y="42"/>
                  </a:lnTo>
                  <a:lnTo>
                    <a:pt x="123" y="43"/>
                  </a:lnTo>
                  <a:lnTo>
                    <a:pt x="120" y="45"/>
                  </a:lnTo>
                  <a:lnTo>
                    <a:pt x="117" y="46"/>
                  </a:lnTo>
                  <a:lnTo>
                    <a:pt x="114" y="48"/>
                  </a:lnTo>
                  <a:lnTo>
                    <a:pt x="110" y="48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3" y="49"/>
                  </a:lnTo>
                  <a:lnTo>
                    <a:pt x="90" y="51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0" y="49"/>
                  </a:lnTo>
                  <a:lnTo>
                    <a:pt x="75" y="49"/>
                  </a:lnTo>
                  <a:lnTo>
                    <a:pt x="72" y="48"/>
                  </a:lnTo>
                  <a:lnTo>
                    <a:pt x="69" y="48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59" y="46"/>
                  </a:lnTo>
                  <a:lnTo>
                    <a:pt x="56" y="45"/>
                  </a:lnTo>
                  <a:lnTo>
                    <a:pt x="53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4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29" y="37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4868" y="2238"/>
              <a:ext cx="31" cy="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1" y="2"/>
                </a:cxn>
                <a:cxn ang="0">
                  <a:pos x="28" y="2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1" h="3">
                  <a:moveTo>
                    <a:pt x="1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4874" y="2247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0" name="Freeform 50"/>
            <p:cNvSpPr>
              <a:spLocks/>
            </p:cNvSpPr>
            <p:nvPr/>
          </p:nvSpPr>
          <p:spPr bwMode="auto">
            <a:xfrm>
              <a:off x="4833" y="2214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Freeform 51"/>
            <p:cNvSpPr>
              <a:spLocks/>
            </p:cNvSpPr>
            <p:nvPr/>
          </p:nvSpPr>
          <p:spPr bwMode="auto">
            <a:xfrm>
              <a:off x="4863" y="2246"/>
              <a:ext cx="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4953" y="2210"/>
              <a:ext cx="9" cy="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4835" y="2156"/>
              <a:ext cx="144" cy="61"/>
            </a:xfrm>
            <a:custGeom>
              <a:avLst/>
              <a:gdLst/>
              <a:ahLst/>
              <a:cxnLst>
                <a:cxn ang="0">
                  <a:pos x="37" y="19"/>
                </a:cxn>
                <a:cxn ang="0">
                  <a:pos x="49" y="12"/>
                </a:cxn>
                <a:cxn ang="0">
                  <a:pos x="36" y="16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42" y="10"/>
                </a:cxn>
                <a:cxn ang="0">
                  <a:pos x="52" y="7"/>
                </a:cxn>
                <a:cxn ang="0">
                  <a:pos x="48" y="6"/>
                </a:cxn>
                <a:cxn ang="0">
                  <a:pos x="30" y="10"/>
                </a:cxn>
                <a:cxn ang="0">
                  <a:pos x="22" y="9"/>
                </a:cxn>
                <a:cxn ang="0">
                  <a:pos x="9" y="21"/>
                </a:cxn>
                <a:cxn ang="0">
                  <a:pos x="4" y="36"/>
                </a:cxn>
                <a:cxn ang="0">
                  <a:pos x="15" y="46"/>
                </a:cxn>
                <a:cxn ang="0">
                  <a:pos x="12" y="46"/>
                </a:cxn>
                <a:cxn ang="0">
                  <a:pos x="3" y="33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0" y="33"/>
                </a:cxn>
                <a:cxn ang="0">
                  <a:pos x="4" y="43"/>
                </a:cxn>
                <a:cxn ang="0">
                  <a:pos x="16" y="52"/>
                </a:cxn>
                <a:cxn ang="0">
                  <a:pos x="33" y="58"/>
                </a:cxn>
                <a:cxn ang="0">
                  <a:pos x="51" y="61"/>
                </a:cxn>
                <a:cxn ang="0">
                  <a:pos x="69" y="61"/>
                </a:cxn>
                <a:cxn ang="0">
                  <a:pos x="85" y="60"/>
                </a:cxn>
                <a:cxn ang="0">
                  <a:pos x="99" y="58"/>
                </a:cxn>
                <a:cxn ang="0">
                  <a:pos x="117" y="55"/>
                </a:cxn>
                <a:cxn ang="0">
                  <a:pos x="135" y="46"/>
                </a:cxn>
                <a:cxn ang="0">
                  <a:pos x="132" y="52"/>
                </a:cxn>
                <a:cxn ang="0">
                  <a:pos x="144" y="37"/>
                </a:cxn>
                <a:cxn ang="0">
                  <a:pos x="139" y="22"/>
                </a:cxn>
                <a:cxn ang="0">
                  <a:pos x="124" y="9"/>
                </a:cxn>
                <a:cxn ang="0">
                  <a:pos x="105" y="1"/>
                </a:cxn>
                <a:cxn ang="0">
                  <a:pos x="88" y="0"/>
                </a:cxn>
                <a:cxn ang="0">
                  <a:pos x="93" y="3"/>
                </a:cxn>
                <a:cxn ang="0">
                  <a:pos x="106" y="6"/>
                </a:cxn>
                <a:cxn ang="0">
                  <a:pos x="100" y="6"/>
                </a:cxn>
                <a:cxn ang="0">
                  <a:pos x="111" y="7"/>
                </a:cxn>
                <a:cxn ang="0">
                  <a:pos x="111" y="9"/>
                </a:cxn>
                <a:cxn ang="0">
                  <a:pos x="91" y="7"/>
                </a:cxn>
                <a:cxn ang="0">
                  <a:pos x="76" y="9"/>
                </a:cxn>
                <a:cxn ang="0">
                  <a:pos x="87" y="10"/>
                </a:cxn>
                <a:cxn ang="0">
                  <a:pos x="105" y="13"/>
                </a:cxn>
                <a:cxn ang="0">
                  <a:pos x="123" y="19"/>
                </a:cxn>
                <a:cxn ang="0">
                  <a:pos x="111" y="16"/>
                </a:cxn>
                <a:cxn ang="0">
                  <a:pos x="91" y="13"/>
                </a:cxn>
                <a:cxn ang="0">
                  <a:pos x="85" y="16"/>
                </a:cxn>
                <a:cxn ang="0">
                  <a:pos x="102" y="18"/>
                </a:cxn>
                <a:cxn ang="0">
                  <a:pos x="118" y="22"/>
                </a:cxn>
                <a:cxn ang="0">
                  <a:pos x="123" y="36"/>
                </a:cxn>
                <a:cxn ang="0">
                  <a:pos x="108" y="43"/>
                </a:cxn>
                <a:cxn ang="0">
                  <a:pos x="88" y="45"/>
                </a:cxn>
                <a:cxn ang="0">
                  <a:pos x="73" y="46"/>
                </a:cxn>
                <a:cxn ang="0">
                  <a:pos x="57" y="45"/>
                </a:cxn>
                <a:cxn ang="0">
                  <a:pos x="42" y="43"/>
                </a:cxn>
                <a:cxn ang="0">
                  <a:pos x="25" y="37"/>
                </a:cxn>
                <a:cxn ang="0">
                  <a:pos x="25" y="28"/>
                </a:cxn>
                <a:cxn ang="0">
                  <a:pos x="45" y="19"/>
                </a:cxn>
                <a:cxn ang="0">
                  <a:pos x="31" y="22"/>
                </a:cxn>
              </a:cxnLst>
              <a:rect l="0" t="0" r="r" b="b"/>
              <a:pathLst>
                <a:path w="144" h="61">
                  <a:moveTo>
                    <a:pt x="25" y="27"/>
                  </a:moveTo>
                  <a:lnTo>
                    <a:pt x="25" y="25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4" y="21"/>
                  </a:lnTo>
                  <a:lnTo>
                    <a:pt x="37" y="19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52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9" y="51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9" y="54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33" y="58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51" y="61"/>
                  </a:lnTo>
                  <a:lnTo>
                    <a:pt x="54" y="61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9" y="61"/>
                  </a:lnTo>
                  <a:lnTo>
                    <a:pt x="72" y="61"/>
                  </a:lnTo>
                  <a:lnTo>
                    <a:pt x="75" y="61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7" y="58"/>
                  </a:lnTo>
                  <a:lnTo>
                    <a:pt x="99" y="58"/>
                  </a:lnTo>
                  <a:lnTo>
                    <a:pt x="102" y="58"/>
                  </a:lnTo>
                  <a:lnTo>
                    <a:pt x="106" y="58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4" y="57"/>
                  </a:lnTo>
                  <a:lnTo>
                    <a:pt x="117" y="55"/>
                  </a:lnTo>
                  <a:lnTo>
                    <a:pt x="120" y="54"/>
                  </a:lnTo>
                  <a:lnTo>
                    <a:pt x="124" y="52"/>
                  </a:lnTo>
                  <a:lnTo>
                    <a:pt x="127" y="51"/>
                  </a:lnTo>
                  <a:lnTo>
                    <a:pt x="130" y="49"/>
                  </a:lnTo>
                  <a:lnTo>
                    <a:pt x="132" y="48"/>
                  </a:lnTo>
                  <a:lnTo>
                    <a:pt x="135" y="46"/>
                  </a:lnTo>
                  <a:lnTo>
                    <a:pt x="138" y="45"/>
                  </a:lnTo>
                  <a:lnTo>
                    <a:pt x="139" y="45"/>
                  </a:lnTo>
                  <a:lnTo>
                    <a:pt x="138" y="46"/>
                  </a:lnTo>
                  <a:lnTo>
                    <a:pt x="136" y="48"/>
                  </a:lnTo>
                  <a:lnTo>
                    <a:pt x="133" y="51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2" y="43"/>
                  </a:lnTo>
                  <a:lnTo>
                    <a:pt x="142" y="40"/>
                  </a:lnTo>
                  <a:lnTo>
                    <a:pt x="144" y="37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4" y="30"/>
                  </a:lnTo>
                  <a:lnTo>
                    <a:pt x="142" y="27"/>
                  </a:lnTo>
                  <a:lnTo>
                    <a:pt x="141" y="25"/>
                  </a:lnTo>
                  <a:lnTo>
                    <a:pt x="139" y="22"/>
                  </a:lnTo>
                  <a:lnTo>
                    <a:pt x="138" y="19"/>
                  </a:lnTo>
                  <a:lnTo>
                    <a:pt x="135" y="18"/>
                  </a:lnTo>
                  <a:lnTo>
                    <a:pt x="132" y="15"/>
                  </a:lnTo>
                  <a:lnTo>
                    <a:pt x="130" y="13"/>
                  </a:lnTo>
                  <a:lnTo>
                    <a:pt x="127" y="10"/>
                  </a:lnTo>
                  <a:lnTo>
                    <a:pt x="124" y="9"/>
                  </a:lnTo>
                  <a:lnTo>
                    <a:pt x="121" y="7"/>
                  </a:lnTo>
                  <a:lnTo>
                    <a:pt x="118" y="6"/>
                  </a:lnTo>
                  <a:lnTo>
                    <a:pt x="114" y="4"/>
                  </a:lnTo>
                  <a:lnTo>
                    <a:pt x="111" y="3"/>
                  </a:lnTo>
                  <a:lnTo>
                    <a:pt x="108" y="1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9" y="6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14" y="10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2" y="9"/>
                  </a:lnTo>
                  <a:lnTo>
                    <a:pt x="99" y="9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85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7" y="10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5" y="13"/>
                  </a:lnTo>
                  <a:lnTo>
                    <a:pt x="109" y="13"/>
                  </a:lnTo>
                  <a:lnTo>
                    <a:pt x="112" y="15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21" y="18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1" y="19"/>
                  </a:lnTo>
                  <a:lnTo>
                    <a:pt x="120" y="19"/>
                  </a:lnTo>
                  <a:lnTo>
                    <a:pt x="117" y="18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5" y="15"/>
                  </a:lnTo>
                  <a:lnTo>
                    <a:pt x="102" y="15"/>
                  </a:lnTo>
                  <a:lnTo>
                    <a:pt x="99" y="13"/>
                  </a:lnTo>
                  <a:lnTo>
                    <a:pt x="94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7" y="13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2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102" y="18"/>
                  </a:lnTo>
                  <a:lnTo>
                    <a:pt x="105" y="19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12" y="21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4" y="28"/>
                  </a:lnTo>
                  <a:lnTo>
                    <a:pt x="124" y="31"/>
                  </a:lnTo>
                  <a:lnTo>
                    <a:pt x="124" y="34"/>
                  </a:lnTo>
                  <a:lnTo>
                    <a:pt x="123" y="36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17" y="40"/>
                  </a:lnTo>
                  <a:lnTo>
                    <a:pt x="114" y="42"/>
                  </a:lnTo>
                  <a:lnTo>
                    <a:pt x="111" y="43"/>
                  </a:lnTo>
                  <a:lnTo>
                    <a:pt x="108" y="43"/>
                  </a:lnTo>
                  <a:lnTo>
                    <a:pt x="105" y="45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1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8" y="39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5" y="2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6" y="24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0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1" y="22"/>
                  </a:lnTo>
                  <a:lnTo>
                    <a:pt x="30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4910" y="2219"/>
              <a:ext cx="15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4868" y="2201"/>
              <a:ext cx="37" cy="7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7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4" y="6"/>
                </a:cxn>
                <a:cxn ang="0">
                  <a:pos x="36" y="6"/>
                </a:cxn>
                <a:cxn ang="0">
                  <a:pos x="37" y="4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37" h="7">
                  <a:moveTo>
                    <a:pt x="13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6" name="Freeform 56"/>
            <p:cNvSpPr>
              <a:spLocks/>
            </p:cNvSpPr>
            <p:nvPr/>
          </p:nvSpPr>
          <p:spPr bwMode="auto">
            <a:xfrm>
              <a:off x="4943" y="2192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19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2" y="3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3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7" name="Freeform 57"/>
            <p:cNvSpPr>
              <a:spLocks/>
            </p:cNvSpPr>
            <p:nvPr/>
          </p:nvSpPr>
          <p:spPr bwMode="auto">
            <a:xfrm>
              <a:off x="4874" y="2211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8" name="Freeform 58"/>
            <p:cNvSpPr>
              <a:spLocks/>
            </p:cNvSpPr>
            <p:nvPr/>
          </p:nvSpPr>
          <p:spPr bwMode="auto">
            <a:xfrm>
              <a:off x="4844" y="2171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9" name="Freeform 59"/>
            <p:cNvSpPr>
              <a:spLocks/>
            </p:cNvSpPr>
            <p:nvPr/>
          </p:nvSpPr>
          <p:spPr bwMode="auto">
            <a:xfrm>
              <a:off x="4860" y="2208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0" name="Freeform 60"/>
            <p:cNvSpPr>
              <a:spLocks/>
            </p:cNvSpPr>
            <p:nvPr/>
          </p:nvSpPr>
          <p:spPr bwMode="auto">
            <a:xfrm>
              <a:off x="4841" y="2052"/>
              <a:ext cx="25" cy="65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25" y="62"/>
                </a:cxn>
                <a:cxn ang="0">
                  <a:pos x="24" y="59"/>
                </a:cxn>
                <a:cxn ang="0">
                  <a:pos x="24" y="56"/>
                </a:cxn>
                <a:cxn ang="0">
                  <a:pos x="22" y="53"/>
                </a:cxn>
                <a:cxn ang="0">
                  <a:pos x="21" y="50"/>
                </a:cxn>
                <a:cxn ang="0">
                  <a:pos x="21" y="47"/>
                </a:cxn>
                <a:cxn ang="0">
                  <a:pos x="19" y="44"/>
                </a:cxn>
                <a:cxn ang="0">
                  <a:pos x="18" y="41"/>
                </a:cxn>
                <a:cxn ang="0">
                  <a:pos x="16" y="36"/>
                </a:cxn>
                <a:cxn ang="0">
                  <a:pos x="15" y="35"/>
                </a:cxn>
                <a:cxn ang="0">
                  <a:pos x="13" y="30"/>
                </a:cxn>
                <a:cxn ang="0">
                  <a:pos x="12" y="27"/>
                </a:cxn>
                <a:cxn ang="0">
                  <a:pos x="10" y="24"/>
                </a:cxn>
                <a:cxn ang="0">
                  <a:pos x="10" y="21"/>
                </a:cxn>
                <a:cxn ang="0">
                  <a:pos x="9" y="18"/>
                </a:cxn>
                <a:cxn ang="0">
                  <a:pos x="7" y="15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65"/>
                </a:cxn>
                <a:cxn ang="0">
                  <a:pos x="25" y="65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25" y="62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2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19" y="44"/>
                  </a:lnTo>
                  <a:lnTo>
                    <a:pt x="18" y="41"/>
                  </a:lnTo>
                  <a:lnTo>
                    <a:pt x="16" y="36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65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1" name="Freeform 61"/>
            <p:cNvSpPr>
              <a:spLocks/>
            </p:cNvSpPr>
            <p:nvPr/>
          </p:nvSpPr>
          <p:spPr bwMode="auto">
            <a:xfrm>
              <a:off x="4866" y="2090"/>
              <a:ext cx="5" cy="9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9">
                  <a:moveTo>
                    <a:pt x="5" y="7"/>
                  </a:moveTo>
                  <a:lnTo>
                    <a:pt x="5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2" name="Freeform 62"/>
            <p:cNvSpPr>
              <a:spLocks/>
            </p:cNvSpPr>
            <p:nvPr/>
          </p:nvSpPr>
          <p:spPr bwMode="auto">
            <a:xfrm>
              <a:off x="4871" y="2102"/>
              <a:ext cx="7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7" y="19"/>
                </a:cxn>
                <a:cxn ang="0">
                  <a:pos x="7" y="19"/>
                </a:cxn>
              </a:cxnLst>
              <a:rect l="0" t="0" r="r" b="b"/>
              <a:pathLst>
                <a:path w="7" h="19">
                  <a:moveTo>
                    <a:pt x="7" y="19"/>
                  </a:moveTo>
                  <a:lnTo>
                    <a:pt x="6" y="18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3" name="Freeform 63"/>
            <p:cNvSpPr>
              <a:spLocks/>
            </p:cNvSpPr>
            <p:nvPr/>
          </p:nvSpPr>
          <p:spPr bwMode="auto">
            <a:xfrm>
              <a:off x="4850" y="2009"/>
              <a:ext cx="6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7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4" name="Freeform 64"/>
            <p:cNvSpPr>
              <a:spLocks/>
            </p:cNvSpPr>
            <p:nvPr/>
          </p:nvSpPr>
          <p:spPr bwMode="auto">
            <a:xfrm>
              <a:off x="4856" y="2024"/>
              <a:ext cx="13" cy="24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0" y="22"/>
                </a:cxn>
                <a:cxn ang="0">
                  <a:pos x="9" y="19"/>
                </a:cxn>
                <a:cxn ang="0">
                  <a:pos x="6" y="16"/>
                </a:cxn>
                <a:cxn ang="0">
                  <a:pos x="4" y="13"/>
                </a:cxn>
                <a:cxn ang="0">
                  <a:pos x="3" y="9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3" y="24"/>
                </a:cxn>
                <a:cxn ang="0">
                  <a:pos x="13" y="24"/>
                </a:cxn>
              </a:cxnLst>
              <a:rect l="0" t="0" r="r" b="b"/>
              <a:pathLst>
                <a:path w="13" h="24">
                  <a:moveTo>
                    <a:pt x="13" y="24"/>
                  </a:moveTo>
                  <a:lnTo>
                    <a:pt x="10" y="22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9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3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5" name="Freeform 65"/>
            <p:cNvSpPr>
              <a:spLocks/>
            </p:cNvSpPr>
            <p:nvPr/>
          </p:nvSpPr>
          <p:spPr bwMode="auto">
            <a:xfrm>
              <a:off x="4812" y="1962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44" y="81"/>
                </a:cxn>
                <a:cxn ang="0">
                  <a:pos x="42" y="80"/>
                </a:cxn>
                <a:cxn ang="0">
                  <a:pos x="41" y="75"/>
                </a:cxn>
                <a:cxn ang="0">
                  <a:pos x="41" y="72"/>
                </a:cxn>
                <a:cxn ang="0">
                  <a:pos x="39" y="69"/>
                </a:cxn>
                <a:cxn ang="0">
                  <a:pos x="38" y="68"/>
                </a:cxn>
                <a:cxn ang="0">
                  <a:pos x="36" y="65"/>
                </a:cxn>
                <a:cxn ang="0">
                  <a:pos x="36" y="62"/>
                </a:cxn>
                <a:cxn ang="0">
                  <a:pos x="35" y="59"/>
                </a:cxn>
                <a:cxn ang="0">
                  <a:pos x="33" y="56"/>
                </a:cxn>
                <a:cxn ang="0">
                  <a:pos x="32" y="53"/>
                </a:cxn>
                <a:cxn ang="0">
                  <a:pos x="30" y="50"/>
                </a:cxn>
                <a:cxn ang="0">
                  <a:pos x="29" y="47"/>
                </a:cxn>
                <a:cxn ang="0">
                  <a:pos x="27" y="42"/>
                </a:cxn>
                <a:cxn ang="0">
                  <a:pos x="26" y="39"/>
                </a:cxn>
                <a:cxn ang="0">
                  <a:pos x="24" y="36"/>
                </a:cxn>
                <a:cxn ang="0">
                  <a:pos x="21" y="32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17" y="23"/>
                </a:cxn>
                <a:cxn ang="0">
                  <a:pos x="14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8" y="12"/>
                </a:cxn>
                <a:cxn ang="0">
                  <a:pos x="9" y="17"/>
                </a:cxn>
                <a:cxn ang="0">
                  <a:pos x="11" y="18"/>
                </a:cxn>
                <a:cxn ang="0">
                  <a:pos x="12" y="21"/>
                </a:cxn>
                <a:cxn ang="0">
                  <a:pos x="14" y="24"/>
                </a:cxn>
                <a:cxn ang="0">
                  <a:pos x="15" y="29"/>
                </a:cxn>
                <a:cxn ang="0">
                  <a:pos x="17" y="32"/>
                </a:cxn>
                <a:cxn ang="0">
                  <a:pos x="20" y="35"/>
                </a:cxn>
                <a:cxn ang="0">
                  <a:pos x="21" y="38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6" y="48"/>
                </a:cxn>
                <a:cxn ang="0">
                  <a:pos x="29" y="53"/>
                </a:cxn>
                <a:cxn ang="0">
                  <a:pos x="30" y="56"/>
                </a:cxn>
                <a:cxn ang="0">
                  <a:pos x="32" y="59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8" y="69"/>
                </a:cxn>
                <a:cxn ang="0">
                  <a:pos x="39" y="72"/>
                </a:cxn>
                <a:cxn ang="0">
                  <a:pos x="41" y="75"/>
                </a:cxn>
                <a:cxn ang="0">
                  <a:pos x="42" y="78"/>
                </a:cxn>
                <a:cxn ang="0">
                  <a:pos x="44" y="81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44" y="81"/>
                  </a:lnTo>
                  <a:lnTo>
                    <a:pt x="42" y="80"/>
                  </a:lnTo>
                  <a:lnTo>
                    <a:pt x="41" y="75"/>
                  </a:lnTo>
                  <a:lnTo>
                    <a:pt x="41" y="72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2" y="53"/>
                  </a:lnTo>
                  <a:lnTo>
                    <a:pt x="30" y="50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6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18" y="26"/>
                  </a:lnTo>
                  <a:lnTo>
                    <a:pt x="17" y="23"/>
                  </a:lnTo>
                  <a:lnTo>
                    <a:pt x="14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0" y="56"/>
                  </a:lnTo>
                  <a:lnTo>
                    <a:pt x="32" y="59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2" y="78"/>
                  </a:lnTo>
                  <a:lnTo>
                    <a:pt x="44" y="81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6" name="Freeform 66"/>
            <p:cNvSpPr>
              <a:spLocks/>
            </p:cNvSpPr>
            <p:nvPr/>
          </p:nvSpPr>
          <p:spPr bwMode="auto">
            <a:xfrm>
              <a:off x="4782" y="1949"/>
              <a:ext cx="29" cy="43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3" y="37"/>
                </a:cxn>
                <a:cxn ang="0">
                  <a:pos x="21" y="34"/>
                </a:cxn>
                <a:cxn ang="0">
                  <a:pos x="18" y="31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1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6"/>
                </a:cxn>
                <a:cxn ang="0">
                  <a:pos x="5" y="7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8"/>
                </a:cxn>
                <a:cxn ang="0">
                  <a:pos x="15" y="21"/>
                </a:cxn>
                <a:cxn ang="0">
                  <a:pos x="17" y="24"/>
                </a:cxn>
                <a:cxn ang="0">
                  <a:pos x="18" y="27"/>
                </a:cxn>
                <a:cxn ang="0">
                  <a:pos x="20" y="30"/>
                </a:cxn>
                <a:cxn ang="0">
                  <a:pos x="21" y="31"/>
                </a:cxn>
                <a:cxn ang="0">
                  <a:pos x="23" y="34"/>
                </a:cxn>
                <a:cxn ang="0">
                  <a:pos x="26" y="37"/>
                </a:cxn>
                <a:cxn ang="0">
                  <a:pos x="27" y="40"/>
                </a:cxn>
                <a:cxn ang="0">
                  <a:pos x="29" y="43"/>
                </a:cxn>
                <a:cxn ang="0">
                  <a:pos x="29" y="43"/>
                </a:cxn>
              </a:cxnLst>
              <a:rect l="0" t="0" r="r" b="b"/>
              <a:pathLst>
                <a:path w="29" h="43">
                  <a:moveTo>
                    <a:pt x="29" y="43"/>
                  </a:moveTo>
                  <a:lnTo>
                    <a:pt x="27" y="42"/>
                  </a:lnTo>
                  <a:lnTo>
                    <a:pt x="26" y="40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7" y="40"/>
                  </a:lnTo>
                  <a:lnTo>
                    <a:pt x="29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7" name="Freeform 67"/>
            <p:cNvSpPr>
              <a:spLocks/>
            </p:cNvSpPr>
            <p:nvPr/>
          </p:nvSpPr>
          <p:spPr bwMode="auto">
            <a:xfrm>
              <a:off x="4815" y="1977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8" name="Freeform 68"/>
            <p:cNvSpPr>
              <a:spLocks/>
            </p:cNvSpPr>
            <p:nvPr/>
          </p:nvSpPr>
          <p:spPr bwMode="auto">
            <a:xfrm>
              <a:off x="4797" y="1920"/>
              <a:ext cx="1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6" y="9"/>
                </a:cxn>
                <a:cxn ang="0">
                  <a:pos x="9" y="12"/>
                </a:cxn>
                <a:cxn ang="0">
                  <a:pos x="11" y="15"/>
                </a:cxn>
                <a:cxn ang="0">
                  <a:pos x="14" y="18"/>
                </a:cxn>
                <a:cxn ang="0">
                  <a:pos x="15" y="21"/>
                </a:cxn>
                <a:cxn ang="0">
                  <a:pos x="18" y="26"/>
                </a:cxn>
                <a:cxn ang="0">
                  <a:pos x="17" y="21"/>
                </a:cxn>
                <a:cxn ang="0">
                  <a:pos x="14" y="18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2" y="3"/>
                  </a:lnTo>
                  <a:lnTo>
                    <a:pt x="5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4889" y="1925"/>
              <a:ext cx="12" cy="6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" y="64"/>
                </a:cxn>
                <a:cxn ang="0">
                  <a:pos x="6" y="61"/>
                </a:cxn>
                <a:cxn ang="0">
                  <a:pos x="9" y="58"/>
                </a:cxn>
                <a:cxn ang="0">
                  <a:pos x="12" y="55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4" y="60"/>
                </a:cxn>
                <a:cxn ang="0">
                  <a:pos x="4" y="57"/>
                </a:cxn>
                <a:cxn ang="0">
                  <a:pos x="4" y="54"/>
                </a:cxn>
                <a:cxn ang="0">
                  <a:pos x="4" y="51"/>
                </a:cxn>
                <a:cxn ang="0">
                  <a:pos x="4" y="48"/>
                </a:cxn>
                <a:cxn ang="0">
                  <a:pos x="4" y="43"/>
                </a:cxn>
                <a:cxn ang="0">
                  <a:pos x="4" y="40"/>
                </a:cxn>
                <a:cxn ang="0">
                  <a:pos x="4" y="37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3" y="25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1" y="28"/>
                </a:cxn>
                <a:cxn ang="0">
                  <a:pos x="1" y="30"/>
                </a:cxn>
                <a:cxn ang="0">
                  <a:pos x="1" y="33"/>
                </a:cxn>
                <a:cxn ang="0">
                  <a:pos x="1" y="34"/>
                </a:cxn>
                <a:cxn ang="0">
                  <a:pos x="1" y="37"/>
                </a:cxn>
                <a:cxn ang="0">
                  <a:pos x="1" y="39"/>
                </a:cxn>
                <a:cxn ang="0">
                  <a:pos x="1" y="42"/>
                </a:cxn>
                <a:cxn ang="0">
                  <a:pos x="1" y="43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1" y="54"/>
                </a:cxn>
                <a:cxn ang="0">
                  <a:pos x="1" y="58"/>
                </a:cxn>
                <a:cxn ang="0">
                  <a:pos x="0" y="63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12" h="66">
                  <a:moveTo>
                    <a:pt x="0" y="66"/>
                  </a:moveTo>
                  <a:lnTo>
                    <a:pt x="3" y="64"/>
                  </a:lnTo>
                  <a:lnTo>
                    <a:pt x="6" y="61"/>
                  </a:lnTo>
                  <a:lnTo>
                    <a:pt x="9" y="58"/>
                  </a:lnTo>
                  <a:lnTo>
                    <a:pt x="12" y="55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4" y="51"/>
                  </a:lnTo>
                  <a:lnTo>
                    <a:pt x="4" y="48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0" name="Freeform 70"/>
            <p:cNvSpPr>
              <a:spLocks/>
            </p:cNvSpPr>
            <p:nvPr/>
          </p:nvSpPr>
          <p:spPr bwMode="auto">
            <a:xfrm>
              <a:off x="4659" y="1746"/>
              <a:ext cx="26" cy="1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5" y="6"/>
                </a:cxn>
                <a:cxn ang="0">
                  <a:pos x="12" y="6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5" y="8"/>
                </a:cxn>
                <a:cxn ang="0">
                  <a:pos x="17" y="9"/>
                </a:cxn>
                <a:cxn ang="0">
                  <a:pos x="20" y="11"/>
                </a:cxn>
                <a:cxn ang="0">
                  <a:pos x="23" y="11"/>
                </a:cxn>
                <a:cxn ang="0">
                  <a:pos x="26" y="11"/>
                </a:cxn>
                <a:cxn ang="0">
                  <a:pos x="26" y="1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1" name="Freeform 71"/>
            <p:cNvSpPr>
              <a:spLocks/>
            </p:cNvSpPr>
            <p:nvPr/>
          </p:nvSpPr>
          <p:spPr bwMode="auto">
            <a:xfrm>
              <a:off x="4692" y="1761"/>
              <a:ext cx="56" cy="27"/>
            </a:xfrm>
            <a:custGeom>
              <a:avLst/>
              <a:gdLst/>
              <a:ahLst/>
              <a:cxnLst>
                <a:cxn ang="0">
                  <a:pos x="56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48" y="26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2" y="23"/>
                </a:cxn>
                <a:cxn ang="0">
                  <a:pos x="39" y="21"/>
                </a:cxn>
                <a:cxn ang="0">
                  <a:pos x="38" y="20"/>
                </a:cxn>
                <a:cxn ang="0">
                  <a:pos x="35" y="18"/>
                </a:cxn>
                <a:cxn ang="0">
                  <a:pos x="32" y="18"/>
                </a:cxn>
                <a:cxn ang="0">
                  <a:pos x="30" y="17"/>
                </a:cxn>
                <a:cxn ang="0">
                  <a:pos x="29" y="15"/>
                </a:cxn>
                <a:cxn ang="0">
                  <a:pos x="26" y="14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7" y="9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7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2" y="14"/>
                </a:cxn>
                <a:cxn ang="0">
                  <a:pos x="35" y="17"/>
                </a:cxn>
                <a:cxn ang="0">
                  <a:pos x="39" y="18"/>
                </a:cxn>
                <a:cxn ang="0">
                  <a:pos x="42" y="20"/>
                </a:cxn>
                <a:cxn ang="0">
                  <a:pos x="45" y="21"/>
                </a:cxn>
                <a:cxn ang="0">
                  <a:pos x="50" y="24"/>
                </a:cxn>
                <a:cxn ang="0">
                  <a:pos x="53" y="26"/>
                </a:cxn>
                <a:cxn ang="0">
                  <a:pos x="56" y="27"/>
                </a:cxn>
                <a:cxn ang="0">
                  <a:pos x="56" y="27"/>
                </a:cxn>
              </a:cxnLst>
              <a:rect l="0" t="0" r="r" b="b"/>
              <a:pathLst>
                <a:path w="56" h="27">
                  <a:moveTo>
                    <a:pt x="56" y="27"/>
                  </a:moveTo>
                  <a:lnTo>
                    <a:pt x="54" y="27"/>
                  </a:lnTo>
                  <a:lnTo>
                    <a:pt x="53" y="27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9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6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5" y="17"/>
                  </a:lnTo>
                  <a:lnTo>
                    <a:pt x="39" y="18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50" y="24"/>
                  </a:lnTo>
                  <a:lnTo>
                    <a:pt x="53" y="26"/>
                  </a:lnTo>
                  <a:lnTo>
                    <a:pt x="56" y="2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2" name="Freeform 72"/>
            <p:cNvSpPr>
              <a:spLocks/>
            </p:cNvSpPr>
            <p:nvPr/>
          </p:nvSpPr>
          <p:spPr bwMode="auto">
            <a:xfrm>
              <a:off x="4535" y="1725"/>
              <a:ext cx="190" cy="6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1" y="6"/>
                </a:cxn>
                <a:cxn ang="0">
                  <a:pos x="37" y="8"/>
                </a:cxn>
                <a:cxn ang="0">
                  <a:pos x="43" y="9"/>
                </a:cxn>
                <a:cxn ang="0">
                  <a:pos x="51" y="12"/>
                </a:cxn>
                <a:cxn ang="0">
                  <a:pos x="58" y="14"/>
                </a:cxn>
                <a:cxn ang="0">
                  <a:pos x="66" y="17"/>
                </a:cxn>
                <a:cxn ang="0">
                  <a:pos x="73" y="18"/>
                </a:cxn>
                <a:cxn ang="0">
                  <a:pos x="81" y="21"/>
                </a:cxn>
                <a:cxn ang="0">
                  <a:pos x="90" y="24"/>
                </a:cxn>
                <a:cxn ang="0">
                  <a:pos x="97" y="27"/>
                </a:cxn>
                <a:cxn ang="0">
                  <a:pos x="105" y="30"/>
                </a:cxn>
                <a:cxn ang="0">
                  <a:pos x="114" y="33"/>
                </a:cxn>
                <a:cxn ang="0">
                  <a:pos x="121" y="36"/>
                </a:cxn>
                <a:cxn ang="0">
                  <a:pos x="129" y="39"/>
                </a:cxn>
                <a:cxn ang="0">
                  <a:pos x="136" y="42"/>
                </a:cxn>
                <a:cxn ang="0">
                  <a:pos x="144" y="45"/>
                </a:cxn>
                <a:cxn ang="0">
                  <a:pos x="150" y="47"/>
                </a:cxn>
                <a:cxn ang="0">
                  <a:pos x="157" y="50"/>
                </a:cxn>
                <a:cxn ang="0">
                  <a:pos x="163" y="53"/>
                </a:cxn>
                <a:cxn ang="0">
                  <a:pos x="169" y="54"/>
                </a:cxn>
                <a:cxn ang="0">
                  <a:pos x="156" y="47"/>
                </a:cxn>
                <a:cxn ang="0">
                  <a:pos x="150" y="45"/>
                </a:cxn>
                <a:cxn ang="0">
                  <a:pos x="142" y="41"/>
                </a:cxn>
                <a:cxn ang="0">
                  <a:pos x="138" y="39"/>
                </a:cxn>
                <a:cxn ang="0">
                  <a:pos x="133" y="38"/>
                </a:cxn>
                <a:cxn ang="0">
                  <a:pos x="129" y="36"/>
                </a:cxn>
                <a:cxn ang="0">
                  <a:pos x="124" y="33"/>
                </a:cxn>
                <a:cxn ang="0">
                  <a:pos x="118" y="32"/>
                </a:cxn>
                <a:cxn ang="0">
                  <a:pos x="112" y="29"/>
                </a:cxn>
                <a:cxn ang="0">
                  <a:pos x="106" y="27"/>
                </a:cxn>
                <a:cxn ang="0">
                  <a:pos x="102" y="24"/>
                </a:cxn>
                <a:cxn ang="0">
                  <a:pos x="96" y="21"/>
                </a:cxn>
                <a:cxn ang="0">
                  <a:pos x="90" y="20"/>
                </a:cxn>
                <a:cxn ang="0">
                  <a:pos x="84" y="18"/>
                </a:cxn>
                <a:cxn ang="0">
                  <a:pos x="78" y="15"/>
                </a:cxn>
                <a:cxn ang="0">
                  <a:pos x="70" y="14"/>
                </a:cxn>
                <a:cxn ang="0">
                  <a:pos x="64" y="11"/>
                </a:cxn>
                <a:cxn ang="0">
                  <a:pos x="58" y="9"/>
                </a:cxn>
                <a:cxn ang="0">
                  <a:pos x="52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190" h="65">
                  <a:moveTo>
                    <a:pt x="7" y="3"/>
                  </a:moveTo>
                  <a:lnTo>
                    <a:pt x="9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4"/>
                  </a:lnTo>
                  <a:lnTo>
                    <a:pt x="61" y="15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1" y="21"/>
                  </a:lnTo>
                  <a:lnTo>
                    <a:pt x="85" y="23"/>
                  </a:lnTo>
                  <a:lnTo>
                    <a:pt x="90" y="24"/>
                  </a:lnTo>
                  <a:lnTo>
                    <a:pt x="94" y="26"/>
                  </a:lnTo>
                  <a:lnTo>
                    <a:pt x="97" y="27"/>
                  </a:lnTo>
                  <a:lnTo>
                    <a:pt x="102" y="29"/>
                  </a:lnTo>
                  <a:lnTo>
                    <a:pt x="105" y="30"/>
                  </a:lnTo>
                  <a:lnTo>
                    <a:pt x="109" y="32"/>
                  </a:lnTo>
                  <a:lnTo>
                    <a:pt x="114" y="33"/>
                  </a:lnTo>
                  <a:lnTo>
                    <a:pt x="117" y="35"/>
                  </a:lnTo>
                  <a:lnTo>
                    <a:pt x="121" y="36"/>
                  </a:lnTo>
                  <a:lnTo>
                    <a:pt x="124" y="38"/>
                  </a:lnTo>
                  <a:lnTo>
                    <a:pt x="129" y="39"/>
                  </a:lnTo>
                  <a:lnTo>
                    <a:pt x="132" y="41"/>
                  </a:lnTo>
                  <a:lnTo>
                    <a:pt x="136" y="42"/>
                  </a:lnTo>
                  <a:lnTo>
                    <a:pt x="141" y="44"/>
                  </a:lnTo>
                  <a:lnTo>
                    <a:pt x="144" y="45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4" y="48"/>
                  </a:lnTo>
                  <a:lnTo>
                    <a:pt x="157" y="50"/>
                  </a:lnTo>
                  <a:lnTo>
                    <a:pt x="160" y="51"/>
                  </a:lnTo>
                  <a:lnTo>
                    <a:pt x="163" y="53"/>
                  </a:lnTo>
                  <a:lnTo>
                    <a:pt x="166" y="54"/>
                  </a:lnTo>
                  <a:lnTo>
                    <a:pt x="169" y="54"/>
                  </a:lnTo>
                  <a:lnTo>
                    <a:pt x="190" y="65"/>
                  </a:lnTo>
                  <a:lnTo>
                    <a:pt x="156" y="47"/>
                  </a:lnTo>
                  <a:lnTo>
                    <a:pt x="153" y="45"/>
                  </a:lnTo>
                  <a:lnTo>
                    <a:pt x="150" y="45"/>
                  </a:lnTo>
                  <a:lnTo>
                    <a:pt x="147" y="44"/>
                  </a:lnTo>
                  <a:lnTo>
                    <a:pt x="142" y="41"/>
                  </a:lnTo>
                  <a:lnTo>
                    <a:pt x="141" y="41"/>
                  </a:lnTo>
                  <a:lnTo>
                    <a:pt x="138" y="39"/>
                  </a:lnTo>
                  <a:lnTo>
                    <a:pt x="136" y="38"/>
                  </a:lnTo>
                  <a:lnTo>
                    <a:pt x="133" y="38"/>
                  </a:lnTo>
                  <a:lnTo>
                    <a:pt x="132" y="36"/>
                  </a:lnTo>
                  <a:lnTo>
                    <a:pt x="129" y="36"/>
                  </a:lnTo>
                  <a:lnTo>
                    <a:pt x="127" y="35"/>
                  </a:lnTo>
                  <a:lnTo>
                    <a:pt x="124" y="33"/>
                  </a:lnTo>
                  <a:lnTo>
                    <a:pt x="121" y="32"/>
                  </a:lnTo>
                  <a:lnTo>
                    <a:pt x="118" y="32"/>
                  </a:lnTo>
                  <a:lnTo>
                    <a:pt x="115" y="30"/>
                  </a:lnTo>
                  <a:lnTo>
                    <a:pt x="112" y="29"/>
                  </a:lnTo>
                  <a:lnTo>
                    <a:pt x="109" y="27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2" y="24"/>
                  </a:lnTo>
                  <a:lnTo>
                    <a:pt x="99" y="23"/>
                  </a:lnTo>
                  <a:lnTo>
                    <a:pt x="96" y="21"/>
                  </a:lnTo>
                  <a:lnTo>
                    <a:pt x="93" y="21"/>
                  </a:lnTo>
                  <a:lnTo>
                    <a:pt x="90" y="20"/>
                  </a:lnTo>
                  <a:lnTo>
                    <a:pt x="87" y="18"/>
                  </a:lnTo>
                  <a:lnTo>
                    <a:pt x="84" y="18"/>
                  </a:lnTo>
                  <a:lnTo>
                    <a:pt x="79" y="17"/>
                  </a:lnTo>
                  <a:lnTo>
                    <a:pt x="78" y="15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8" y="9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4521" y="1746"/>
              <a:ext cx="42" cy="65"/>
            </a:xfrm>
            <a:custGeom>
              <a:avLst/>
              <a:gdLst/>
              <a:ahLst/>
              <a:cxnLst>
                <a:cxn ang="0">
                  <a:pos x="42" y="65"/>
                </a:cxn>
                <a:cxn ang="0">
                  <a:pos x="39" y="63"/>
                </a:cxn>
                <a:cxn ang="0">
                  <a:pos x="38" y="60"/>
                </a:cxn>
                <a:cxn ang="0">
                  <a:pos x="36" y="59"/>
                </a:cxn>
                <a:cxn ang="0">
                  <a:pos x="35" y="56"/>
                </a:cxn>
                <a:cxn ang="0">
                  <a:pos x="30" y="53"/>
                </a:cxn>
                <a:cxn ang="0">
                  <a:pos x="27" y="50"/>
                </a:cxn>
                <a:cxn ang="0">
                  <a:pos x="24" y="45"/>
                </a:cxn>
                <a:cxn ang="0">
                  <a:pos x="21" y="42"/>
                </a:cxn>
                <a:cxn ang="0">
                  <a:pos x="18" y="39"/>
                </a:cxn>
                <a:cxn ang="0">
                  <a:pos x="17" y="35"/>
                </a:cxn>
                <a:cxn ang="0">
                  <a:pos x="12" y="32"/>
                </a:cxn>
                <a:cxn ang="0">
                  <a:pos x="11" y="27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5" y="17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1" y="29"/>
                </a:cxn>
                <a:cxn ang="0">
                  <a:pos x="12" y="32"/>
                </a:cxn>
                <a:cxn ang="0">
                  <a:pos x="14" y="33"/>
                </a:cxn>
                <a:cxn ang="0">
                  <a:pos x="15" y="36"/>
                </a:cxn>
                <a:cxn ang="0">
                  <a:pos x="18" y="39"/>
                </a:cxn>
                <a:cxn ang="0">
                  <a:pos x="21" y="42"/>
                </a:cxn>
                <a:cxn ang="0">
                  <a:pos x="24" y="47"/>
                </a:cxn>
                <a:cxn ang="0">
                  <a:pos x="27" y="50"/>
                </a:cxn>
                <a:cxn ang="0">
                  <a:pos x="30" y="54"/>
                </a:cxn>
                <a:cxn ang="0">
                  <a:pos x="35" y="57"/>
                </a:cxn>
                <a:cxn ang="0">
                  <a:pos x="38" y="62"/>
                </a:cxn>
                <a:cxn ang="0">
                  <a:pos x="42" y="65"/>
                </a:cxn>
                <a:cxn ang="0">
                  <a:pos x="42" y="65"/>
                </a:cxn>
              </a:cxnLst>
              <a:rect l="0" t="0" r="r" b="b"/>
              <a:pathLst>
                <a:path w="42" h="65">
                  <a:moveTo>
                    <a:pt x="42" y="65"/>
                  </a:moveTo>
                  <a:lnTo>
                    <a:pt x="39" y="63"/>
                  </a:lnTo>
                  <a:lnTo>
                    <a:pt x="38" y="60"/>
                  </a:lnTo>
                  <a:lnTo>
                    <a:pt x="36" y="59"/>
                  </a:lnTo>
                  <a:lnTo>
                    <a:pt x="35" y="56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4" y="45"/>
                  </a:lnTo>
                  <a:lnTo>
                    <a:pt x="21" y="42"/>
                  </a:lnTo>
                  <a:lnTo>
                    <a:pt x="18" y="39"/>
                  </a:lnTo>
                  <a:lnTo>
                    <a:pt x="17" y="35"/>
                  </a:lnTo>
                  <a:lnTo>
                    <a:pt x="12" y="32"/>
                  </a:lnTo>
                  <a:lnTo>
                    <a:pt x="11" y="27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7" y="50"/>
                  </a:lnTo>
                  <a:lnTo>
                    <a:pt x="30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2" y="65"/>
                  </a:lnTo>
                  <a:lnTo>
                    <a:pt x="42" y="65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4656" y="1890"/>
              <a:ext cx="101" cy="65"/>
            </a:xfrm>
            <a:custGeom>
              <a:avLst/>
              <a:gdLst/>
              <a:ahLst/>
              <a:cxnLst>
                <a:cxn ang="0">
                  <a:pos x="98" y="59"/>
                </a:cxn>
                <a:cxn ang="0">
                  <a:pos x="98" y="56"/>
                </a:cxn>
                <a:cxn ang="0">
                  <a:pos x="93" y="56"/>
                </a:cxn>
                <a:cxn ang="0">
                  <a:pos x="90" y="54"/>
                </a:cxn>
                <a:cxn ang="0">
                  <a:pos x="84" y="54"/>
                </a:cxn>
                <a:cxn ang="0">
                  <a:pos x="80" y="53"/>
                </a:cxn>
                <a:cxn ang="0">
                  <a:pos x="74" y="51"/>
                </a:cxn>
                <a:cxn ang="0">
                  <a:pos x="66" y="50"/>
                </a:cxn>
                <a:cxn ang="0">
                  <a:pos x="60" y="50"/>
                </a:cxn>
                <a:cxn ang="0">
                  <a:pos x="54" y="48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47"/>
                </a:cxn>
                <a:cxn ang="0">
                  <a:pos x="33" y="45"/>
                </a:cxn>
                <a:cxn ang="0">
                  <a:pos x="29" y="45"/>
                </a:cxn>
                <a:cxn ang="0">
                  <a:pos x="27" y="44"/>
                </a:cxn>
                <a:cxn ang="0">
                  <a:pos x="26" y="42"/>
                </a:cxn>
                <a:cxn ang="0">
                  <a:pos x="23" y="36"/>
                </a:cxn>
                <a:cxn ang="0">
                  <a:pos x="18" y="30"/>
                </a:cxn>
                <a:cxn ang="0">
                  <a:pos x="14" y="21"/>
                </a:cxn>
                <a:cxn ang="0">
                  <a:pos x="9" y="14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8" y="11"/>
                </a:cxn>
                <a:cxn ang="0">
                  <a:pos x="12" y="18"/>
                </a:cxn>
                <a:cxn ang="0">
                  <a:pos x="17" y="24"/>
                </a:cxn>
                <a:cxn ang="0">
                  <a:pos x="21" y="30"/>
                </a:cxn>
                <a:cxn ang="0">
                  <a:pos x="24" y="36"/>
                </a:cxn>
                <a:cxn ang="0">
                  <a:pos x="27" y="41"/>
                </a:cxn>
                <a:cxn ang="0">
                  <a:pos x="99" y="54"/>
                </a:cxn>
                <a:cxn ang="0">
                  <a:pos x="101" y="59"/>
                </a:cxn>
                <a:cxn ang="0">
                  <a:pos x="99" y="63"/>
                </a:cxn>
                <a:cxn ang="0">
                  <a:pos x="95" y="63"/>
                </a:cxn>
                <a:cxn ang="0">
                  <a:pos x="90" y="65"/>
                </a:cxn>
                <a:cxn ang="0">
                  <a:pos x="86" y="65"/>
                </a:cxn>
                <a:cxn ang="0">
                  <a:pos x="81" y="65"/>
                </a:cxn>
                <a:cxn ang="0">
                  <a:pos x="98" y="60"/>
                </a:cxn>
              </a:cxnLst>
              <a:rect l="0" t="0" r="r" b="b"/>
              <a:pathLst>
                <a:path w="101" h="65">
                  <a:moveTo>
                    <a:pt x="98" y="60"/>
                  </a:moveTo>
                  <a:lnTo>
                    <a:pt x="98" y="59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5" y="56"/>
                  </a:lnTo>
                  <a:lnTo>
                    <a:pt x="93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4" y="54"/>
                  </a:lnTo>
                  <a:lnTo>
                    <a:pt x="83" y="53"/>
                  </a:lnTo>
                  <a:lnTo>
                    <a:pt x="80" y="53"/>
                  </a:lnTo>
                  <a:lnTo>
                    <a:pt x="77" y="53"/>
                  </a:lnTo>
                  <a:lnTo>
                    <a:pt x="74" y="51"/>
                  </a:lnTo>
                  <a:lnTo>
                    <a:pt x="71" y="51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7" y="50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8" y="47"/>
                  </a:lnTo>
                  <a:lnTo>
                    <a:pt x="45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18" y="30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3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9" y="44"/>
                  </a:lnTo>
                  <a:lnTo>
                    <a:pt x="99" y="54"/>
                  </a:lnTo>
                  <a:lnTo>
                    <a:pt x="99" y="56"/>
                  </a:lnTo>
                  <a:lnTo>
                    <a:pt x="101" y="59"/>
                  </a:lnTo>
                  <a:lnTo>
                    <a:pt x="101" y="62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5" y="63"/>
                  </a:lnTo>
                  <a:lnTo>
                    <a:pt x="93" y="63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6" y="65"/>
                  </a:lnTo>
                  <a:lnTo>
                    <a:pt x="84" y="65"/>
                  </a:lnTo>
                  <a:lnTo>
                    <a:pt x="81" y="65"/>
                  </a:lnTo>
                  <a:lnTo>
                    <a:pt x="98" y="60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4893" y="2183"/>
              <a:ext cx="9" cy="2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8" y="25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8" y="24"/>
                </a:cxn>
                <a:cxn ang="0">
                  <a:pos x="9" y="27"/>
                </a:cxn>
                <a:cxn ang="0">
                  <a:pos x="9" y="27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8" y="25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4709" y="1844"/>
              <a:ext cx="46" cy="48"/>
            </a:xfrm>
            <a:custGeom>
              <a:avLst/>
              <a:gdLst/>
              <a:ahLst/>
              <a:cxnLst>
                <a:cxn ang="0">
                  <a:pos x="46" y="48"/>
                </a:cxn>
                <a:cxn ang="0">
                  <a:pos x="45" y="45"/>
                </a:cxn>
                <a:cxn ang="0">
                  <a:pos x="42" y="42"/>
                </a:cxn>
                <a:cxn ang="0">
                  <a:pos x="40" y="39"/>
                </a:cxn>
                <a:cxn ang="0">
                  <a:pos x="37" y="37"/>
                </a:cxn>
                <a:cxn ang="0">
                  <a:pos x="36" y="34"/>
                </a:cxn>
                <a:cxn ang="0">
                  <a:pos x="33" y="33"/>
                </a:cxn>
                <a:cxn ang="0">
                  <a:pos x="31" y="30"/>
                </a:cxn>
                <a:cxn ang="0">
                  <a:pos x="28" y="27"/>
                </a:cxn>
                <a:cxn ang="0">
                  <a:pos x="25" y="25"/>
                </a:cxn>
                <a:cxn ang="0">
                  <a:pos x="24" y="22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9" y="7"/>
                </a:cxn>
                <a:cxn ang="0">
                  <a:pos x="12" y="10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5" y="22"/>
                </a:cxn>
                <a:cxn ang="0">
                  <a:pos x="27" y="25"/>
                </a:cxn>
                <a:cxn ang="0">
                  <a:pos x="30" y="28"/>
                </a:cxn>
                <a:cxn ang="0">
                  <a:pos x="33" y="31"/>
                </a:cxn>
                <a:cxn ang="0">
                  <a:pos x="36" y="34"/>
                </a:cxn>
                <a:cxn ang="0">
                  <a:pos x="39" y="37"/>
                </a:cxn>
                <a:cxn ang="0">
                  <a:pos x="42" y="40"/>
                </a:cxn>
                <a:cxn ang="0">
                  <a:pos x="45" y="43"/>
                </a:cxn>
                <a:cxn ang="0">
                  <a:pos x="46" y="48"/>
                </a:cxn>
                <a:cxn ang="0">
                  <a:pos x="46" y="48"/>
                </a:cxn>
              </a:cxnLst>
              <a:rect l="0" t="0" r="r" b="b"/>
              <a:pathLst>
                <a:path w="46" h="48">
                  <a:moveTo>
                    <a:pt x="46" y="48"/>
                  </a:moveTo>
                  <a:lnTo>
                    <a:pt x="45" y="45"/>
                  </a:lnTo>
                  <a:lnTo>
                    <a:pt x="42" y="42"/>
                  </a:lnTo>
                  <a:lnTo>
                    <a:pt x="40" y="39"/>
                  </a:lnTo>
                  <a:lnTo>
                    <a:pt x="37" y="37"/>
                  </a:lnTo>
                  <a:lnTo>
                    <a:pt x="36" y="34"/>
                  </a:lnTo>
                  <a:lnTo>
                    <a:pt x="33" y="33"/>
                  </a:lnTo>
                  <a:lnTo>
                    <a:pt x="31" y="30"/>
                  </a:lnTo>
                  <a:lnTo>
                    <a:pt x="28" y="27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4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5" y="22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5" y="43"/>
                  </a:lnTo>
                  <a:lnTo>
                    <a:pt x="46" y="48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4755" y="187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8" y="8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4740" y="1857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9" y="11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9" y="8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3" y="3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4521" y="1710"/>
              <a:ext cx="413" cy="423"/>
            </a:xfrm>
            <a:custGeom>
              <a:avLst/>
              <a:gdLst/>
              <a:ahLst/>
              <a:cxnLst>
                <a:cxn ang="0">
                  <a:pos x="392" y="351"/>
                </a:cxn>
                <a:cxn ang="0">
                  <a:pos x="396" y="326"/>
                </a:cxn>
                <a:cxn ang="0">
                  <a:pos x="366" y="300"/>
                </a:cxn>
                <a:cxn ang="0">
                  <a:pos x="354" y="269"/>
                </a:cxn>
                <a:cxn ang="0">
                  <a:pos x="357" y="251"/>
                </a:cxn>
                <a:cxn ang="0">
                  <a:pos x="356" y="305"/>
                </a:cxn>
                <a:cxn ang="0">
                  <a:pos x="401" y="321"/>
                </a:cxn>
                <a:cxn ang="0">
                  <a:pos x="387" y="386"/>
                </a:cxn>
                <a:cxn ang="0">
                  <a:pos x="404" y="317"/>
                </a:cxn>
                <a:cxn ang="0">
                  <a:pos x="372" y="287"/>
                </a:cxn>
                <a:cxn ang="0">
                  <a:pos x="389" y="273"/>
                </a:cxn>
                <a:cxn ang="0">
                  <a:pos x="407" y="324"/>
                </a:cxn>
                <a:cxn ang="0">
                  <a:pos x="387" y="390"/>
                </a:cxn>
                <a:cxn ang="0">
                  <a:pos x="402" y="372"/>
                </a:cxn>
                <a:cxn ang="0">
                  <a:pos x="410" y="291"/>
                </a:cxn>
                <a:cxn ang="0">
                  <a:pos x="411" y="276"/>
                </a:cxn>
                <a:cxn ang="0">
                  <a:pos x="377" y="258"/>
                </a:cxn>
                <a:cxn ang="0">
                  <a:pos x="357" y="177"/>
                </a:cxn>
                <a:cxn ang="0">
                  <a:pos x="302" y="125"/>
                </a:cxn>
                <a:cxn ang="0">
                  <a:pos x="296" y="116"/>
                </a:cxn>
                <a:cxn ang="0">
                  <a:pos x="366" y="186"/>
                </a:cxn>
                <a:cxn ang="0">
                  <a:pos x="381" y="234"/>
                </a:cxn>
                <a:cxn ang="0">
                  <a:pos x="365" y="176"/>
                </a:cxn>
                <a:cxn ang="0">
                  <a:pos x="269" y="98"/>
                </a:cxn>
                <a:cxn ang="0">
                  <a:pos x="120" y="29"/>
                </a:cxn>
                <a:cxn ang="0">
                  <a:pos x="17" y="0"/>
                </a:cxn>
                <a:cxn ang="0">
                  <a:pos x="20" y="71"/>
                </a:cxn>
                <a:cxn ang="0">
                  <a:pos x="75" y="132"/>
                </a:cxn>
                <a:cxn ang="0">
                  <a:pos x="128" y="192"/>
                </a:cxn>
                <a:cxn ang="0">
                  <a:pos x="189" y="243"/>
                </a:cxn>
                <a:cxn ang="0">
                  <a:pos x="180" y="294"/>
                </a:cxn>
                <a:cxn ang="0">
                  <a:pos x="207" y="359"/>
                </a:cxn>
                <a:cxn ang="0">
                  <a:pos x="276" y="413"/>
                </a:cxn>
                <a:cxn ang="0">
                  <a:pos x="279" y="411"/>
                </a:cxn>
                <a:cxn ang="0">
                  <a:pos x="213" y="362"/>
                </a:cxn>
                <a:cxn ang="0">
                  <a:pos x="222" y="335"/>
                </a:cxn>
                <a:cxn ang="0">
                  <a:pos x="236" y="386"/>
                </a:cxn>
                <a:cxn ang="0">
                  <a:pos x="210" y="338"/>
                </a:cxn>
                <a:cxn ang="0">
                  <a:pos x="236" y="333"/>
                </a:cxn>
                <a:cxn ang="0">
                  <a:pos x="209" y="350"/>
                </a:cxn>
                <a:cxn ang="0">
                  <a:pos x="282" y="408"/>
                </a:cxn>
                <a:cxn ang="0">
                  <a:pos x="347" y="422"/>
                </a:cxn>
                <a:cxn ang="0">
                  <a:pos x="306" y="408"/>
                </a:cxn>
                <a:cxn ang="0">
                  <a:pos x="246" y="383"/>
                </a:cxn>
                <a:cxn ang="0">
                  <a:pos x="245" y="342"/>
                </a:cxn>
                <a:cxn ang="0">
                  <a:pos x="239" y="327"/>
                </a:cxn>
                <a:cxn ang="0">
                  <a:pos x="219" y="347"/>
                </a:cxn>
                <a:cxn ang="0">
                  <a:pos x="278" y="396"/>
                </a:cxn>
                <a:cxn ang="0">
                  <a:pos x="300" y="401"/>
                </a:cxn>
                <a:cxn ang="0">
                  <a:pos x="237" y="366"/>
                </a:cxn>
                <a:cxn ang="0">
                  <a:pos x="255" y="335"/>
                </a:cxn>
                <a:cxn ang="0">
                  <a:pos x="189" y="266"/>
                </a:cxn>
                <a:cxn ang="0">
                  <a:pos x="168" y="218"/>
                </a:cxn>
                <a:cxn ang="0">
                  <a:pos x="117" y="152"/>
                </a:cxn>
                <a:cxn ang="0">
                  <a:pos x="54" y="83"/>
                </a:cxn>
                <a:cxn ang="0">
                  <a:pos x="33" y="21"/>
                </a:cxn>
                <a:cxn ang="0">
                  <a:pos x="125" y="51"/>
                </a:cxn>
                <a:cxn ang="0">
                  <a:pos x="236" y="104"/>
                </a:cxn>
                <a:cxn ang="0">
                  <a:pos x="323" y="165"/>
                </a:cxn>
                <a:cxn ang="0">
                  <a:pos x="353" y="240"/>
                </a:cxn>
                <a:cxn ang="0">
                  <a:pos x="350" y="314"/>
                </a:cxn>
              </a:cxnLst>
              <a:rect l="0" t="0" r="r" b="b"/>
              <a:pathLst>
                <a:path w="413" h="423">
                  <a:moveTo>
                    <a:pt x="392" y="287"/>
                  </a:moveTo>
                  <a:lnTo>
                    <a:pt x="392" y="290"/>
                  </a:lnTo>
                  <a:lnTo>
                    <a:pt x="393" y="291"/>
                  </a:lnTo>
                  <a:lnTo>
                    <a:pt x="393" y="294"/>
                  </a:lnTo>
                  <a:lnTo>
                    <a:pt x="393" y="297"/>
                  </a:lnTo>
                  <a:lnTo>
                    <a:pt x="393" y="300"/>
                  </a:lnTo>
                  <a:lnTo>
                    <a:pt x="395" y="303"/>
                  </a:lnTo>
                  <a:lnTo>
                    <a:pt x="395" y="305"/>
                  </a:lnTo>
                  <a:lnTo>
                    <a:pt x="395" y="308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5" y="315"/>
                  </a:lnTo>
                  <a:lnTo>
                    <a:pt x="395" y="318"/>
                  </a:lnTo>
                  <a:lnTo>
                    <a:pt x="395" y="321"/>
                  </a:lnTo>
                  <a:lnTo>
                    <a:pt x="395" y="324"/>
                  </a:lnTo>
                  <a:lnTo>
                    <a:pt x="395" y="327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5" y="335"/>
                  </a:lnTo>
                  <a:lnTo>
                    <a:pt x="393" y="338"/>
                  </a:lnTo>
                  <a:lnTo>
                    <a:pt x="393" y="341"/>
                  </a:lnTo>
                  <a:lnTo>
                    <a:pt x="392" y="342"/>
                  </a:lnTo>
                  <a:lnTo>
                    <a:pt x="392" y="345"/>
                  </a:lnTo>
                  <a:lnTo>
                    <a:pt x="392" y="348"/>
                  </a:lnTo>
                  <a:lnTo>
                    <a:pt x="392" y="351"/>
                  </a:lnTo>
                  <a:lnTo>
                    <a:pt x="390" y="353"/>
                  </a:lnTo>
                  <a:lnTo>
                    <a:pt x="390" y="356"/>
                  </a:lnTo>
                  <a:lnTo>
                    <a:pt x="389" y="359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6"/>
                  </a:lnTo>
                  <a:lnTo>
                    <a:pt x="386" y="369"/>
                  </a:lnTo>
                  <a:lnTo>
                    <a:pt x="386" y="372"/>
                  </a:lnTo>
                  <a:lnTo>
                    <a:pt x="386" y="371"/>
                  </a:lnTo>
                  <a:lnTo>
                    <a:pt x="387" y="368"/>
                  </a:lnTo>
                  <a:lnTo>
                    <a:pt x="387" y="366"/>
                  </a:lnTo>
                  <a:lnTo>
                    <a:pt x="389" y="365"/>
                  </a:lnTo>
                  <a:lnTo>
                    <a:pt x="390" y="362"/>
                  </a:lnTo>
                  <a:lnTo>
                    <a:pt x="390" y="359"/>
                  </a:lnTo>
                  <a:lnTo>
                    <a:pt x="392" y="356"/>
                  </a:lnTo>
                  <a:lnTo>
                    <a:pt x="392" y="354"/>
                  </a:lnTo>
                  <a:lnTo>
                    <a:pt x="393" y="351"/>
                  </a:lnTo>
                  <a:lnTo>
                    <a:pt x="393" y="348"/>
                  </a:lnTo>
                  <a:lnTo>
                    <a:pt x="395" y="345"/>
                  </a:lnTo>
                  <a:lnTo>
                    <a:pt x="395" y="342"/>
                  </a:lnTo>
                  <a:lnTo>
                    <a:pt x="395" y="339"/>
                  </a:lnTo>
                  <a:lnTo>
                    <a:pt x="396" y="336"/>
                  </a:lnTo>
                  <a:lnTo>
                    <a:pt x="396" y="332"/>
                  </a:lnTo>
                  <a:lnTo>
                    <a:pt x="396" y="330"/>
                  </a:lnTo>
                  <a:lnTo>
                    <a:pt x="396" y="326"/>
                  </a:lnTo>
                  <a:lnTo>
                    <a:pt x="396" y="323"/>
                  </a:lnTo>
                  <a:lnTo>
                    <a:pt x="396" y="320"/>
                  </a:lnTo>
                  <a:lnTo>
                    <a:pt x="396" y="317"/>
                  </a:lnTo>
                  <a:lnTo>
                    <a:pt x="396" y="312"/>
                  </a:lnTo>
                  <a:lnTo>
                    <a:pt x="396" y="309"/>
                  </a:lnTo>
                  <a:lnTo>
                    <a:pt x="396" y="306"/>
                  </a:lnTo>
                  <a:lnTo>
                    <a:pt x="396" y="303"/>
                  </a:lnTo>
                  <a:lnTo>
                    <a:pt x="396" y="300"/>
                  </a:lnTo>
                  <a:lnTo>
                    <a:pt x="396" y="297"/>
                  </a:lnTo>
                  <a:lnTo>
                    <a:pt x="395" y="294"/>
                  </a:lnTo>
                  <a:lnTo>
                    <a:pt x="395" y="291"/>
                  </a:lnTo>
                  <a:lnTo>
                    <a:pt x="395" y="290"/>
                  </a:lnTo>
                  <a:lnTo>
                    <a:pt x="395" y="287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0" y="284"/>
                  </a:lnTo>
                  <a:lnTo>
                    <a:pt x="387" y="287"/>
                  </a:lnTo>
                  <a:lnTo>
                    <a:pt x="384" y="288"/>
                  </a:lnTo>
                  <a:lnTo>
                    <a:pt x="381" y="290"/>
                  </a:lnTo>
                  <a:lnTo>
                    <a:pt x="380" y="291"/>
                  </a:lnTo>
                  <a:lnTo>
                    <a:pt x="377" y="293"/>
                  </a:lnTo>
                  <a:lnTo>
                    <a:pt x="374" y="296"/>
                  </a:lnTo>
                  <a:lnTo>
                    <a:pt x="371" y="297"/>
                  </a:lnTo>
                  <a:lnTo>
                    <a:pt x="368" y="299"/>
                  </a:lnTo>
                  <a:lnTo>
                    <a:pt x="366" y="300"/>
                  </a:lnTo>
                  <a:lnTo>
                    <a:pt x="363" y="303"/>
                  </a:lnTo>
                  <a:lnTo>
                    <a:pt x="360" y="305"/>
                  </a:lnTo>
                  <a:lnTo>
                    <a:pt x="357" y="306"/>
                  </a:lnTo>
                  <a:lnTo>
                    <a:pt x="354" y="309"/>
                  </a:lnTo>
                  <a:lnTo>
                    <a:pt x="353" y="311"/>
                  </a:lnTo>
                  <a:lnTo>
                    <a:pt x="350" y="312"/>
                  </a:lnTo>
                  <a:lnTo>
                    <a:pt x="350" y="309"/>
                  </a:lnTo>
                  <a:lnTo>
                    <a:pt x="350" y="308"/>
                  </a:lnTo>
                  <a:lnTo>
                    <a:pt x="351" y="305"/>
                  </a:lnTo>
                  <a:lnTo>
                    <a:pt x="351" y="303"/>
                  </a:lnTo>
                  <a:lnTo>
                    <a:pt x="351" y="300"/>
                  </a:lnTo>
                  <a:lnTo>
                    <a:pt x="351" y="299"/>
                  </a:lnTo>
                  <a:lnTo>
                    <a:pt x="351" y="296"/>
                  </a:lnTo>
                  <a:lnTo>
                    <a:pt x="353" y="293"/>
                  </a:lnTo>
                  <a:lnTo>
                    <a:pt x="353" y="291"/>
                  </a:lnTo>
                  <a:lnTo>
                    <a:pt x="353" y="288"/>
                  </a:lnTo>
                  <a:lnTo>
                    <a:pt x="353" y="287"/>
                  </a:lnTo>
                  <a:lnTo>
                    <a:pt x="353" y="284"/>
                  </a:lnTo>
                  <a:lnTo>
                    <a:pt x="353" y="282"/>
                  </a:lnTo>
                  <a:lnTo>
                    <a:pt x="353" y="281"/>
                  </a:lnTo>
                  <a:lnTo>
                    <a:pt x="354" y="278"/>
                  </a:lnTo>
                  <a:lnTo>
                    <a:pt x="354" y="276"/>
                  </a:lnTo>
                  <a:lnTo>
                    <a:pt x="354" y="273"/>
                  </a:lnTo>
                  <a:lnTo>
                    <a:pt x="354" y="272"/>
                  </a:lnTo>
                  <a:lnTo>
                    <a:pt x="354" y="269"/>
                  </a:lnTo>
                  <a:lnTo>
                    <a:pt x="354" y="267"/>
                  </a:lnTo>
                  <a:lnTo>
                    <a:pt x="354" y="264"/>
                  </a:lnTo>
                  <a:lnTo>
                    <a:pt x="354" y="263"/>
                  </a:lnTo>
                  <a:lnTo>
                    <a:pt x="354" y="260"/>
                  </a:lnTo>
                  <a:lnTo>
                    <a:pt x="354" y="258"/>
                  </a:lnTo>
                  <a:lnTo>
                    <a:pt x="354" y="255"/>
                  </a:lnTo>
                  <a:lnTo>
                    <a:pt x="354" y="254"/>
                  </a:lnTo>
                  <a:lnTo>
                    <a:pt x="354" y="251"/>
                  </a:lnTo>
                  <a:lnTo>
                    <a:pt x="354" y="249"/>
                  </a:lnTo>
                  <a:lnTo>
                    <a:pt x="354" y="246"/>
                  </a:lnTo>
                  <a:lnTo>
                    <a:pt x="354" y="245"/>
                  </a:lnTo>
                  <a:lnTo>
                    <a:pt x="354" y="242"/>
                  </a:lnTo>
                  <a:lnTo>
                    <a:pt x="356" y="240"/>
                  </a:lnTo>
                  <a:lnTo>
                    <a:pt x="354" y="237"/>
                  </a:lnTo>
                  <a:lnTo>
                    <a:pt x="354" y="234"/>
                  </a:lnTo>
                  <a:lnTo>
                    <a:pt x="354" y="233"/>
                  </a:lnTo>
                  <a:lnTo>
                    <a:pt x="354" y="230"/>
                  </a:lnTo>
                  <a:lnTo>
                    <a:pt x="354" y="228"/>
                  </a:lnTo>
                  <a:lnTo>
                    <a:pt x="354" y="225"/>
                  </a:lnTo>
                  <a:lnTo>
                    <a:pt x="354" y="222"/>
                  </a:lnTo>
                  <a:lnTo>
                    <a:pt x="354" y="221"/>
                  </a:lnTo>
                  <a:lnTo>
                    <a:pt x="357" y="239"/>
                  </a:lnTo>
                  <a:lnTo>
                    <a:pt x="357" y="243"/>
                  </a:lnTo>
                  <a:lnTo>
                    <a:pt x="357" y="246"/>
                  </a:lnTo>
                  <a:lnTo>
                    <a:pt x="357" y="251"/>
                  </a:lnTo>
                  <a:lnTo>
                    <a:pt x="357" y="254"/>
                  </a:lnTo>
                  <a:lnTo>
                    <a:pt x="356" y="258"/>
                  </a:lnTo>
                  <a:lnTo>
                    <a:pt x="356" y="263"/>
                  </a:lnTo>
                  <a:lnTo>
                    <a:pt x="356" y="264"/>
                  </a:lnTo>
                  <a:lnTo>
                    <a:pt x="356" y="267"/>
                  </a:lnTo>
                  <a:lnTo>
                    <a:pt x="356" y="269"/>
                  </a:lnTo>
                  <a:lnTo>
                    <a:pt x="356" y="272"/>
                  </a:lnTo>
                  <a:lnTo>
                    <a:pt x="356" y="273"/>
                  </a:lnTo>
                  <a:lnTo>
                    <a:pt x="356" y="276"/>
                  </a:lnTo>
                  <a:lnTo>
                    <a:pt x="354" y="278"/>
                  </a:lnTo>
                  <a:lnTo>
                    <a:pt x="354" y="281"/>
                  </a:lnTo>
                  <a:lnTo>
                    <a:pt x="354" y="282"/>
                  </a:lnTo>
                  <a:lnTo>
                    <a:pt x="354" y="285"/>
                  </a:lnTo>
                  <a:lnTo>
                    <a:pt x="354" y="288"/>
                  </a:lnTo>
                  <a:lnTo>
                    <a:pt x="354" y="290"/>
                  </a:lnTo>
                  <a:lnTo>
                    <a:pt x="354" y="293"/>
                  </a:lnTo>
                  <a:lnTo>
                    <a:pt x="353" y="294"/>
                  </a:lnTo>
                  <a:lnTo>
                    <a:pt x="353" y="297"/>
                  </a:lnTo>
                  <a:lnTo>
                    <a:pt x="353" y="299"/>
                  </a:lnTo>
                  <a:lnTo>
                    <a:pt x="353" y="302"/>
                  </a:lnTo>
                  <a:lnTo>
                    <a:pt x="351" y="305"/>
                  </a:lnTo>
                  <a:lnTo>
                    <a:pt x="351" y="306"/>
                  </a:lnTo>
                  <a:lnTo>
                    <a:pt x="351" y="309"/>
                  </a:lnTo>
                  <a:lnTo>
                    <a:pt x="354" y="306"/>
                  </a:lnTo>
                  <a:lnTo>
                    <a:pt x="356" y="305"/>
                  </a:lnTo>
                  <a:lnTo>
                    <a:pt x="359" y="303"/>
                  </a:lnTo>
                  <a:lnTo>
                    <a:pt x="362" y="300"/>
                  </a:lnTo>
                  <a:lnTo>
                    <a:pt x="365" y="299"/>
                  </a:lnTo>
                  <a:lnTo>
                    <a:pt x="368" y="297"/>
                  </a:lnTo>
                  <a:lnTo>
                    <a:pt x="371" y="296"/>
                  </a:lnTo>
                  <a:lnTo>
                    <a:pt x="374" y="294"/>
                  </a:lnTo>
                  <a:lnTo>
                    <a:pt x="375" y="291"/>
                  </a:lnTo>
                  <a:lnTo>
                    <a:pt x="378" y="290"/>
                  </a:lnTo>
                  <a:lnTo>
                    <a:pt x="381" y="288"/>
                  </a:lnTo>
                  <a:lnTo>
                    <a:pt x="384" y="287"/>
                  </a:lnTo>
                  <a:lnTo>
                    <a:pt x="386" y="284"/>
                  </a:lnTo>
                  <a:lnTo>
                    <a:pt x="389" y="282"/>
                  </a:lnTo>
                  <a:lnTo>
                    <a:pt x="392" y="281"/>
                  </a:lnTo>
                  <a:lnTo>
                    <a:pt x="395" y="279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8" y="291"/>
                  </a:lnTo>
                  <a:lnTo>
                    <a:pt x="398" y="294"/>
                  </a:lnTo>
                  <a:lnTo>
                    <a:pt x="399" y="299"/>
                  </a:lnTo>
                  <a:lnTo>
                    <a:pt x="399" y="303"/>
                  </a:lnTo>
                  <a:lnTo>
                    <a:pt x="399" y="306"/>
                  </a:lnTo>
                  <a:lnTo>
                    <a:pt x="401" y="311"/>
                  </a:lnTo>
                  <a:lnTo>
                    <a:pt x="401" y="314"/>
                  </a:lnTo>
                  <a:lnTo>
                    <a:pt x="401" y="318"/>
                  </a:lnTo>
                  <a:lnTo>
                    <a:pt x="401" y="321"/>
                  </a:lnTo>
                  <a:lnTo>
                    <a:pt x="401" y="326"/>
                  </a:lnTo>
                  <a:lnTo>
                    <a:pt x="399" y="329"/>
                  </a:lnTo>
                  <a:lnTo>
                    <a:pt x="399" y="333"/>
                  </a:lnTo>
                  <a:lnTo>
                    <a:pt x="399" y="336"/>
                  </a:lnTo>
                  <a:lnTo>
                    <a:pt x="399" y="341"/>
                  </a:lnTo>
                  <a:lnTo>
                    <a:pt x="398" y="344"/>
                  </a:lnTo>
                  <a:lnTo>
                    <a:pt x="398" y="348"/>
                  </a:lnTo>
                  <a:lnTo>
                    <a:pt x="396" y="351"/>
                  </a:lnTo>
                  <a:lnTo>
                    <a:pt x="396" y="354"/>
                  </a:lnTo>
                  <a:lnTo>
                    <a:pt x="395" y="359"/>
                  </a:lnTo>
                  <a:lnTo>
                    <a:pt x="393" y="362"/>
                  </a:lnTo>
                  <a:lnTo>
                    <a:pt x="392" y="366"/>
                  </a:lnTo>
                  <a:lnTo>
                    <a:pt x="390" y="369"/>
                  </a:lnTo>
                  <a:lnTo>
                    <a:pt x="389" y="374"/>
                  </a:lnTo>
                  <a:lnTo>
                    <a:pt x="387" y="377"/>
                  </a:lnTo>
                  <a:lnTo>
                    <a:pt x="386" y="380"/>
                  </a:lnTo>
                  <a:lnTo>
                    <a:pt x="384" y="384"/>
                  </a:lnTo>
                  <a:lnTo>
                    <a:pt x="383" y="387"/>
                  </a:lnTo>
                  <a:lnTo>
                    <a:pt x="380" y="390"/>
                  </a:lnTo>
                  <a:lnTo>
                    <a:pt x="378" y="395"/>
                  </a:lnTo>
                  <a:lnTo>
                    <a:pt x="377" y="398"/>
                  </a:lnTo>
                  <a:lnTo>
                    <a:pt x="378" y="395"/>
                  </a:lnTo>
                  <a:lnTo>
                    <a:pt x="381" y="392"/>
                  </a:lnTo>
                  <a:lnTo>
                    <a:pt x="384" y="389"/>
                  </a:lnTo>
                  <a:lnTo>
                    <a:pt x="387" y="386"/>
                  </a:lnTo>
                  <a:lnTo>
                    <a:pt x="389" y="383"/>
                  </a:lnTo>
                  <a:lnTo>
                    <a:pt x="390" y="378"/>
                  </a:lnTo>
                  <a:lnTo>
                    <a:pt x="392" y="375"/>
                  </a:lnTo>
                  <a:lnTo>
                    <a:pt x="395" y="372"/>
                  </a:lnTo>
                  <a:lnTo>
                    <a:pt x="396" y="368"/>
                  </a:lnTo>
                  <a:lnTo>
                    <a:pt x="398" y="363"/>
                  </a:lnTo>
                  <a:lnTo>
                    <a:pt x="398" y="359"/>
                  </a:lnTo>
                  <a:lnTo>
                    <a:pt x="399" y="354"/>
                  </a:lnTo>
                  <a:lnTo>
                    <a:pt x="399" y="353"/>
                  </a:lnTo>
                  <a:lnTo>
                    <a:pt x="401" y="351"/>
                  </a:lnTo>
                  <a:lnTo>
                    <a:pt x="401" y="348"/>
                  </a:lnTo>
                  <a:lnTo>
                    <a:pt x="401" y="347"/>
                  </a:lnTo>
                  <a:lnTo>
                    <a:pt x="401" y="344"/>
                  </a:lnTo>
                  <a:lnTo>
                    <a:pt x="402" y="342"/>
                  </a:lnTo>
                  <a:lnTo>
                    <a:pt x="402" y="339"/>
                  </a:lnTo>
                  <a:lnTo>
                    <a:pt x="402" y="338"/>
                  </a:lnTo>
                  <a:lnTo>
                    <a:pt x="402" y="335"/>
                  </a:lnTo>
                  <a:lnTo>
                    <a:pt x="402" y="333"/>
                  </a:lnTo>
                  <a:lnTo>
                    <a:pt x="402" y="330"/>
                  </a:lnTo>
                  <a:lnTo>
                    <a:pt x="404" y="329"/>
                  </a:lnTo>
                  <a:lnTo>
                    <a:pt x="404" y="326"/>
                  </a:lnTo>
                  <a:lnTo>
                    <a:pt x="404" y="324"/>
                  </a:lnTo>
                  <a:lnTo>
                    <a:pt x="404" y="321"/>
                  </a:lnTo>
                  <a:lnTo>
                    <a:pt x="404" y="320"/>
                  </a:lnTo>
                  <a:lnTo>
                    <a:pt x="404" y="317"/>
                  </a:lnTo>
                  <a:lnTo>
                    <a:pt x="404" y="315"/>
                  </a:lnTo>
                  <a:lnTo>
                    <a:pt x="404" y="312"/>
                  </a:lnTo>
                  <a:lnTo>
                    <a:pt x="404" y="311"/>
                  </a:lnTo>
                  <a:lnTo>
                    <a:pt x="402" y="306"/>
                  </a:lnTo>
                  <a:lnTo>
                    <a:pt x="402" y="302"/>
                  </a:lnTo>
                  <a:lnTo>
                    <a:pt x="402" y="300"/>
                  </a:lnTo>
                  <a:lnTo>
                    <a:pt x="402" y="297"/>
                  </a:lnTo>
                  <a:lnTo>
                    <a:pt x="401" y="296"/>
                  </a:lnTo>
                  <a:lnTo>
                    <a:pt x="401" y="293"/>
                  </a:lnTo>
                  <a:lnTo>
                    <a:pt x="401" y="288"/>
                  </a:lnTo>
                  <a:lnTo>
                    <a:pt x="399" y="285"/>
                  </a:lnTo>
                  <a:lnTo>
                    <a:pt x="399" y="281"/>
                  </a:lnTo>
                  <a:lnTo>
                    <a:pt x="398" y="278"/>
                  </a:lnTo>
                  <a:lnTo>
                    <a:pt x="398" y="273"/>
                  </a:lnTo>
                  <a:lnTo>
                    <a:pt x="396" y="270"/>
                  </a:lnTo>
                  <a:lnTo>
                    <a:pt x="395" y="272"/>
                  </a:lnTo>
                  <a:lnTo>
                    <a:pt x="392" y="273"/>
                  </a:lnTo>
                  <a:lnTo>
                    <a:pt x="389" y="275"/>
                  </a:lnTo>
                  <a:lnTo>
                    <a:pt x="387" y="278"/>
                  </a:lnTo>
                  <a:lnTo>
                    <a:pt x="384" y="278"/>
                  </a:lnTo>
                  <a:lnTo>
                    <a:pt x="383" y="281"/>
                  </a:lnTo>
                  <a:lnTo>
                    <a:pt x="380" y="282"/>
                  </a:lnTo>
                  <a:lnTo>
                    <a:pt x="378" y="284"/>
                  </a:lnTo>
                  <a:lnTo>
                    <a:pt x="375" y="285"/>
                  </a:lnTo>
                  <a:lnTo>
                    <a:pt x="372" y="287"/>
                  </a:lnTo>
                  <a:lnTo>
                    <a:pt x="371" y="288"/>
                  </a:lnTo>
                  <a:lnTo>
                    <a:pt x="368" y="290"/>
                  </a:lnTo>
                  <a:lnTo>
                    <a:pt x="366" y="291"/>
                  </a:lnTo>
                  <a:lnTo>
                    <a:pt x="363" y="293"/>
                  </a:lnTo>
                  <a:lnTo>
                    <a:pt x="362" y="296"/>
                  </a:lnTo>
                  <a:lnTo>
                    <a:pt x="359" y="297"/>
                  </a:lnTo>
                  <a:lnTo>
                    <a:pt x="363" y="267"/>
                  </a:lnTo>
                  <a:lnTo>
                    <a:pt x="363" y="270"/>
                  </a:lnTo>
                  <a:lnTo>
                    <a:pt x="363" y="273"/>
                  </a:lnTo>
                  <a:lnTo>
                    <a:pt x="363" y="276"/>
                  </a:lnTo>
                  <a:lnTo>
                    <a:pt x="363" y="279"/>
                  </a:lnTo>
                  <a:lnTo>
                    <a:pt x="363" y="282"/>
                  </a:lnTo>
                  <a:lnTo>
                    <a:pt x="363" y="285"/>
                  </a:lnTo>
                  <a:lnTo>
                    <a:pt x="363" y="288"/>
                  </a:lnTo>
                  <a:lnTo>
                    <a:pt x="363" y="293"/>
                  </a:lnTo>
                  <a:lnTo>
                    <a:pt x="365" y="291"/>
                  </a:lnTo>
                  <a:lnTo>
                    <a:pt x="366" y="290"/>
                  </a:lnTo>
                  <a:lnTo>
                    <a:pt x="369" y="288"/>
                  </a:lnTo>
                  <a:lnTo>
                    <a:pt x="371" y="287"/>
                  </a:lnTo>
                  <a:lnTo>
                    <a:pt x="374" y="284"/>
                  </a:lnTo>
                  <a:lnTo>
                    <a:pt x="375" y="282"/>
                  </a:lnTo>
                  <a:lnTo>
                    <a:pt x="378" y="281"/>
                  </a:lnTo>
                  <a:lnTo>
                    <a:pt x="380" y="279"/>
                  </a:lnTo>
                  <a:lnTo>
                    <a:pt x="384" y="276"/>
                  </a:lnTo>
                  <a:lnTo>
                    <a:pt x="389" y="273"/>
                  </a:lnTo>
                  <a:lnTo>
                    <a:pt x="390" y="272"/>
                  </a:lnTo>
                  <a:lnTo>
                    <a:pt x="393" y="270"/>
                  </a:lnTo>
                  <a:lnTo>
                    <a:pt x="395" y="269"/>
                  </a:lnTo>
                  <a:lnTo>
                    <a:pt x="398" y="267"/>
                  </a:lnTo>
                  <a:lnTo>
                    <a:pt x="398" y="269"/>
                  </a:lnTo>
                  <a:lnTo>
                    <a:pt x="399" y="272"/>
                  </a:lnTo>
                  <a:lnTo>
                    <a:pt x="399" y="275"/>
                  </a:lnTo>
                  <a:lnTo>
                    <a:pt x="401" y="279"/>
                  </a:lnTo>
                  <a:lnTo>
                    <a:pt x="401" y="281"/>
                  </a:lnTo>
                  <a:lnTo>
                    <a:pt x="402" y="284"/>
                  </a:lnTo>
                  <a:lnTo>
                    <a:pt x="402" y="287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4" y="294"/>
                  </a:lnTo>
                  <a:lnTo>
                    <a:pt x="405" y="297"/>
                  </a:lnTo>
                  <a:lnTo>
                    <a:pt x="405" y="299"/>
                  </a:lnTo>
                  <a:lnTo>
                    <a:pt x="405" y="302"/>
                  </a:lnTo>
                  <a:lnTo>
                    <a:pt x="405" y="305"/>
                  </a:lnTo>
                  <a:lnTo>
                    <a:pt x="407" y="308"/>
                  </a:lnTo>
                  <a:lnTo>
                    <a:pt x="407" y="311"/>
                  </a:lnTo>
                  <a:lnTo>
                    <a:pt x="407" y="312"/>
                  </a:lnTo>
                  <a:lnTo>
                    <a:pt x="407" y="315"/>
                  </a:lnTo>
                  <a:lnTo>
                    <a:pt x="407" y="318"/>
                  </a:lnTo>
                  <a:lnTo>
                    <a:pt x="408" y="321"/>
                  </a:lnTo>
                  <a:lnTo>
                    <a:pt x="407" y="324"/>
                  </a:lnTo>
                  <a:lnTo>
                    <a:pt x="407" y="326"/>
                  </a:lnTo>
                  <a:lnTo>
                    <a:pt x="407" y="329"/>
                  </a:lnTo>
                  <a:lnTo>
                    <a:pt x="407" y="332"/>
                  </a:lnTo>
                  <a:lnTo>
                    <a:pt x="407" y="335"/>
                  </a:lnTo>
                  <a:lnTo>
                    <a:pt x="407" y="338"/>
                  </a:lnTo>
                  <a:lnTo>
                    <a:pt x="407" y="341"/>
                  </a:lnTo>
                  <a:lnTo>
                    <a:pt x="407" y="344"/>
                  </a:lnTo>
                  <a:lnTo>
                    <a:pt x="405" y="345"/>
                  </a:lnTo>
                  <a:lnTo>
                    <a:pt x="405" y="348"/>
                  </a:lnTo>
                  <a:lnTo>
                    <a:pt x="405" y="351"/>
                  </a:lnTo>
                  <a:lnTo>
                    <a:pt x="405" y="353"/>
                  </a:lnTo>
                  <a:lnTo>
                    <a:pt x="404" y="356"/>
                  </a:lnTo>
                  <a:lnTo>
                    <a:pt x="404" y="359"/>
                  </a:lnTo>
                  <a:lnTo>
                    <a:pt x="402" y="362"/>
                  </a:lnTo>
                  <a:lnTo>
                    <a:pt x="402" y="365"/>
                  </a:lnTo>
                  <a:lnTo>
                    <a:pt x="401" y="365"/>
                  </a:lnTo>
                  <a:lnTo>
                    <a:pt x="399" y="368"/>
                  </a:lnTo>
                  <a:lnTo>
                    <a:pt x="398" y="369"/>
                  </a:lnTo>
                  <a:lnTo>
                    <a:pt x="396" y="374"/>
                  </a:lnTo>
                  <a:lnTo>
                    <a:pt x="395" y="377"/>
                  </a:lnTo>
                  <a:lnTo>
                    <a:pt x="392" y="381"/>
                  </a:lnTo>
                  <a:lnTo>
                    <a:pt x="392" y="384"/>
                  </a:lnTo>
                  <a:lnTo>
                    <a:pt x="390" y="386"/>
                  </a:lnTo>
                  <a:lnTo>
                    <a:pt x="389" y="389"/>
                  </a:lnTo>
                  <a:lnTo>
                    <a:pt x="387" y="390"/>
                  </a:lnTo>
                  <a:lnTo>
                    <a:pt x="387" y="393"/>
                  </a:lnTo>
                  <a:lnTo>
                    <a:pt x="386" y="395"/>
                  </a:lnTo>
                  <a:lnTo>
                    <a:pt x="384" y="396"/>
                  </a:lnTo>
                  <a:lnTo>
                    <a:pt x="383" y="399"/>
                  </a:lnTo>
                  <a:lnTo>
                    <a:pt x="381" y="402"/>
                  </a:lnTo>
                  <a:lnTo>
                    <a:pt x="380" y="407"/>
                  </a:lnTo>
                  <a:lnTo>
                    <a:pt x="378" y="410"/>
                  </a:lnTo>
                  <a:lnTo>
                    <a:pt x="377" y="411"/>
                  </a:lnTo>
                  <a:lnTo>
                    <a:pt x="377" y="413"/>
                  </a:lnTo>
                  <a:lnTo>
                    <a:pt x="377" y="414"/>
                  </a:lnTo>
                  <a:lnTo>
                    <a:pt x="380" y="411"/>
                  </a:lnTo>
                  <a:lnTo>
                    <a:pt x="383" y="408"/>
                  </a:lnTo>
                  <a:lnTo>
                    <a:pt x="386" y="404"/>
                  </a:lnTo>
                  <a:lnTo>
                    <a:pt x="389" y="401"/>
                  </a:lnTo>
                  <a:lnTo>
                    <a:pt x="389" y="398"/>
                  </a:lnTo>
                  <a:lnTo>
                    <a:pt x="390" y="396"/>
                  </a:lnTo>
                  <a:lnTo>
                    <a:pt x="392" y="393"/>
                  </a:lnTo>
                  <a:lnTo>
                    <a:pt x="393" y="392"/>
                  </a:lnTo>
                  <a:lnTo>
                    <a:pt x="395" y="387"/>
                  </a:lnTo>
                  <a:lnTo>
                    <a:pt x="398" y="384"/>
                  </a:lnTo>
                  <a:lnTo>
                    <a:pt x="398" y="383"/>
                  </a:lnTo>
                  <a:lnTo>
                    <a:pt x="399" y="380"/>
                  </a:lnTo>
                  <a:lnTo>
                    <a:pt x="399" y="377"/>
                  </a:lnTo>
                  <a:lnTo>
                    <a:pt x="401" y="375"/>
                  </a:lnTo>
                  <a:lnTo>
                    <a:pt x="402" y="372"/>
                  </a:lnTo>
                  <a:lnTo>
                    <a:pt x="402" y="371"/>
                  </a:lnTo>
                  <a:lnTo>
                    <a:pt x="404" y="368"/>
                  </a:lnTo>
                  <a:lnTo>
                    <a:pt x="405" y="366"/>
                  </a:lnTo>
                  <a:lnTo>
                    <a:pt x="405" y="363"/>
                  </a:lnTo>
                  <a:lnTo>
                    <a:pt x="405" y="362"/>
                  </a:lnTo>
                  <a:lnTo>
                    <a:pt x="407" y="359"/>
                  </a:lnTo>
                  <a:lnTo>
                    <a:pt x="407" y="357"/>
                  </a:lnTo>
                  <a:lnTo>
                    <a:pt x="408" y="353"/>
                  </a:lnTo>
                  <a:lnTo>
                    <a:pt x="410" y="348"/>
                  </a:lnTo>
                  <a:lnTo>
                    <a:pt x="410" y="347"/>
                  </a:lnTo>
                  <a:lnTo>
                    <a:pt x="410" y="344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1" y="336"/>
                  </a:lnTo>
                  <a:lnTo>
                    <a:pt x="413" y="332"/>
                  </a:lnTo>
                  <a:lnTo>
                    <a:pt x="413" y="327"/>
                  </a:lnTo>
                  <a:lnTo>
                    <a:pt x="413" y="324"/>
                  </a:lnTo>
                  <a:lnTo>
                    <a:pt x="413" y="320"/>
                  </a:lnTo>
                  <a:lnTo>
                    <a:pt x="413" y="315"/>
                  </a:lnTo>
                  <a:lnTo>
                    <a:pt x="413" y="311"/>
                  </a:lnTo>
                  <a:lnTo>
                    <a:pt x="411" y="308"/>
                  </a:lnTo>
                  <a:lnTo>
                    <a:pt x="411" y="303"/>
                  </a:lnTo>
                  <a:lnTo>
                    <a:pt x="411" y="299"/>
                  </a:lnTo>
                  <a:lnTo>
                    <a:pt x="410" y="294"/>
                  </a:lnTo>
                  <a:lnTo>
                    <a:pt x="410" y="291"/>
                  </a:lnTo>
                  <a:lnTo>
                    <a:pt x="408" y="287"/>
                  </a:lnTo>
                  <a:lnTo>
                    <a:pt x="408" y="284"/>
                  </a:lnTo>
                  <a:lnTo>
                    <a:pt x="407" y="279"/>
                  </a:lnTo>
                  <a:lnTo>
                    <a:pt x="407" y="275"/>
                  </a:lnTo>
                  <a:lnTo>
                    <a:pt x="405" y="272"/>
                  </a:lnTo>
                  <a:lnTo>
                    <a:pt x="405" y="267"/>
                  </a:lnTo>
                  <a:lnTo>
                    <a:pt x="404" y="263"/>
                  </a:lnTo>
                  <a:lnTo>
                    <a:pt x="402" y="260"/>
                  </a:lnTo>
                  <a:lnTo>
                    <a:pt x="401" y="255"/>
                  </a:lnTo>
                  <a:lnTo>
                    <a:pt x="401" y="252"/>
                  </a:lnTo>
                  <a:lnTo>
                    <a:pt x="398" y="254"/>
                  </a:lnTo>
                  <a:lnTo>
                    <a:pt x="396" y="255"/>
                  </a:lnTo>
                  <a:lnTo>
                    <a:pt x="393" y="258"/>
                  </a:lnTo>
                  <a:lnTo>
                    <a:pt x="390" y="261"/>
                  </a:lnTo>
                  <a:lnTo>
                    <a:pt x="387" y="263"/>
                  </a:lnTo>
                  <a:lnTo>
                    <a:pt x="383" y="267"/>
                  </a:lnTo>
                  <a:lnTo>
                    <a:pt x="384" y="264"/>
                  </a:lnTo>
                  <a:lnTo>
                    <a:pt x="387" y="261"/>
                  </a:lnTo>
                  <a:lnTo>
                    <a:pt x="389" y="260"/>
                  </a:lnTo>
                  <a:lnTo>
                    <a:pt x="392" y="257"/>
                  </a:lnTo>
                  <a:lnTo>
                    <a:pt x="395" y="254"/>
                  </a:lnTo>
                  <a:lnTo>
                    <a:pt x="396" y="252"/>
                  </a:lnTo>
                  <a:lnTo>
                    <a:pt x="399" y="249"/>
                  </a:lnTo>
                  <a:lnTo>
                    <a:pt x="401" y="248"/>
                  </a:lnTo>
                  <a:lnTo>
                    <a:pt x="411" y="276"/>
                  </a:lnTo>
                  <a:lnTo>
                    <a:pt x="410" y="273"/>
                  </a:lnTo>
                  <a:lnTo>
                    <a:pt x="410" y="272"/>
                  </a:lnTo>
                  <a:lnTo>
                    <a:pt x="410" y="270"/>
                  </a:lnTo>
                  <a:lnTo>
                    <a:pt x="410" y="269"/>
                  </a:lnTo>
                  <a:lnTo>
                    <a:pt x="408" y="266"/>
                  </a:lnTo>
                  <a:lnTo>
                    <a:pt x="408" y="263"/>
                  </a:lnTo>
                  <a:lnTo>
                    <a:pt x="407" y="261"/>
                  </a:lnTo>
                  <a:lnTo>
                    <a:pt x="407" y="258"/>
                  </a:lnTo>
                  <a:lnTo>
                    <a:pt x="405" y="255"/>
                  </a:lnTo>
                  <a:lnTo>
                    <a:pt x="405" y="252"/>
                  </a:lnTo>
                  <a:lnTo>
                    <a:pt x="404" y="251"/>
                  </a:lnTo>
                  <a:lnTo>
                    <a:pt x="404" y="248"/>
                  </a:lnTo>
                  <a:lnTo>
                    <a:pt x="402" y="245"/>
                  </a:lnTo>
                  <a:lnTo>
                    <a:pt x="402" y="242"/>
                  </a:lnTo>
                  <a:lnTo>
                    <a:pt x="399" y="245"/>
                  </a:lnTo>
                  <a:lnTo>
                    <a:pt x="396" y="246"/>
                  </a:lnTo>
                  <a:lnTo>
                    <a:pt x="395" y="249"/>
                  </a:lnTo>
                  <a:lnTo>
                    <a:pt x="392" y="252"/>
                  </a:lnTo>
                  <a:lnTo>
                    <a:pt x="390" y="254"/>
                  </a:lnTo>
                  <a:lnTo>
                    <a:pt x="387" y="257"/>
                  </a:lnTo>
                  <a:lnTo>
                    <a:pt x="386" y="258"/>
                  </a:lnTo>
                  <a:lnTo>
                    <a:pt x="383" y="261"/>
                  </a:lnTo>
                  <a:lnTo>
                    <a:pt x="380" y="264"/>
                  </a:lnTo>
                  <a:lnTo>
                    <a:pt x="377" y="267"/>
                  </a:lnTo>
                  <a:lnTo>
                    <a:pt x="377" y="258"/>
                  </a:lnTo>
                  <a:lnTo>
                    <a:pt x="377" y="254"/>
                  </a:lnTo>
                  <a:lnTo>
                    <a:pt x="377" y="251"/>
                  </a:lnTo>
                  <a:lnTo>
                    <a:pt x="377" y="246"/>
                  </a:lnTo>
                  <a:lnTo>
                    <a:pt x="377" y="243"/>
                  </a:lnTo>
                  <a:lnTo>
                    <a:pt x="377" y="239"/>
                  </a:lnTo>
                  <a:lnTo>
                    <a:pt x="377" y="234"/>
                  </a:lnTo>
                  <a:lnTo>
                    <a:pt x="375" y="231"/>
                  </a:lnTo>
                  <a:lnTo>
                    <a:pt x="375" y="228"/>
                  </a:lnTo>
                  <a:lnTo>
                    <a:pt x="375" y="224"/>
                  </a:lnTo>
                  <a:lnTo>
                    <a:pt x="375" y="221"/>
                  </a:lnTo>
                  <a:lnTo>
                    <a:pt x="374" y="218"/>
                  </a:lnTo>
                  <a:lnTo>
                    <a:pt x="374" y="215"/>
                  </a:lnTo>
                  <a:lnTo>
                    <a:pt x="372" y="210"/>
                  </a:lnTo>
                  <a:lnTo>
                    <a:pt x="371" y="209"/>
                  </a:lnTo>
                  <a:lnTo>
                    <a:pt x="371" y="206"/>
                  </a:lnTo>
                  <a:lnTo>
                    <a:pt x="369" y="203"/>
                  </a:lnTo>
                  <a:lnTo>
                    <a:pt x="369" y="200"/>
                  </a:lnTo>
                  <a:lnTo>
                    <a:pt x="368" y="197"/>
                  </a:lnTo>
                  <a:lnTo>
                    <a:pt x="366" y="194"/>
                  </a:lnTo>
                  <a:lnTo>
                    <a:pt x="365" y="191"/>
                  </a:lnTo>
                  <a:lnTo>
                    <a:pt x="363" y="188"/>
                  </a:lnTo>
                  <a:lnTo>
                    <a:pt x="362" y="185"/>
                  </a:lnTo>
                  <a:lnTo>
                    <a:pt x="360" y="183"/>
                  </a:lnTo>
                  <a:lnTo>
                    <a:pt x="360" y="180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4" y="173"/>
                  </a:lnTo>
                  <a:lnTo>
                    <a:pt x="353" y="171"/>
                  </a:lnTo>
                  <a:lnTo>
                    <a:pt x="351" y="168"/>
                  </a:lnTo>
                  <a:lnTo>
                    <a:pt x="350" y="167"/>
                  </a:lnTo>
                  <a:lnTo>
                    <a:pt x="347" y="164"/>
                  </a:lnTo>
                  <a:lnTo>
                    <a:pt x="345" y="162"/>
                  </a:lnTo>
                  <a:lnTo>
                    <a:pt x="344" y="159"/>
                  </a:lnTo>
                  <a:lnTo>
                    <a:pt x="342" y="158"/>
                  </a:lnTo>
                  <a:lnTo>
                    <a:pt x="339" y="155"/>
                  </a:lnTo>
                  <a:lnTo>
                    <a:pt x="338" y="153"/>
                  </a:lnTo>
                  <a:lnTo>
                    <a:pt x="335" y="150"/>
                  </a:lnTo>
                  <a:lnTo>
                    <a:pt x="333" y="149"/>
                  </a:lnTo>
                  <a:lnTo>
                    <a:pt x="330" y="147"/>
                  </a:lnTo>
                  <a:lnTo>
                    <a:pt x="329" y="144"/>
                  </a:lnTo>
                  <a:lnTo>
                    <a:pt x="326" y="143"/>
                  </a:lnTo>
                  <a:lnTo>
                    <a:pt x="323" y="140"/>
                  </a:lnTo>
                  <a:lnTo>
                    <a:pt x="320" y="138"/>
                  </a:lnTo>
                  <a:lnTo>
                    <a:pt x="318" y="137"/>
                  </a:lnTo>
                  <a:lnTo>
                    <a:pt x="315" y="134"/>
                  </a:lnTo>
                  <a:lnTo>
                    <a:pt x="312" y="132"/>
                  </a:lnTo>
                  <a:lnTo>
                    <a:pt x="309" y="131"/>
                  </a:lnTo>
                  <a:lnTo>
                    <a:pt x="308" y="129"/>
                  </a:lnTo>
                  <a:lnTo>
                    <a:pt x="305" y="126"/>
                  </a:lnTo>
                  <a:lnTo>
                    <a:pt x="302" y="125"/>
                  </a:lnTo>
                  <a:lnTo>
                    <a:pt x="299" y="122"/>
                  </a:lnTo>
                  <a:lnTo>
                    <a:pt x="296" y="120"/>
                  </a:lnTo>
                  <a:lnTo>
                    <a:pt x="293" y="117"/>
                  </a:lnTo>
                  <a:lnTo>
                    <a:pt x="290" y="116"/>
                  </a:lnTo>
                  <a:lnTo>
                    <a:pt x="287" y="114"/>
                  </a:lnTo>
                  <a:lnTo>
                    <a:pt x="284" y="111"/>
                  </a:lnTo>
                  <a:lnTo>
                    <a:pt x="279" y="110"/>
                  </a:lnTo>
                  <a:lnTo>
                    <a:pt x="276" y="107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7" y="101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7" y="93"/>
                  </a:lnTo>
                  <a:lnTo>
                    <a:pt x="260" y="95"/>
                  </a:lnTo>
                  <a:lnTo>
                    <a:pt x="263" y="96"/>
                  </a:lnTo>
                  <a:lnTo>
                    <a:pt x="266" y="98"/>
                  </a:lnTo>
                  <a:lnTo>
                    <a:pt x="269" y="99"/>
                  </a:lnTo>
                  <a:lnTo>
                    <a:pt x="272" y="102"/>
                  </a:lnTo>
                  <a:lnTo>
                    <a:pt x="275" y="104"/>
                  </a:lnTo>
                  <a:lnTo>
                    <a:pt x="279" y="105"/>
                  </a:lnTo>
                  <a:lnTo>
                    <a:pt x="284" y="108"/>
                  </a:lnTo>
                  <a:lnTo>
                    <a:pt x="287" y="111"/>
                  </a:lnTo>
                  <a:lnTo>
                    <a:pt x="291" y="114"/>
                  </a:lnTo>
                  <a:lnTo>
                    <a:pt x="296" y="116"/>
                  </a:lnTo>
                  <a:lnTo>
                    <a:pt x="300" y="120"/>
                  </a:lnTo>
                  <a:lnTo>
                    <a:pt x="303" y="122"/>
                  </a:lnTo>
                  <a:lnTo>
                    <a:pt x="308" y="125"/>
                  </a:lnTo>
                  <a:lnTo>
                    <a:pt x="309" y="126"/>
                  </a:lnTo>
                  <a:lnTo>
                    <a:pt x="312" y="129"/>
                  </a:lnTo>
                  <a:lnTo>
                    <a:pt x="314" y="131"/>
                  </a:lnTo>
                  <a:lnTo>
                    <a:pt x="317" y="132"/>
                  </a:lnTo>
                  <a:lnTo>
                    <a:pt x="320" y="135"/>
                  </a:lnTo>
                  <a:lnTo>
                    <a:pt x="324" y="138"/>
                  </a:lnTo>
                  <a:lnTo>
                    <a:pt x="329" y="141"/>
                  </a:lnTo>
                  <a:lnTo>
                    <a:pt x="332" y="144"/>
                  </a:lnTo>
                  <a:lnTo>
                    <a:pt x="336" y="147"/>
                  </a:lnTo>
                  <a:lnTo>
                    <a:pt x="339" y="150"/>
                  </a:lnTo>
                  <a:lnTo>
                    <a:pt x="344" y="155"/>
                  </a:lnTo>
                  <a:lnTo>
                    <a:pt x="347" y="158"/>
                  </a:lnTo>
                  <a:lnTo>
                    <a:pt x="350" y="161"/>
                  </a:lnTo>
                  <a:lnTo>
                    <a:pt x="353" y="164"/>
                  </a:lnTo>
                  <a:lnTo>
                    <a:pt x="354" y="167"/>
                  </a:lnTo>
                  <a:lnTo>
                    <a:pt x="357" y="170"/>
                  </a:lnTo>
                  <a:lnTo>
                    <a:pt x="359" y="173"/>
                  </a:lnTo>
                  <a:lnTo>
                    <a:pt x="362" y="176"/>
                  </a:lnTo>
                  <a:lnTo>
                    <a:pt x="363" y="179"/>
                  </a:lnTo>
                  <a:lnTo>
                    <a:pt x="365" y="182"/>
                  </a:lnTo>
                  <a:lnTo>
                    <a:pt x="365" y="183"/>
                  </a:lnTo>
                  <a:lnTo>
                    <a:pt x="366" y="186"/>
                  </a:lnTo>
                  <a:lnTo>
                    <a:pt x="368" y="191"/>
                  </a:lnTo>
                  <a:lnTo>
                    <a:pt x="369" y="194"/>
                  </a:lnTo>
                  <a:lnTo>
                    <a:pt x="369" y="197"/>
                  </a:lnTo>
                  <a:lnTo>
                    <a:pt x="371" y="200"/>
                  </a:lnTo>
                  <a:lnTo>
                    <a:pt x="372" y="203"/>
                  </a:lnTo>
                  <a:lnTo>
                    <a:pt x="374" y="207"/>
                  </a:lnTo>
                  <a:lnTo>
                    <a:pt x="374" y="210"/>
                  </a:lnTo>
                  <a:lnTo>
                    <a:pt x="375" y="213"/>
                  </a:lnTo>
                  <a:lnTo>
                    <a:pt x="375" y="216"/>
                  </a:lnTo>
                  <a:lnTo>
                    <a:pt x="377" y="219"/>
                  </a:lnTo>
                  <a:lnTo>
                    <a:pt x="377" y="222"/>
                  </a:lnTo>
                  <a:lnTo>
                    <a:pt x="377" y="227"/>
                  </a:lnTo>
                  <a:lnTo>
                    <a:pt x="378" y="230"/>
                  </a:lnTo>
                  <a:lnTo>
                    <a:pt x="378" y="234"/>
                  </a:lnTo>
                  <a:lnTo>
                    <a:pt x="378" y="236"/>
                  </a:lnTo>
                  <a:lnTo>
                    <a:pt x="378" y="240"/>
                  </a:lnTo>
                  <a:lnTo>
                    <a:pt x="378" y="243"/>
                  </a:lnTo>
                  <a:lnTo>
                    <a:pt x="380" y="246"/>
                  </a:lnTo>
                  <a:lnTo>
                    <a:pt x="380" y="248"/>
                  </a:lnTo>
                  <a:lnTo>
                    <a:pt x="380" y="252"/>
                  </a:lnTo>
                  <a:lnTo>
                    <a:pt x="380" y="254"/>
                  </a:lnTo>
                  <a:lnTo>
                    <a:pt x="381" y="257"/>
                  </a:lnTo>
                  <a:lnTo>
                    <a:pt x="381" y="239"/>
                  </a:lnTo>
                  <a:lnTo>
                    <a:pt x="381" y="237"/>
                  </a:lnTo>
                  <a:lnTo>
                    <a:pt x="381" y="234"/>
                  </a:lnTo>
                  <a:lnTo>
                    <a:pt x="381" y="233"/>
                  </a:lnTo>
                  <a:lnTo>
                    <a:pt x="380" y="230"/>
                  </a:lnTo>
                  <a:lnTo>
                    <a:pt x="380" y="227"/>
                  </a:lnTo>
                  <a:lnTo>
                    <a:pt x="380" y="225"/>
                  </a:lnTo>
                  <a:lnTo>
                    <a:pt x="380" y="222"/>
                  </a:lnTo>
                  <a:lnTo>
                    <a:pt x="380" y="221"/>
                  </a:lnTo>
                  <a:lnTo>
                    <a:pt x="378" y="218"/>
                  </a:lnTo>
                  <a:lnTo>
                    <a:pt x="378" y="216"/>
                  </a:lnTo>
                  <a:lnTo>
                    <a:pt x="377" y="213"/>
                  </a:lnTo>
                  <a:lnTo>
                    <a:pt x="377" y="210"/>
                  </a:lnTo>
                  <a:lnTo>
                    <a:pt x="377" y="209"/>
                  </a:lnTo>
                  <a:lnTo>
                    <a:pt x="375" y="206"/>
                  </a:lnTo>
                  <a:lnTo>
                    <a:pt x="375" y="204"/>
                  </a:lnTo>
                  <a:lnTo>
                    <a:pt x="375" y="201"/>
                  </a:lnTo>
                  <a:lnTo>
                    <a:pt x="374" y="200"/>
                  </a:lnTo>
                  <a:lnTo>
                    <a:pt x="372" y="197"/>
                  </a:lnTo>
                  <a:lnTo>
                    <a:pt x="372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69" y="188"/>
                  </a:lnTo>
                  <a:lnTo>
                    <a:pt x="369" y="185"/>
                  </a:lnTo>
                  <a:lnTo>
                    <a:pt x="368" y="183"/>
                  </a:lnTo>
                  <a:lnTo>
                    <a:pt x="366" y="180"/>
                  </a:lnTo>
                  <a:lnTo>
                    <a:pt x="366" y="179"/>
                  </a:lnTo>
                  <a:lnTo>
                    <a:pt x="365" y="176"/>
                  </a:lnTo>
                  <a:lnTo>
                    <a:pt x="363" y="174"/>
                  </a:lnTo>
                  <a:lnTo>
                    <a:pt x="362" y="171"/>
                  </a:lnTo>
                  <a:lnTo>
                    <a:pt x="360" y="167"/>
                  </a:lnTo>
                  <a:lnTo>
                    <a:pt x="357" y="164"/>
                  </a:lnTo>
                  <a:lnTo>
                    <a:pt x="354" y="161"/>
                  </a:lnTo>
                  <a:lnTo>
                    <a:pt x="351" y="158"/>
                  </a:lnTo>
                  <a:lnTo>
                    <a:pt x="350" y="155"/>
                  </a:lnTo>
                  <a:lnTo>
                    <a:pt x="345" y="152"/>
                  </a:lnTo>
                  <a:lnTo>
                    <a:pt x="342" y="149"/>
                  </a:lnTo>
                  <a:lnTo>
                    <a:pt x="339" y="146"/>
                  </a:lnTo>
                  <a:lnTo>
                    <a:pt x="336" y="143"/>
                  </a:lnTo>
                  <a:lnTo>
                    <a:pt x="332" y="138"/>
                  </a:lnTo>
                  <a:lnTo>
                    <a:pt x="327" y="135"/>
                  </a:lnTo>
                  <a:lnTo>
                    <a:pt x="323" y="132"/>
                  </a:lnTo>
                  <a:lnTo>
                    <a:pt x="320" y="129"/>
                  </a:lnTo>
                  <a:lnTo>
                    <a:pt x="315" y="126"/>
                  </a:lnTo>
                  <a:lnTo>
                    <a:pt x="309" y="123"/>
                  </a:lnTo>
                  <a:lnTo>
                    <a:pt x="305" y="120"/>
                  </a:lnTo>
                  <a:lnTo>
                    <a:pt x="300" y="117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5" y="107"/>
                  </a:lnTo>
                  <a:lnTo>
                    <a:pt x="281" y="104"/>
                  </a:lnTo>
                  <a:lnTo>
                    <a:pt x="275" y="101"/>
                  </a:lnTo>
                  <a:lnTo>
                    <a:pt x="269" y="98"/>
                  </a:lnTo>
                  <a:lnTo>
                    <a:pt x="263" y="95"/>
                  </a:lnTo>
                  <a:lnTo>
                    <a:pt x="258" y="92"/>
                  </a:lnTo>
                  <a:lnTo>
                    <a:pt x="252" y="87"/>
                  </a:lnTo>
                  <a:lnTo>
                    <a:pt x="246" y="86"/>
                  </a:lnTo>
                  <a:lnTo>
                    <a:pt x="240" y="81"/>
                  </a:lnTo>
                  <a:lnTo>
                    <a:pt x="234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6" y="69"/>
                  </a:lnTo>
                  <a:lnTo>
                    <a:pt x="210" y="68"/>
                  </a:lnTo>
                  <a:lnTo>
                    <a:pt x="204" y="65"/>
                  </a:lnTo>
                  <a:lnTo>
                    <a:pt x="198" y="62"/>
                  </a:lnTo>
                  <a:lnTo>
                    <a:pt x="192" y="59"/>
                  </a:lnTo>
                  <a:lnTo>
                    <a:pt x="186" y="56"/>
                  </a:lnTo>
                  <a:lnTo>
                    <a:pt x="180" y="53"/>
                  </a:lnTo>
                  <a:lnTo>
                    <a:pt x="174" y="50"/>
                  </a:lnTo>
                  <a:lnTo>
                    <a:pt x="168" y="47"/>
                  </a:lnTo>
                  <a:lnTo>
                    <a:pt x="162" y="45"/>
                  </a:lnTo>
                  <a:lnTo>
                    <a:pt x="156" y="42"/>
                  </a:lnTo>
                  <a:lnTo>
                    <a:pt x="150" y="41"/>
                  </a:lnTo>
                  <a:lnTo>
                    <a:pt x="144" y="38"/>
                  </a:lnTo>
                  <a:lnTo>
                    <a:pt x="138" y="35"/>
                  </a:lnTo>
                  <a:lnTo>
                    <a:pt x="132" y="33"/>
                  </a:lnTo>
                  <a:lnTo>
                    <a:pt x="126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4" y="23"/>
                  </a:lnTo>
                  <a:lnTo>
                    <a:pt x="98" y="20"/>
                  </a:lnTo>
                  <a:lnTo>
                    <a:pt x="93" y="18"/>
                  </a:lnTo>
                  <a:lnTo>
                    <a:pt x="89" y="17"/>
                  </a:lnTo>
                  <a:lnTo>
                    <a:pt x="83" y="15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68" y="11"/>
                  </a:lnTo>
                  <a:lnTo>
                    <a:pt x="63" y="9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8" y="54"/>
                  </a:lnTo>
                  <a:lnTo>
                    <a:pt x="9" y="57"/>
                  </a:lnTo>
                  <a:lnTo>
                    <a:pt x="11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1" y="74"/>
                  </a:lnTo>
                  <a:lnTo>
                    <a:pt x="24" y="77"/>
                  </a:lnTo>
                  <a:lnTo>
                    <a:pt x="27" y="80"/>
                  </a:lnTo>
                  <a:lnTo>
                    <a:pt x="29" y="83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6" y="90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2" y="98"/>
                  </a:lnTo>
                  <a:lnTo>
                    <a:pt x="45" y="101"/>
                  </a:lnTo>
                  <a:lnTo>
                    <a:pt x="47" y="104"/>
                  </a:lnTo>
                  <a:lnTo>
                    <a:pt x="50" y="105"/>
                  </a:lnTo>
                  <a:lnTo>
                    <a:pt x="51" y="108"/>
                  </a:lnTo>
                  <a:lnTo>
                    <a:pt x="54" y="111"/>
                  </a:lnTo>
                  <a:lnTo>
                    <a:pt x="56" y="113"/>
                  </a:lnTo>
                  <a:lnTo>
                    <a:pt x="57" y="114"/>
                  </a:lnTo>
                  <a:lnTo>
                    <a:pt x="60" y="117"/>
                  </a:lnTo>
                  <a:lnTo>
                    <a:pt x="62" y="120"/>
                  </a:lnTo>
                  <a:lnTo>
                    <a:pt x="65" y="122"/>
                  </a:lnTo>
                  <a:lnTo>
                    <a:pt x="66" y="123"/>
                  </a:lnTo>
                  <a:lnTo>
                    <a:pt x="68" y="126"/>
                  </a:lnTo>
                  <a:lnTo>
                    <a:pt x="71" y="129"/>
                  </a:lnTo>
                  <a:lnTo>
                    <a:pt x="72" y="131"/>
                  </a:lnTo>
                  <a:lnTo>
                    <a:pt x="75" y="132"/>
                  </a:lnTo>
                  <a:lnTo>
                    <a:pt x="77" y="135"/>
                  </a:lnTo>
                  <a:lnTo>
                    <a:pt x="80" y="137"/>
                  </a:lnTo>
                  <a:lnTo>
                    <a:pt x="81" y="140"/>
                  </a:lnTo>
                  <a:lnTo>
                    <a:pt x="83" y="141"/>
                  </a:lnTo>
                  <a:lnTo>
                    <a:pt x="86" y="144"/>
                  </a:lnTo>
                  <a:lnTo>
                    <a:pt x="89" y="147"/>
                  </a:lnTo>
                  <a:lnTo>
                    <a:pt x="90" y="149"/>
                  </a:lnTo>
                  <a:lnTo>
                    <a:pt x="92" y="150"/>
                  </a:lnTo>
                  <a:lnTo>
                    <a:pt x="93" y="153"/>
                  </a:lnTo>
                  <a:lnTo>
                    <a:pt x="96" y="155"/>
                  </a:lnTo>
                  <a:lnTo>
                    <a:pt x="98" y="158"/>
                  </a:lnTo>
                  <a:lnTo>
                    <a:pt x="101" y="159"/>
                  </a:lnTo>
                  <a:lnTo>
                    <a:pt x="102" y="162"/>
                  </a:lnTo>
                  <a:lnTo>
                    <a:pt x="104" y="165"/>
                  </a:lnTo>
                  <a:lnTo>
                    <a:pt x="107" y="167"/>
                  </a:lnTo>
                  <a:lnTo>
                    <a:pt x="108" y="170"/>
                  </a:lnTo>
                  <a:lnTo>
                    <a:pt x="110" y="171"/>
                  </a:lnTo>
                  <a:lnTo>
                    <a:pt x="113" y="174"/>
                  </a:lnTo>
                  <a:lnTo>
                    <a:pt x="114" y="176"/>
                  </a:lnTo>
                  <a:lnTo>
                    <a:pt x="117" y="179"/>
                  </a:lnTo>
                  <a:lnTo>
                    <a:pt x="119" y="182"/>
                  </a:lnTo>
                  <a:lnTo>
                    <a:pt x="122" y="185"/>
                  </a:lnTo>
                  <a:lnTo>
                    <a:pt x="123" y="188"/>
                  </a:lnTo>
                  <a:lnTo>
                    <a:pt x="126" y="191"/>
                  </a:lnTo>
                  <a:lnTo>
                    <a:pt x="128" y="192"/>
                  </a:lnTo>
                  <a:lnTo>
                    <a:pt x="129" y="195"/>
                  </a:lnTo>
                  <a:lnTo>
                    <a:pt x="132" y="198"/>
                  </a:lnTo>
                  <a:lnTo>
                    <a:pt x="134" y="201"/>
                  </a:lnTo>
                  <a:lnTo>
                    <a:pt x="137" y="204"/>
                  </a:lnTo>
                  <a:lnTo>
                    <a:pt x="138" y="209"/>
                  </a:lnTo>
                  <a:lnTo>
                    <a:pt x="141" y="212"/>
                  </a:lnTo>
                  <a:lnTo>
                    <a:pt x="143" y="215"/>
                  </a:lnTo>
                  <a:lnTo>
                    <a:pt x="146" y="218"/>
                  </a:lnTo>
                  <a:lnTo>
                    <a:pt x="147" y="221"/>
                  </a:lnTo>
                  <a:lnTo>
                    <a:pt x="150" y="225"/>
                  </a:lnTo>
                  <a:lnTo>
                    <a:pt x="153" y="228"/>
                  </a:lnTo>
                  <a:lnTo>
                    <a:pt x="155" y="233"/>
                  </a:lnTo>
                  <a:lnTo>
                    <a:pt x="158" y="236"/>
                  </a:lnTo>
                  <a:lnTo>
                    <a:pt x="159" y="236"/>
                  </a:lnTo>
                  <a:lnTo>
                    <a:pt x="164" y="237"/>
                  </a:lnTo>
                  <a:lnTo>
                    <a:pt x="165" y="237"/>
                  </a:lnTo>
                  <a:lnTo>
                    <a:pt x="168" y="237"/>
                  </a:lnTo>
                  <a:lnTo>
                    <a:pt x="171" y="237"/>
                  </a:lnTo>
                  <a:lnTo>
                    <a:pt x="173" y="239"/>
                  </a:lnTo>
                  <a:lnTo>
                    <a:pt x="176" y="239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3" y="240"/>
                  </a:lnTo>
                  <a:lnTo>
                    <a:pt x="186" y="242"/>
                  </a:lnTo>
                  <a:lnTo>
                    <a:pt x="189" y="243"/>
                  </a:lnTo>
                  <a:lnTo>
                    <a:pt x="185" y="242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4" y="242"/>
                  </a:lnTo>
                  <a:lnTo>
                    <a:pt x="182" y="243"/>
                  </a:lnTo>
                  <a:lnTo>
                    <a:pt x="180" y="243"/>
                  </a:lnTo>
                  <a:lnTo>
                    <a:pt x="177" y="243"/>
                  </a:lnTo>
                  <a:lnTo>
                    <a:pt x="176" y="245"/>
                  </a:lnTo>
                  <a:lnTo>
                    <a:pt x="173" y="245"/>
                  </a:lnTo>
                  <a:lnTo>
                    <a:pt x="170" y="246"/>
                  </a:lnTo>
                  <a:lnTo>
                    <a:pt x="165" y="248"/>
                  </a:lnTo>
                  <a:lnTo>
                    <a:pt x="165" y="252"/>
                  </a:lnTo>
                  <a:lnTo>
                    <a:pt x="167" y="257"/>
                  </a:lnTo>
                  <a:lnTo>
                    <a:pt x="168" y="260"/>
                  </a:lnTo>
                  <a:lnTo>
                    <a:pt x="170" y="264"/>
                  </a:lnTo>
                  <a:lnTo>
                    <a:pt x="170" y="269"/>
                  </a:lnTo>
                  <a:lnTo>
                    <a:pt x="171" y="272"/>
                  </a:lnTo>
                  <a:lnTo>
                    <a:pt x="173" y="275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6" y="284"/>
                  </a:lnTo>
                  <a:lnTo>
                    <a:pt x="177" y="287"/>
                  </a:lnTo>
                  <a:lnTo>
                    <a:pt x="177" y="290"/>
                  </a:lnTo>
                  <a:lnTo>
                    <a:pt x="179" y="291"/>
                  </a:lnTo>
                  <a:lnTo>
                    <a:pt x="180" y="294"/>
                  </a:lnTo>
                  <a:lnTo>
                    <a:pt x="182" y="296"/>
                  </a:lnTo>
                  <a:lnTo>
                    <a:pt x="182" y="299"/>
                  </a:lnTo>
                  <a:lnTo>
                    <a:pt x="185" y="303"/>
                  </a:lnTo>
                  <a:lnTo>
                    <a:pt x="188" y="306"/>
                  </a:lnTo>
                  <a:lnTo>
                    <a:pt x="189" y="309"/>
                  </a:lnTo>
                  <a:lnTo>
                    <a:pt x="192" y="314"/>
                  </a:lnTo>
                  <a:lnTo>
                    <a:pt x="195" y="317"/>
                  </a:lnTo>
                  <a:lnTo>
                    <a:pt x="200" y="320"/>
                  </a:lnTo>
                  <a:lnTo>
                    <a:pt x="201" y="321"/>
                  </a:lnTo>
                  <a:lnTo>
                    <a:pt x="203" y="323"/>
                  </a:lnTo>
                  <a:lnTo>
                    <a:pt x="206" y="324"/>
                  </a:lnTo>
                  <a:lnTo>
                    <a:pt x="209" y="326"/>
                  </a:lnTo>
                  <a:lnTo>
                    <a:pt x="216" y="332"/>
                  </a:lnTo>
                  <a:lnTo>
                    <a:pt x="192" y="330"/>
                  </a:lnTo>
                  <a:lnTo>
                    <a:pt x="192" y="332"/>
                  </a:lnTo>
                  <a:lnTo>
                    <a:pt x="194" y="335"/>
                  </a:lnTo>
                  <a:lnTo>
                    <a:pt x="195" y="338"/>
                  </a:lnTo>
                  <a:lnTo>
                    <a:pt x="195" y="339"/>
                  </a:lnTo>
                  <a:lnTo>
                    <a:pt x="197" y="342"/>
                  </a:lnTo>
                  <a:lnTo>
                    <a:pt x="198" y="344"/>
                  </a:lnTo>
                  <a:lnTo>
                    <a:pt x="200" y="347"/>
                  </a:lnTo>
                  <a:lnTo>
                    <a:pt x="201" y="348"/>
                  </a:lnTo>
                  <a:lnTo>
                    <a:pt x="203" y="353"/>
                  </a:lnTo>
                  <a:lnTo>
                    <a:pt x="206" y="357"/>
                  </a:lnTo>
                  <a:lnTo>
                    <a:pt x="207" y="359"/>
                  </a:lnTo>
                  <a:lnTo>
                    <a:pt x="209" y="362"/>
                  </a:lnTo>
                  <a:lnTo>
                    <a:pt x="210" y="363"/>
                  </a:lnTo>
                  <a:lnTo>
                    <a:pt x="212" y="366"/>
                  </a:lnTo>
                  <a:lnTo>
                    <a:pt x="215" y="369"/>
                  </a:lnTo>
                  <a:lnTo>
                    <a:pt x="218" y="372"/>
                  </a:lnTo>
                  <a:lnTo>
                    <a:pt x="221" y="377"/>
                  </a:lnTo>
                  <a:lnTo>
                    <a:pt x="224" y="380"/>
                  </a:lnTo>
                  <a:lnTo>
                    <a:pt x="227" y="383"/>
                  </a:lnTo>
                  <a:lnTo>
                    <a:pt x="231" y="386"/>
                  </a:lnTo>
                  <a:lnTo>
                    <a:pt x="234" y="389"/>
                  </a:lnTo>
                  <a:lnTo>
                    <a:pt x="239" y="392"/>
                  </a:lnTo>
                  <a:lnTo>
                    <a:pt x="242" y="395"/>
                  </a:lnTo>
                  <a:lnTo>
                    <a:pt x="245" y="398"/>
                  </a:lnTo>
                  <a:lnTo>
                    <a:pt x="249" y="399"/>
                  </a:lnTo>
                  <a:lnTo>
                    <a:pt x="254" y="402"/>
                  </a:lnTo>
                  <a:lnTo>
                    <a:pt x="255" y="404"/>
                  </a:lnTo>
                  <a:lnTo>
                    <a:pt x="258" y="404"/>
                  </a:lnTo>
                  <a:lnTo>
                    <a:pt x="260" y="405"/>
                  </a:lnTo>
                  <a:lnTo>
                    <a:pt x="263" y="407"/>
                  </a:lnTo>
                  <a:lnTo>
                    <a:pt x="264" y="408"/>
                  </a:lnTo>
                  <a:lnTo>
                    <a:pt x="267" y="408"/>
                  </a:lnTo>
                  <a:lnTo>
                    <a:pt x="269" y="410"/>
                  </a:lnTo>
                  <a:lnTo>
                    <a:pt x="272" y="411"/>
                  </a:lnTo>
                  <a:lnTo>
                    <a:pt x="273" y="411"/>
                  </a:lnTo>
                  <a:lnTo>
                    <a:pt x="276" y="413"/>
                  </a:lnTo>
                  <a:lnTo>
                    <a:pt x="279" y="413"/>
                  </a:lnTo>
                  <a:lnTo>
                    <a:pt x="281" y="414"/>
                  </a:lnTo>
                  <a:lnTo>
                    <a:pt x="284" y="416"/>
                  </a:lnTo>
                  <a:lnTo>
                    <a:pt x="287" y="416"/>
                  </a:lnTo>
                  <a:lnTo>
                    <a:pt x="288" y="417"/>
                  </a:lnTo>
                  <a:lnTo>
                    <a:pt x="291" y="419"/>
                  </a:lnTo>
                  <a:lnTo>
                    <a:pt x="294" y="419"/>
                  </a:lnTo>
                  <a:lnTo>
                    <a:pt x="297" y="419"/>
                  </a:lnTo>
                  <a:lnTo>
                    <a:pt x="299" y="420"/>
                  </a:lnTo>
                  <a:lnTo>
                    <a:pt x="302" y="420"/>
                  </a:lnTo>
                  <a:lnTo>
                    <a:pt x="305" y="422"/>
                  </a:lnTo>
                  <a:lnTo>
                    <a:pt x="308" y="422"/>
                  </a:lnTo>
                  <a:lnTo>
                    <a:pt x="311" y="423"/>
                  </a:lnTo>
                  <a:lnTo>
                    <a:pt x="314" y="423"/>
                  </a:lnTo>
                  <a:lnTo>
                    <a:pt x="314" y="423"/>
                  </a:lnTo>
                  <a:lnTo>
                    <a:pt x="311" y="422"/>
                  </a:lnTo>
                  <a:lnTo>
                    <a:pt x="308" y="420"/>
                  </a:lnTo>
                  <a:lnTo>
                    <a:pt x="305" y="420"/>
                  </a:lnTo>
                  <a:lnTo>
                    <a:pt x="302" y="419"/>
                  </a:lnTo>
                  <a:lnTo>
                    <a:pt x="299" y="417"/>
                  </a:lnTo>
                  <a:lnTo>
                    <a:pt x="294" y="416"/>
                  </a:lnTo>
                  <a:lnTo>
                    <a:pt x="291" y="414"/>
                  </a:lnTo>
                  <a:lnTo>
                    <a:pt x="287" y="413"/>
                  </a:lnTo>
                  <a:lnTo>
                    <a:pt x="284" y="413"/>
                  </a:lnTo>
                  <a:lnTo>
                    <a:pt x="279" y="411"/>
                  </a:lnTo>
                  <a:lnTo>
                    <a:pt x="276" y="410"/>
                  </a:lnTo>
                  <a:lnTo>
                    <a:pt x="273" y="408"/>
                  </a:lnTo>
                  <a:lnTo>
                    <a:pt x="270" y="408"/>
                  </a:lnTo>
                  <a:lnTo>
                    <a:pt x="267" y="407"/>
                  </a:lnTo>
                  <a:lnTo>
                    <a:pt x="263" y="404"/>
                  </a:lnTo>
                  <a:lnTo>
                    <a:pt x="260" y="402"/>
                  </a:lnTo>
                  <a:lnTo>
                    <a:pt x="257" y="401"/>
                  </a:lnTo>
                  <a:lnTo>
                    <a:pt x="252" y="399"/>
                  </a:lnTo>
                  <a:lnTo>
                    <a:pt x="251" y="398"/>
                  </a:lnTo>
                  <a:lnTo>
                    <a:pt x="246" y="395"/>
                  </a:lnTo>
                  <a:lnTo>
                    <a:pt x="245" y="393"/>
                  </a:lnTo>
                  <a:lnTo>
                    <a:pt x="242" y="392"/>
                  </a:lnTo>
                  <a:lnTo>
                    <a:pt x="239" y="389"/>
                  </a:lnTo>
                  <a:lnTo>
                    <a:pt x="236" y="387"/>
                  </a:lnTo>
                  <a:lnTo>
                    <a:pt x="234" y="386"/>
                  </a:lnTo>
                  <a:lnTo>
                    <a:pt x="231" y="383"/>
                  </a:lnTo>
                  <a:lnTo>
                    <a:pt x="230" y="381"/>
                  </a:lnTo>
                  <a:lnTo>
                    <a:pt x="227" y="380"/>
                  </a:lnTo>
                  <a:lnTo>
                    <a:pt x="225" y="377"/>
                  </a:lnTo>
                  <a:lnTo>
                    <a:pt x="222" y="375"/>
                  </a:lnTo>
                  <a:lnTo>
                    <a:pt x="221" y="372"/>
                  </a:lnTo>
                  <a:lnTo>
                    <a:pt x="218" y="371"/>
                  </a:lnTo>
                  <a:lnTo>
                    <a:pt x="216" y="368"/>
                  </a:lnTo>
                  <a:lnTo>
                    <a:pt x="215" y="365"/>
                  </a:lnTo>
                  <a:lnTo>
                    <a:pt x="213" y="362"/>
                  </a:lnTo>
                  <a:lnTo>
                    <a:pt x="210" y="360"/>
                  </a:lnTo>
                  <a:lnTo>
                    <a:pt x="209" y="357"/>
                  </a:lnTo>
                  <a:lnTo>
                    <a:pt x="207" y="354"/>
                  </a:lnTo>
                  <a:lnTo>
                    <a:pt x="206" y="351"/>
                  </a:lnTo>
                  <a:lnTo>
                    <a:pt x="203" y="348"/>
                  </a:lnTo>
                  <a:lnTo>
                    <a:pt x="201" y="345"/>
                  </a:lnTo>
                  <a:lnTo>
                    <a:pt x="200" y="342"/>
                  </a:lnTo>
                  <a:lnTo>
                    <a:pt x="198" y="339"/>
                  </a:lnTo>
                  <a:lnTo>
                    <a:pt x="197" y="336"/>
                  </a:lnTo>
                  <a:lnTo>
                    <a:pt x="195" y="333"/>
                  </a:lnTo>
                  <a:lnTo>
                    <a:pt x="197" y="333"/>
                  </a:lnTo>
                  <a:lnTo>
                    <a:pt x="200" y="333"/>
                  </a:lnTo>
                  <a:lnTo>
                    <a:pt x="203" y="333"/>
                  </a:lnTo>
                  <a:lnTo>
                    <a:pt x="206" y="333"/>
                  </a:lnTo>
                  <a:lnTo>
                    <a:pt x="207" y="333"/>
                  </a:lnTo>
                  <a:lnTo>
                    <a:pt x="210" y="333"/>
                  </a:lnTo>
                  <a:lnTo>
                    <a:pt x="213" y="333"/>
                  </a:lnTo>
                  <a:lnTo>
                    <a:pt x="216" y="333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2" y="333"/>
                  </a:lnTo>
                  <a:lnTo>
                    <a:pt x="224" y="333"/>
                  </a:lnTo>
                  <a:lnTo>
                    <a:pt x="225" y="335"/>
                  </a:lnTo>
                  <a:lnTo>
                    <a:pt x="225" y="335"/>
                  </a:lnTo>
                  <a:lnTo>
                    <a:pt x="222" y="335"/>
                  </a:lnTo>
                  <a:lnTo>
                    <a:pt x="218" y="335"/>
                  </a:lnTo>
                  <a:lnTo>
                    <a:pt x="215" y="335"/>
                  </a:lnTo>
                  <a:lnTo>
                    <a:pt x="212" y="335"/>
                  </a:lnTo>
                  <a:lnTo>
                    <a:pt x="209" y="335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197" y="335"/>
                  </a:lnTo>
                  <a:lnTo>
                    <a:pt x="198" y="338"/>
                  </a:lnTo>
                  <a:lnTo>
                    <a:pt x="201" y="341"/>
                  </a:lnTo>
                  <a:lnTo>
                    <a:pt x="203" y="344"/>
                  </a:lnTo>
                  <a:lnTo>
                    <a:pt x="204" y="348"/>
                  </a:lnTo>
                  <a:lnTo>
                    <a:pt x="206" y="351"/>
                  </a:lnTo>
                  <a:lnTo>
                    <a:pt x="207" y="354"/>
                  </a:lnTo>
                  <a:lnTo>
                    <a:pt x="210" y="357"/>
                  </a:lnTo>
                  <a:lnTo>
                    <a:pt x="212" y="360"/>
                  </a:lnTo>
                  <a:lnTo>
                    <a:pt x="215" y="363"/>
                  </a:lnTo>
                  <a:lnTo>
                    <a:pt x="216" y="366"/>
                  </a:lnTo>
                  <a:lnTo>
                    <a:pt x="219" y="369"/>
                  </a:lnTo>
                  <a:lnTo>
                    <a:pt x="222" y="372"/>
                  </a:lnTo>
                  <a:lnTo>
                    <a:pt x="224" y="375"/>
                  </a:lnTo>
                  <a:lnTo>
                    <a:pt x="227" y="378"/>
                  </a:lnTo>
                  <a:lnTo>
                    <a:pt x="230" y="380"/>
                  </a:lnTo>
                  <a:lnTo>
                    <a:pt x="233" y="383"/>
                  </a:lnTo>
                  <a:lnTo>
                    <a:pt x="236" y="384"/>
                  </a:lnTo>
                  <a:lnTo>
                    <a:pt x="236" y="386"/>
                  </a:lnTo>
                  <a:lnTo>
                    <a:pt x="236" y="384"/>
                  </a:lnTo>
                  <a:lnTo>
                    <a:pt x="234" y="383"/>
                  </a:lnTo>
                  <a:lnTo>
                    <a:pt x="233" y="381"/>
                  </a:lnTo>
                  <a:lnTo>
                    <a:pt x="230" y="378"/>
                  </a:lnTo>
                  <a:lnTo>
                    <a:pt x="228" y="377"/>
                  </a:lnTo>
                  <a:lnTo>
                    <a:pt x="227" y="377"/>
                  </a:lnTo>
                  <a:lnTo>
                    <a:pt x="225" y="374"/>
                  </a:lnTo>
                  <a:lnTo>
                    <a:pt x="222" y="372"/>
                  </a:lnTo>
                  <a:lnTo>
                    <a:pt x="221" y="369"/>
                  </a:lnTo>
                  <a:lnTo>
                    <a:pt x="219" y="366"/>
                  </a:lnTo>
                  <a:lnTo>
                    <a:pt x="216" y="365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2" y="357"/>
                  </a:lnTo>
                  <a:lnTo>
                    <a:pt x="210" y="354"/>
                  </a:lnTo>
                  <a:lnTo>
                    <a:pt x="209" y="351"/>
                  </a:lnTo>
                  <a:lnTo>
                    <a:pt x="207" y="350"/>
                  </a:lnTo>
                  <a:lnTo>
                    <a:pt x="206" y="347"/>
                  </a:lnTo>
                  <a:lnTo>
                    <a:pt x="204" y="344"/>
                  </a:lnTo>
                  <a:lnTo>
                    <a:pt x="203" y="342"/>
                  </a:lnTo>
                  <a:lnTo>
                    <a:pt x="201" y="339"/>
                  </a:lnTo>
                  <a:lnTo>
                    <a:pt x="201" y="336"/>
                  </a:lnTo>
                  <a:lnTo>
                    <a:pt x="204" y="336"/>
                  </a:lnTo>
                  <a:lnTo>
                    <a:pt x="209" y="338"/>
                  </a:lnTo>
                  <a:lnTo>
                    <a:pt x="210" y="338"/>
                  </a:lnTo>
                  <a:lnTo>
                    <a:pt x="213" y="338"/>
                  </a:lnTo>
                  <a:lnTo>
                    <a:pt x="215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6"/>
                  </a:lnTo>
                  <a:lnTo>
                    <a:pt x="234" y="335"/>
                  </a:lnTo>
                  <a:lnTo>
                    <a:pt x="230" y="333"/>
                  </a:lnTo>
                  <a:lnTo>
                    <a:pt x="227" y="330"/>
                  </a:lnTo>
                  <a:lnTo>
                    <a:pt x="224" y="327"/>
                  </a:lnTo>
                  <a:lnTo>
                    <a:pt x="221" y="326"/>
                  </a:lnTo>
                  <a:lnTo>
                    <a:pt x="216" y="323"/>
                  </a:lnTo>
                  <a:lnTo>
                    <a:pt x="215" y="321"/>
                  </a:lnTo>
                  <a:lnTo>
                    <a:pt x="212" y="318"/>
                  </a:lnTo>
                  <a:lnTo>
                    <a:pt x="210" y="318"/>
                  </a:lnTo>
                  <a:lnTo>
                    <a:pt x="212" y="318"/>
                  </a:lnTo>
                  <a:lnTo>
                    <a:pt x="215" y="320"/>
                  </a:lnTo>
                  <a:lnTo>
                    <a:pt x="216" y="321"/>
                  </a:lnTo>
                  <a:lnTo>
                    <a:pt x="219" y="323"/>
                  </a:lnTo>
                  <a:lnTo>
                    <a:pt x="221" y="324"/>
                  </a:lnTo>
                  <a:lnTo>
                    <a:pt x="224" y="326"/>
                  </a:lnTo>
                  <a:lnTo>
                    <a:pt x="227" y="327"/>
                  </a:lnTo>
                  <a:lnTo>
                    <a:pt x="230" y="329"/>
                  </a:lnTo>
                  <a:lnTo>
                    <a:pt x="233" y="330"/>
                  </a:lnTo>
                  <a:lnTo>
                    <a:pt x="236" y="333"/>
                  </a:lnTo>
                  <a:lnTo>
                    <a:pt x="237" y="335"/>
                  </a:lnTo>
                  <a:lnTo>
                    <a:pt x="239" y="336"/>
                  </a:lnTo>
                  <a:lnTo>
                    <a:pt x="242" y="338"/>
                  </a:lnTo>
                  <a:lnTo>
                    <a:pt x="243" y="338"/>
                  </a:lnTo>
                  <a:lnTo>
                    <a:pt x="240" y="338"/>
                  </a:lnTo>
                  <a:lnTo>
                    <a:pt x="237" y="339"/>
                  </a:lnTo>
                  <a:lnTo>
                    <a:pt x="236" y="339"/>
                  </a:lnTo>
                  <a:lnTo>
                    <a:pt x="233" y="339"/>
                  </a:lnTo>
                  <a:lnTo>
                    <a:pt x="230" y="339"/>
                  </a:lnTo>
                  <a:lnTo>
                    <a:pt x="228" y="339"/>
                  </a:lnTo>
                  <a:lnTo>
                    <a:pt x="225" y="339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8" y="339"/>
                  </a:lnTo>
                  <a:lnTo>
                    <a:pt x="215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206" y="338"/>
                  </a:lnTo>
                  <a:lnTo>
                    <a:pt x="203" y="338"/>
                  </a:lnTo>
                  <a:lnTo>
                    <a:pt x="204" y="341"/>
                  </a:lnTo>
                  <a:lnTo>
                    <a:pt x="206" y="342"/>
                  </a:lnTo>
                  <a:lnTo>
                    <a:pt x="206" y="345"/>
                  </a:lnTo>
                  <a:lnTo>
                    <a:pt x="207" y="348"/>
                  </a:lnTo>
                  <a:lnTo>
                    <a:pt x="209" y="350"/>
                  </a:lnTo>
                  <a:lnTo>
                    <a:pt x="210" y="353"/>
                  </a:lnTo>
                  <a:lnTo>
                    <a:pt x="212" y="354"/>
                  </a:lnTo>
                  <a:lnTo>
                    <a:pt x="215" y="357"/>
                  </a:lnTo>
                  <a:lnTo>
                    <a:pt x="216" y="362"/>
                  </a:lnTo>
                  <a:lnTo>
                    <a:pt x="221" y="366"/>
                  </a:lnTo>
                  <a:lnTo>
                    <a:pt x="224" y="369"/>
                  </a:lnTo>
                  <a:lnTo>
                    <a:pt x="227" y="374"/>
                  </a:lnTo>
                  <a:lnTo>
                    <a:pt x="231" y="377"/>
                  </a:lnTo>
                  <a:lnTo>
                    <a:pt x="234" y="380"/>
                  </a:lnTo>
                  <a:lnTo>
                    <a:pt x="239" y="384"/>
                  </a:lnTo>
                  <a:lnTo>
                    <a:pt x="242" y="387"/>
                  </a:lnTo>
                  <a:lnTo>
                    <a:pt x="246" y="389"/>
                  </a:lnTo>
                  <a:lnTo>
                    <a:pt x="251" y="393"/>
                  </a:lnTo>
                  <a:lnTo>
                    <a:pt x="252" y="393"/>
                  </a:lnTo>
                  <a:lnTo>
                    <a:pt x="255" y="395"/>
                  </a:lnTo>
                  <a:lnTo>
                    <a:pt x="257" y="396"/>
                  </a:lnTo>
                  <a:lnTo>
                    <a:pt x="260" y="398"/>
                  </a:lnTo>
                  <a:lnTo>
                    <a:pt x="263" y="399"/>
                  </a:lnTo>
                  <a:lnTo>
                    <a:pt x="267" y="402"/>
                  </a:lnTo>
                  <a:lnTo>
                    <a:pt x="270" y="402"/>
                  </a:lnTo>
                  <a:lnTo>
                    <a:pt x="272" y="404"/>
                  </a:lnTo>
                  <a:lnTo>
                    <a:pt x="275" y="405"/>
                  </a:lnTo>
                  <a:lnTo>
                    <a:pt x="276" y="405"/>
                  </a:lnTo>
                  <a:lnTo>
                    <a:pt x="279" y="407"/>
                  </a:lnTo>
                  <a:lnTo>
                    <a:pt x="282" y="408"/>
                  </a:lnTo>
                  <a:lnTo>
                    <a:pt x="284" y="408"/>
                  </a:lnTo>
                  <a:lnTo>
                    <a:pt x="287" y="410"/>
                  </a:lnTo>
                  <a:lnTo>
                    <a:pt x="288" y="410"/>
                  </a:lnTo>
                  <a:lnTo>
                    <a:pt x="291" y="411"/>
                  </a:lnTo>
                  <a:lnTo>
                    <a:pt x="294" y="411"/>
                  </a:lnTo>
                  <a:lnTo>
                    <a:pt x="297" y="413"/>
                  </a:lnTo>
                  <a:lnTo>
                    <a:pt x="299" y="413"/>
                  </a:lnTo>
                  <a:lnTo>
                    <a:pt x="302" y="414"/>
                  </a:lnTo>
                  <a:lnTo>
                    <a:pt x="305" y="414"/>
                  </a:lnTo>
                  <a:lnTo>
                    <a:pt x="308" y="414"/>
                  </a:lnTo>
                  <a:lnTo>
                    <a:pt x="309" y="416"/>
                  </a:lnTo>
                  <a:lnTo>
                    <a:pt x="312" y="416"/>
                  </a:lnTo>
                  <a:lnTo>
                    <a:pt x="315" y="417"/>
                  </a:lnTo>
                  <a:lnTo>
                    <a:pt x="318" y="417"/>
                  </a:lnTo>
                  <a:lnTo>
                    <a:pt x="320" y="417"/>
                  </a:lnTo>
                  <a:lnTo>
                    <a:pt x="323" y="419"/>
                  </a:lnTo>
                  <a:lnTo>
                    <a:pt x="326" y="419"/>
                  </a:lnTo>
                  <a:lnTo>
                    <a:pt x="329" y="419"/>
                  </a:lnTo>
                  <a:lnTo>
                    <a:pt x="332" y="420"/>
                  </a:lnTo>
                  <a:lnTo>
                    <a:pt x="335" y="420"/>
                  </a:lnTo>
                  <a:lnTo>
                    <a:pt x="338" y="420"/>
                  </a:lnTo>
                  <a:lnTo>
                    <a:pt x="341" y="422"/>
                  </a:lnTo>
                  <a:lnTo>
                    <a:pt x="342" y="422"/>
                  </a:lnTo>
                  <a:lnTo>
                    <a:pt x="344" y="422"/>
                  </a:lnTo>
                  <a:lnTo>
                    <a:pt x="347" y="422"/>
                  </a:lnTo>
                  <a:lnTo>
                    <a:pt x="350" y="422"/>
                  </a:lnTo>
                  <a:lnTo>
                    <a:pt x="353" y="422"/>
                  </a:lnTo>
                  <a:lnTo>
                    <a:pt x="356" y="422"/>
                  </a:lnTo>
                  <a:lnTo>
                    <a:pt x="357" y="422"/>
                  </a:lnTo>
                  <a:lnTo>
                    <a:pt x="360" y="422"/>
                  </a:lnTo>
                  <a:lnTo>
                    <a:pt x="356" y="422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19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41" y="417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3" y="416"/>
                  </a:lnTo>
                  <a:lnTo>
                    <a:pt x="330" y="414"/>
                  </a:lnTo>
                  <a:lnTo>
                    <a:pt x="327" y="414"/>
                  </a:lnTo>
                  <a:lnTo>
                    <a:pt x="326" y="414"/>
                  </a:lnTo>
                  <a:lnTo>
                    <a:pt x="323" y="413"/>
                  </a:lnTo>
                  <a:lnTo>
                    <a:pt x="320" y="413"/>
                  </a:lnTo>
                  <a:lnTo>
                    <a:pt x="317" y="411"/>
                  </a:lnTo>
                  <a:lnTo>
                    <a:pt x="315" y="411"/>
                  </a:lnTo>
                  <a:lnTo>
                    <a:pt x="312" y="410"/>
                  </a:lnTo>
                  <a:lnTo>
                    <a:pt x="309" y="410"/>
                  </a:lnTo>
                  <a:lnTo>
                    <a:pt x="306" y="408"/>
                  </a:lnTo>
                  <a:lnTo>
                    <a:pt x="305" y="408"/>
                  </a:lnTo>
                  <a:lnTo>
                    <a:pt x="302" y="408"/>
                  </a:lnTo>
                  <a:lnTo>
                    <a:pt x="299" y="407"/>
                  </a:lnTo>
                  <a:lnTo>
                    <a:pt x="297" y="405"/>
                  </a:lnTo>
                  <a:lnTo>
                    <a:pt x="294" y="405"/>
                  </a:lnTo>
                  <a:lnTo>
                    <a:pt x="291" y="404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4" y="402"/>
                  </a:lnTo>
                  <a:lnTo>
                    <a:pt x="281" y="401"/>
                  </a:lnTo>
                  <a:lnTo>
                    <a:pt x="279" y="401"/>
                  </a:lnTo>
                  <a:lnTo>
                    <a:pt x="276" y="399"/>
                  </a:lnTo>
                  <a:lnTo>
                    <a:pt x="275" y="399"/>
                  </a:lnTo>
                  <a:lnTo>
                    <a:pt x="272" y="398"/>
                  </a:lnTo>
                  <a:lnTo>
                    <a:pt x="269" y="396"/>
                  </a:lnTo>
                  <a:lnTo>
                    <a:pt x="266" y="395"/>
                  </a:lnTo>
                  <a:lnTo>
                    <a:pt x="264" y="393"/>
                  </a:lnTo>
                  <a:lnTo>
                    <a:pt x="261" y="393"/>
                  </a:lnTo>
                  <a:lnTo>
                    <a:pt x="260" y="392"/>
                  </a:lnTo>
                  <a:lnTo>
                    <a:pt x="257" y="390"/>
                  </a:lnTo>
                  <a:lnTo>
                    <a:pt x="255" y="389"/>
                  </a:lnTo>
                  <a:lnTo>
                    <a:pt x="252" y="387"/>
                  </a:lnTo>
                  <a:lnTo>
                    <a:pt x="251" y="386"/>
                  </a:lnTo>
                  <a:lnTo>
                    <a:pt x="248" y="384"/>
                  </a:lnTo>
                  <a:lnTo>
                    <a:pt x="246" y="383"/>
                  </a:lnTo>
                  <a:lnTo>
                    <a:pt x="242" y="380"/>
                  </a:lnTo>
                  <a:lnTo>
                    <a:pt x="239" y="377"/>
                  </a:lnTo>
                  <a:lnTo>
                    <a:pt x="234" y="374"/>
                  </a:lnTo>
                  <a:lnTo>
                    <a:pt x="230" y="371"/>
                  </a:lnTo>
                  <a:lnTo>
                    <a:pt x="227" y="366"/>
                  </a:lnTo>
                  <a:lnTo>
                    <a:pt x="224" y="363"/>
                  </a:lnTo>
                  <a:lnTo>
                    <a:pt x="221" y="359"/>
                  </a:lnTo>
                  <a:lnTo>
                    <a:pt x="218" y="354"/>
                  </a:lnTo>
                  <a:lnTo>
                    <a:pt x="216" y="353"/>
                  </a:lnTo>
                  <a:lnTo>
                    <a:pt x="215" y="350"/>
                  </a:lnTo>
                  <a:lnTo>
                    <a:pt x="213" y="348"/>
                  </a:lnTo>
                  <a:lnTo>
                    <a:pt x="213" y="345"/>
                  </a:lnTo>
                  <a:lnTo>
                    <a:pt x="213" y="345"/>
                  </a:lnTo>
                  <a:lnTo>
                    <a:pt x="215" y="345"/>
                  </a:lnTo>
                  <a:lnTo>
                    <a:pt x="216" y="345"/>
                  </a:lnTo>
                  <a:lnTo>
                    <a:pt x="219" y="345"/>
                  </a:lnTo>
                  <a:lnTo>
                    <a:pt x="221" y="344"/>
                  </a:lnTo>
                  <a:lnTo>
                    <a:pt x="224" y="344"/>
                  </a:lnTo>
                  <a:lnTo>
                    <a:pt x="227" y="344"/>
                  </a:lnTo>
                  <a:lnTo>
                    <a:pt x="230" y="344"/>
                  </a:lnTo>
                  <a:lnTo>
                    <a:pt x="234" y="344"/>
                  </a:lnTo>
                  <a:lnTo>
                    <a:pt x="237" y="342"/>
                  </a:lnTo>
                  <a:lnTo>
                    <a:pt x="240" y="342"/>
                  </a:lnTo>
                  <a:lnTo>
                    <a:pt x="243" y="342"/>
                  </a:lnTo>
                  <a:lnTo>
                    <a:pt x="245" y="342"/>
                  </a:lnTo>
                  <a:lnTo>
                    <a:pt x="248" y="342"/>
                  </a:lnTo>
                  <a:lnTo>
                    <a:pt x="251" y="342"/>
                  </a:lnTo>
                  <a:lnTo>
                    <a:pt x="252" y="342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8"/>
                  </a:lnTo>
                  <a:lnTo>
                    <a:pt x="243" y="336"/>
                  </a:lnTo>
                  <a:lnTo>
                    <a:pt x="240" y="335"/>
                  </a:lnTo>
                  <a:lnTo>
                    <a:pt x="239" y="333"/>
                  </a:lnTo>
                  <a:lnTo>
                    <a:pt x="236" y="330"/>
                  </a:lnTo>
                  <a:lnTo>
                    <a:pt x="233" y="329"/>
                  </a:lnTo>
                  <a:lnTo>
                    <a:pt x="230" y="327"/>
                  </a:lnTo>
                  <a:lnTo>
                    <a:pt x="228" y="324"/>
                  </a:lnTo>
                  <a:lnTo>
                    <a:pt x="225" y="323"/>
                  </a:lnTo>
                  <a:lnTo>
                    <a:pt x="224" y="321"/>
                  </a:lnTo>
                  <a:lnTo>
                    <a:pt x="219" y="317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21" y="315"/>
                  </a:lnTo>
                  <a:lnTo>
                    <a:pt x="222" y="317"/>
                  </a:lnTo>
                  <a:lnTo>
                    <a:pt x="225" y="318"/>
                  </a:lnTo>
                  <a:lnTo>
                    <a:pt x="228" y="320"/>
                  </a:lnTo>
                  <a:lnTo>
                    <a:pt x="231" y="323"/>
                  </a:lnTo>
                  <a:lnTo>
                    <a:pt x="234" y="324"/>
                  </a:lnTo>
                  <a:lnTo>
                    <a:pt x="239" y="327"/>
                  </a:lnTo>
                  <a:lnTo>
                    <a:pt x="242" y="329"/>
                  </a:lnTo>
                  <a:lnTo>
                    <a:pt x="245" y="332"/>
                  </a:lnTo>
                  <a:lnTo>
                    <a:pt x="248" y="333"/>
                  </a:lnTo>
                  <a:lnTo>
                    <a:pt x="251" y="335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5" y="341"/>
                  </a:lnTo>
                  <a:lnTo>
                    <a:pt x="257" y="342"/>
                  </a:lnTo>
                  <a:lnTo>
                    <a:pt x="258" y="344"/>
                  </a:lnTo>
                  <a:lnTo>
                    <a:pt x="257" y="345"/>
                  </a:lnTo>
                  <a:lnTo>
                    <a:pt x="254" y="345"/>
                  </a:lnTo>
                  <a:lnTo>
                    <a:pt x="252" y="345"/>
                  </a:lnTo>
                  <a:lnTo>
                    <a:pt x="249" y="345"/>
                  </a:lnTo>
                  <a:lnTo>
                    <a:pt x="246" y="345"/>
                  </a:lnTo>
                  <a:lnTo>
                    <a:pt x="243" y="345"/>
                  </a:lnTo>
                  <a:lnTo>
                    <a:pt x="242" y="347"/>
                  </a:lnTo>
                  <a:lnTo>
                    <a:pt x="239" y="347"/>
                  </a:lnTo>
                  <a:lnTo>
                    <a:pt x="236" y="347"/>
                  </a:lnTo>
                  <a:lnTo>
                    <a:pt x="234" y="347"/>
                  </a:lnTo>
                  <a:lnTo>
                    <a:pt x="231" y="347"/>
                  </a:lnTo>
                  <a:lnTo>
                    <a:pt x="228" y="347"/>
                  </a:lnTo>
                  <a:lnTo>
                    <a:pt x="227" y="347"/>
                  </a:lnTo>
                  <a:lnTo>
                    <a:pt x="224" y="347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8" y="351"/>
                  </a:lnTo>
                  <a:lnTo>
                    <a:pt x="219" y="354"/>
                  </a:lnTo>
                  <a:lnTo>
                    <a:pt x="224" y="359"/>
                  </a:lnTo>
                  <a:lnTo>
                    <a:pt x="225" y="360"/>
                  </a:lnTo>
                  <a:lnTo>
                    <a:pt x="227" y="362"/>
                  </a:lnTo>
                  <a:lnTo>
                    <a:pt x="230" y="365"/>
                  </a:lnTo>
                  <a:lnTo>
                    <a:pt x="233" y="366"/>
                  </a:lnTo>
                  <a:lnTo>
                    <a:pt x="234" y="369"/>
                  </a:lnTo>
                  <a:lnTo>
                    <a:pt x="237" y="372"/>
                  </a:lnTo>
                  <a:lnTo>
                    <a:pt x="242" y="374"/>
                  </a:lnTo>
                  <a:lnTo>
                    <a:pt x="245" y="377"/>
                  </a:lnTo>
                  <a:lnTo>
                    <a:pt x="248" y="380"/>
                  </a:lnTo>
                  <a:lnTo>
                    <a:pt x="251" y="381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1" y="387"/>
                  </a:lnTo>
                  <a:lnTo>
                    <a:pt x="263" y="389"/>
                  </a:lnTo>
                  <a:lnTo>
                    <a:pt x="266" y="390"/>
                  </a:lnTo>
                  <a:lnTo>
                    <a:pt x="269" y="392"/>
                  </a:lnTo>
                  <a:lnTo>
                    <a:pt x="270" y="393"/>
                  </a:lnTo>
                  <a:lnTo>
                    <a:pt x="273" y="393"/>
                  </a:lnTo>
                  <a:lnTo>
                    <a:pt x="275" y="395"/>
                  </a:lnTo>
                  <a:lnTo>
                    <a:pt x="278" y="396"/>
                  </a:lnTo>
                  <a:lnTo>
                    <a:pt x="281" y="396"/>
                  </a:lnTo>
                  <a:lnTo>
                    <a:pt x="282" y="398"/>
                  </a:lnTo>
                  <a:lnTo>
                    <a:pt x="285" y="399"/>
                  </a:lnTo>
                  <a:lnTo>
                    <a:pt x="288" y="401"/>
                  </a:lnTo>
                  <a:lnTo>
                    <a:pt x="291" y="401"/>
                  </a:lnTo>
                  <a:lnTo>
                    <a:pt x="294" y="402"/>
                  </a:lnTo>
                  <a:lnTo>
                    <a:pt x="297" y="402"/>
                  </a:lnTo>
                  <a:lnTo>
                    <a:pt x="300" y="404"/>
                  </a:lnTo>
                  <a:lnTo>
                    <a:pt x="302" y="404"/>
                  </a:lnTo>
                  <a:lnTo>
                    <a:pt x="306" y="405"/>
                  </a:lnTo>
                  <a:lnTo>
                    <a:pt x="308" y="405"/>
                  </a:lnTo>
                  <a:lnTo>
                    <a:pt x="311" y="407"/>
                  </a:lnTo>
                  <a:lnTo>
                    <a:pt x="315" y="407"/>
                  </a:lnTo>
                  <a:lnTo>
                    <a:pt x="318" y="408"/>
                  </a:lnTo>
                  <a:lnTo>
                    <a:pt x="321" y="408"/>
                  </a:lnTo>
                  <a:lnTo>
                    <a:pt x="324" y="410"/>
                  </a:lnTo>
                  <a:lnTo>
                    <a:pt x="324" y="408"/>
                  </a:lnTo>
                  <a:lnTo>
                    <a:pt x="323" y="408"/>
                  </a:lnTo>
                  <a:lnTo>
                    <a:pt x="318" y="407"/>
                  </a:lnTo>
                  <a:lnTo>
                    <a:pt x="315" y="405"/>
                  </a:lnTo>
                  <a:lnTo>
                    <a:pt x="311" y="404"/>
                  </a:lnTo>
                  <a:lnTo>
                    <a:pt x="308" y="402"/>
                  </a:lnTo>
                  <a:lnTo>
                    <a:pt x="305" y="402"/>
                  </a:lnTo>
                  <a:lnTo>
                    <a:pt x="303" y="402"/>
                  </a:lnTo>
                  <a:lnTo>
                    <a:pt x="300" y="401"/>
                  </a:lnTo>
                  <a:lnTo>
                    <a:pt x="297" y="399"/>
                  </a:lnTo>
                  <a:lnTo>
                    <a:pt x="294" y="399"/>
                  </a:lnTo>
                  <a:lnTo>
                    <a:pt x="291" y="398"/>
                  </a:lnTo>
                  <a:lnTo>
                    <a:pt x="290" y="396"/>
                  </a:lnTo>
                  <a:lnTo>
                    <a:pt x="287" y="396"/>
                  </a:lnTo>
                  <a:lnTo>
                    <a:pt x="284" y="395"/>
                  </a:lnTo>
                  <a:lnTo>
                    <a:pt x="281" y="393"/>
                  </a:lnTo>
                  <a:lnTo>
                    <a:pt x="278" y="393"/>
                  </a:lnTo>
                  <a:lnTo>
                    <a:pt x="275" y="392"/>
                  </a:lnTo>
                  <a:lnTo>
                    <a:pt x="273" y="390"/>
                  </a:lnTo>
                  <a:lnTo>
                    <a:pt x="270" y="389"/>
                  </a:lnTo>
                  <a:lnTo>
                    <a:pt x="267" y="387"/>
                  </a:lnTo>
                  <a:lnTo>
                    <a:pt x="266" y="386"/>
                  </a:lnTo>
                  <a:lnTo>
                    <a:pt x="263" y="386"/>
                  </a:lnTo>
                  <a:lnTo>
                    <a:pt x="261" y="384"/>
                  </a:lnTo>
                  <a:lnTo>
                    <a:pt x="258" y="383"/>
                  </a:lnTo>
                  <a:lnTo>
                    <a:pt x="255" y="381"/>
                  </a:lnTo>
                  <a:lnTo>
                    <a:pt x="254" y="378"/>
                  </a:lnTo>
                  <a:lnTo>
                    <a:pt x="251" y="378"/>
                  </a:lnTo>
                  <a:lnTo>
                    <a:pt x="249" y="375"/>
                  </a:lnTo>
                  <a:lnTo>
                    <a:pt x="246" y="374"/>
                  </a:lnTo>
                  <a:lnTo>
                    <a:pt x="243" y="372"/>
                  </a:lnTo>
                  <a:lnTo>
                    <a:pt x="242" y="371"/>
                  </a:lnTo>
                  <a:lnTo>
                    <a:pt x="239" y="368"/>
                  </a:lnTo>
                  <a:lnTo>
                    <a:pt x="237" y="366"/>
                  </a:lnTo>
                  <a:lnTo>
                    <a:pt x="236" y="365"/>
                  </a:lnTo>
                  <a:lnTo>
                    <a:pt x="234" y="362"/>
                  </a:lnTo>
                  <a:lnTo>
                    <a:pt x="231" y="360"/>
                  </a:lnTo>
                  <a:lnTo>
                    <a:pt x="230" y="357"/>
                  </a:lnTo>
                  <a:lnTo>
                    <a:pt x="228" y="356"/>
                  </a:lnTo>
                  <a:lnTo>
                    <a:pt x="227" y="353"/>
                  </a:lnTo>
                  <a:lnTo>
                    <a:pt x="228" y="353"/>
                  </a:lnTo>
                  <a:lnTo>
                    <a:pt x="230" y="353"/>
                  </a:lnTo>
                  <a:lnTo>
                    <a:pt x="233" y="353"/>
                  </a:lnTo>
                  <a:lnTo>
                    <a:pt x="236" y="353"/>
                  </a:lnTo>
                  <a:lnTo>
                    <a:pt x="237" y="353"/>
                  </a:lnTo>
                  <a:lnTo>
                    <a:pt x="240" y="353"/>
                  </a:lnTo>
                  <a:lnTo>
                    <a:pt x="243" y="351"/>
                  </a:lnTo>
                  <a:lnTo>
                    <a:pt x="246" y="351"/>
                  </a:lnTo>
                  <a:lnTo>
                    <a:pt x="248" y="351"/>
                  </a:lnTo>
                  <a:lnTo>
                    <a:pt x="251" y="351"/>
                  </a:lnTo>
                  <a:lnTo>
                    <a:pt x="252" y="350"/>
                  </a:lnTo>
                  <a:lnTo>
                    <a:pt x="255" y="350"/>
                  </a:lnTo>
                  <a:lnTo>
                    <a:pt x="257" y="348"/>
                  </a:lnTo>
                  <a:lnTo>
                    <a:pt x="260" y="348"/>
                  </a:lnTo>
                  <a:lnTo>
                    <a:pt x="261" y="347"/>
                  </a:lnTo>
                  <a:lnTo>
                    <a:pt x="263" y="347"/>
                  </a:lnTo>
                  <a:lnTo>
                    <a:pt x="261" y="341"/>
                  </a:lnTo>
                  <a:lnTo>
                    <a:pt x="258" y="338"/>
                  </a:lnTo>
                  <a:lnTo>
                    <a:pt x="255" y="335"/>
                  </a:lnTo>
                  <a:lnTo>
                    <a:pt x="251" y="332"/>
                  </a:lnTo>
                  <a:lnTo>
                    <a:pt x="248" y="329"/>
                  </a:lnTo>
                  <a:lnTo>
                    <a:pt x="245" y="326"/>
                  </a:lnTo>
                  <a:lnTo>
                    <a:pt x="242" y="323"/>
                  </a:lnTo>
                  <a:lnTo>
                    <a:pt x="237" y="321"/>
                  </a:lnTo>
                  <a:lnTo>
                    <a:pt x="234" y="318"/>
                  </a:lnTo>
                  <a:lnTo>
                    <a:pt x="230" y="315"/>
                  </a:lnTo>
                  <a:lnTo>
                    <a:pt x="227" y="312"/>
                  </a:lnTo>
                  <a:lnTo>
                    <a:pt x="222" y="309"/>
                  </a:lnTo>
                  <a:lnTo>
                    <a:pt x="219" y="308"/>
                  </a:lnTo>
                  <a:lnTo>
                    <a:pt x="215" y="305"/>
                  </a:lnTo>
                  <a:lnTo>
                    <a:pt x="212" y="303"/>
                  </a:lnTo>
                  <a:lnTo>
                    <a:pt x="209" y="300"/>
                  </a:lnTo>
                  <a:lnTo>
                    <a:pt x="204" y="297"/>
                  </a:lnTo>
                  <a:lnTo>
                    <a:pt x="201" y="296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8" y="291"/>
                  </a:lnTo>
                  <a:lnTo>
                    <a:pt x="195" y="288"/>
                  </a:lnTo>
                  <a:lnTo>
                    <a:pt x="195" y="284"/>
                  </a:lnTo>
                  <a:lnTo>
                    <a:pt x="194" y="281"/>
                  </a:lnTo>
                  <a:lnTo>
                    <a:pt x="192" y="278"/>
                  </a:lnTo>
                  <a:lnTo>
                    <a:pt x="191" y="273"/>
                  </a:lnTo>
                  <a:lnTo>
                    <a:pt x="191" y="270"/>
                  </a:lnTo>
                  <a:lnTo>
                    <a:pt x="189" y="266"/>
                  </a:lnTo>
                  <a:lnTo>
                    <a:pt x="189" y="263"/>
                  </a:lnTo>
                  <a:lnTo>
                    <a:pt x="192" y="261"/>
                  </a:lnTo>
                  <a:lnTo>
                    <a:pt x="197" y="260"/>
                  </a:lnTo>
                  <a:lnTo>
                    <a:pt x="201" y="258"/>
                  </a:lnTo>
                  <a:lnTo>
                    <a:pt x="206" y="257"/>
                  </a:lnTo>
                  <a:lnTo>
                    <a:pt x="209" y="255"/>
                  </a:lnTo>
                  <a:lnTo>
                    <a:pt x="213" y="255"/>
                  </a:lnTo>
                  <a:lnTo>
                    <a:pt x="216" y="254"/>
                  </a:lnTo>
                  <a:lnTo>
                    <a:pt x="221" y="252"/>
                  </a:lnTo>
                  <a:lnTo>
                    <a:pt x="225" y="251"/>
                  </a:lnTo>
                  <a:lnTo>
                    <a:pt x="228" y="251"/>
                  </a:lnTo>
                  <a:lnTo>
                    <a:pt x="231" y="249"/>
                  </a:lnTo>
                  <a:lnTo>
                    <a:pt x="234" y="249"/>
                  </a:lnTo>
                  <a:lnTo>
                    <a:pt x="236" y="248"/>
                  </a:lnTo>
                  <a:lnTo>
                    <a:pt x="237" y="248"/>
                  </a:lnTo>
                  <a:lnTo>
                    <a:pt x="239" y="246"/>
                  </a:lnTo>
                  <a:lnTo>
                    <a:pt x="240" y="246"/>
                  </a:lnTo>
                  <a:lnTo>
                    <a:pt x="242" y="245"/>
                  </a:lnTo>
                  <a:lnTo>
                    <a:pt x="242" y="242"/>
                  </a:lnTo>
                  <a:lnTo>
                    <a:pt x="242" y="239"/>
                  </a:lnTo>
                  <a:lnTo>
                    <a:pt x="242" y="236"/>
                  </a:lnTo>
                  <a:lnTo>
                    <a:pt x="240" y="233"/>
                  </a:lnTo>
                  <a:lnTo>
                    <a:pt x="240" y="228"/>
                  </a:lnTo>
                  <a:lnTo>
                    <a:pt x="168" y="219"/>
                  </a:lnTo>
                  <a:lnTo>
                    <a:pt x="168" y="218"/>
                  </a:lnTo>
                  <a:lnTo>
                    <a:pt x="165" y="216"/>
                  </a:lnTo>
                  <a:lnTo>
                    <a:pt x="165" y="215"/>
                  </a:lnTo>
                  <a:lnTo>
                    <a:pt x="164" y="213"/>
                  </a:lnTo>
                  <a:lnTo>
                    <a:pt x="162" y="210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5" y="201"/>
                  </a:lnTo>
                  <a:lnTo>
                    <a:pt x="153" y="198"/>
                  </a:lnTo>
                  <a:lnTo>
                    <a:pt x="150" y="195"/>
                  </a:lnTo>
                  <a:lnTo>
                    <a:pt x="147" y="191"/>
                  </a:lnTo>
                  <a:lnTo>
                    <a:pt x="144" y="186"/>
                  </a:lnTo>
                  <a:lnTo>
                    <a:pt x="141" y="183"/>
                  </a:lnTo>
                  <a:lnTo>
                    <a:pt x="138" y="179"/>
                  </a:lnTo>
                  <a:lnTo>
                    <a:pt x="137" y="177"/>
                  </a:lnTo>
                  <a:lnTo>
                    <a:pt x="135" y="174"/>
                  </a:lnTo>
                  <a:lnTo>
                    <a:pt x="134" y="173"/>
                  </a:lnTo>
                  <a:lnTo>
                    <a:pt x="132" y="170"/>
                  </a:lnTo>
                  <a:lnTo>
                    <a:pt x="129" y="168"/>
                  </a:lnTo>
                  <a:lnTo>
                    <a:pt x="128" y="165"/>
                  </a:lnTo>
                  <a:lnTo>
                    <a:pt x="126" y="164"/>
                  </a:lnTo>
                  <a:lnTo>
                    <a:pt x="125" y="161"/>
                  </a:lnTo>
                  <a:lnTo>
                    <a:pt x="123" y="159"/>
                  </a:lnTo>
                  <a:lnTo>
                    <a:pt x="122" y="156"/>
                  </a:lnTo>
                  <a:lnTo>
                    <a:pt x="119" y="155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7"/>
                  </a:lnTo>
                  <a:lnTo>
                    <a:pt x="113" y="146"/>
                  </a:lnTo>
                  <a:lnTo>
                    <a:pt x="111" y="143"/>
                  </a:lnTo>
                  <a:lnTo>
                    <a:pt x="108" y="141"/>
                  </a:lnTo>
                  <a:lnTo>
                    <a:pt x="107" y="138"/>
                  </a:lnTo>
                  <a:lnTo>
                    <a:pt x="105" y="137"/>
                  </a:lnTo>
                  <a:lnTo>
                    <a:pt x="104" y="134"/>
                  </a:lnTo>
                  <a:lnTo>
                    <a:pt x="99" y="129"/>
                  </a:lnTo>
                  <a:lnTo>
                    <a:pt x="96" y="126"/>
                  </a:lnTo>
                  <a:lnTo>
                    <a:pt x="93" y="122"/>
                  </a:lnTo>
                  <a:lnTo>
                    <a:pt x="90" y="119"/>
                  </a:lnTo>
                  <a:lnTo>
                    <a:pt x="87" y="114"/>
                  </a:lnTo>
                  <a:lnTo>
                    <a:pt x="84" y="113"/>
                  </a:lnTo>
                  <a:lnTo>
                    <a:pt x="81" y="108"/>
                  </a:lnTo>
                  <a:lnTo>
                    <a:pt x="77" y="105"/>
                  </a:lnTo>
                  <a:lnTo>
                    <a:pt x="74" y="102"/>
                  </a:lnTo>
                  <a:lnTo>
                    <a:pt x="69" y="98"/>
                  </a:lnTo>
                  <a:lnTo>
                    <a:pt x="66" y="95"/>
                  </a:lnTo>
                  <a:lnTo>
                    <a:pt x="65" y="93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3"/>
                  </a:lnTo>
                  <a:lnTo>
                    <a:pt x="51" y="81"/>
                  </a:lnTo>
                  <a:lnTo>
                    <a:pt x="50" y="78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72"/>
                  </a:lnTo>
                  <a:lnTo>
                    <a:pt x="39" y="68"/>
                  </a:lnTo>
                  <a:lnTo>
                    <a:pt x="35" y="63"/>
                  </a:lnTo>
                  <a:lnTo>
                    <a:pt x="32" y="59"/>
                  </a:lnTo>
                  <a:lnTo>
                    <a:pt x="29" y="56"/>
                  </a:lnTo>
                  <a:lnTo>
                    <a:pt x="26" y="51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0" y="35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3" y="21"/>
                  </a:lnTo>
                  <a:lnTo>
                    <a:pt x="38" y="21"/>
                  </a:lnTo>
                  <a:lnTo>
                    <a:pt x="41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5" y="30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77" y="35"/>
                  </a:lnTo>
                  <a:lnTo>
                    <a:pt x="81" y="36"/>
                  </a:lnTo>
                  <a:lnTo>
                    <a:pt x="86" y="38"/>
                  </a:lnTo>
                  <a:lnTo>
                    <a:pt x="90" y="39"/>
                  </a:lnTo>
                  <a:lnTo>
                    <a:pt x="95" y="41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5"/>
                  </a:lnTo>
                  <a:lnTo>
                    <a:pt x="111" y="47"/>
                  </a:lnTo>
                  <a:lnTo>
                    <a:pt x="116" y="48"/>
                  </a:lnTo>
                  <a:lnTo>
                    <a:pt x="120" y="50"/>
                  </a:lnTo>
                  <a:lnTo>
                    <a:pt x="125" y="51"/>
                  </a:lnTo>
                  <a:lnTo>
                    <a:pt x="129" y="54"/>
                  </a:lnTo>
                  <a:lnTo>
                    <a:pt x="134" y="56"/>
                  </a:lnTo>
                  <a:lnTo>
                    <a:pt x="138" y="57"/>
                  </a:lnTo>
                  <a:lnTo>
                    <a:pt x="143" y="59"/>
                  </a:lnTo>
                  <a:lnTo>
                    <a:pt x="147" y="60"/>
                  </a:lnTo>
                  <a:lnTo>
                    <a:pt x="152" y="62"/>
                  </a:lnTo>
                  <a:lnTo>
                    <a:pt x="156" y="65"/>
                  </a:lnTo>
                  <a:lnTo>
                    <a:pt x="161" y="66"/>
                  </a:lnTo>
                  <a:lnTo>
                    <a:pt x="165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9" y="75"/>
                  </a:lnTo>
                  <a:lnTo>
                    <a:pt x="183" y="77"/>
                  </a:lnTo>
                  <a:lnTo>
                    <a:pt x="188" y="78"/>
                  </a:lnTo>
                  <a:lnTo>
                    <a:pt x="192" y="81"/>
                  </a:lnTo>
                  <a:lnTo>
                    <a:pt x="195" y="84"/>
                  </a:lnTo>
                  <a:lnTo>
                    <a:pt x="201" y="86"/>
                  </a:lnTo>
                  <a:lnTo>
                    <a:pt x="204" y="87"/>
                  </a:lnTo>
                  <a:lnTo>
                    <a:pt x="209" y="90"/>
                  </a:lnTo>
                  <a:lnTo>
                    <a:pt x="213" y="92"/>
                  </a:lnTo>
                  <a:lnTo>
                    <a:pt x="218" y="95"/>
                  </a:lnTo>
                  <a:lnTo>
                    <a:pt x="222" y="96"/>
                  </a:lnTo>
                  <a:lnTo>
                    <a:pt x="227" y="99"/>
                  </a:lnTo>
                  <a:lnTo>
                    <a:pt x="230" y="102"/>
                  </a:lnTo>
                  <a:lnTo>
                    <a:pt x="236" y="104"/>
                  </a:lnTo>
                  <a:lnTo>
                    <a:pt x="239" y="107"/>
                  </a:lnTo>
                  <a:lnTo>
                    <a:pt x="243" y="108"/>
                  </a:lnTo>
                  <a:lnTo>
                    <a:pt x="246" y="111"/>
                  </a:lnTo>
                  <a:lnTo>
                    <a:pt x="251" y="113"/>
                  </a:lnTo>
                  <a:lnTo>
                    <a:pt x="255" y="116"/>
                  </a:lnTo>
                  <a:lnTo>
                    <a:pt x="260" y="119"/>
                  </a:lnTo>
                  <a:lnTo>
                    <a:pt x="263" y="120"/>
                  </a:lnTo>
                  <a:lnTo>
                    <a:pt x="267" y="123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31"/>
                  </a:lnTo>
                  <a:lnTo>
                    <a:pt x="282" y="134"/>
                  </a:lnTo>
                  <a:lnTo>
                    <a:pt x="285" y="135"/>
                  </a:lnTo>
                  <a:lnTo>
                    <a:pt x="290" y="138"/>
                  </a:lnTo>
                  <a:lnTo>
                    <a:pt x="293" y="141"/>
                  </a:lnTo>
                  <a:lnTo>
                    <a:pt x="297" y="143"/>
                  </a:lnTo>
                  <a:lnTo>
                    <a:pt x="300" y="146"/>
                  </a:lnTo>
                  <a:lnTo>
                    <a:pt x="303" y="149"/>
                  </a:lnTo>
                  <a:lnTo>
                    <a:pt x="306" y="152"/>
                  </a:lnTo>
                  <a:lnTo>
                    <a:pt x="309" y="155"/>
                  </a:lnTo>
                  <a:lnTo>
                    <a:pt x="312" y="156"/>
                  </a:lnTo>
                  <a:lnTo>
                    <a:pt x="315" y="159"/>
                  </a:lnTo>
                  <a:lnTo>
                    <a:pt x="318" y="162"/>
                  </a:lnTo>
                  <a:lnTo>
                    <a:pt x="323" y="165"/>
                  </a:lnTo>
                  <a:lnTo>
                    <a:pt x="323" y="165"/>
                  </a:lnTo>
                  <a:lnTo>
                    <a:pt x="326" y="167"/>
                  </a:lnTo>
                  <a:lnTo>
                    <a:pt x="329" y="170"/>
                  </a:lnTo>
                  <a:lnTo>
                    <a:pt x="332" y="173"/>
                  </a:lnTo>
                  <a:lnTo>
                    <a:pt x="333" y="176"/>
                  </a:lnTo>
                  <a:lnTo>
                    <a:pt x="336" y="177"/>
                  </a:lnTo>
                  <a:lnTo>
                    <a:pt x="339" y="180"/>
                  </a:lnTo>
                  <a:lnTo>
                    <a:pt x="339" y="182"/>
                  </a:lnTo>
                  <a:lnTo>
                    <a:pt x="341" y="183"/>
                  </a:lnTo>
                  <a:lnTo>
                    <a:pt x="341" y="186"/>
                  </a:lnTo>
                  <a:lnTo>
                    <a:pt x="342" y="188"/>
                  </a:lnTo>
                  <a:lnTo>
                    <a:pt x="342" y="191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5" y="197"/>
                  </a:lnTo>
                  <a:lnTo>
                    <a:pt x="345" y="200"/>
                  </a:lnTo>
                  <a:lnTo>
                    <a:pt x="347" y="203"/>
                  </a:lnTo>
                  <a:lnTo>
                    <a:pt x="348" y="207"/>
                  </a:lnTo>
                  <a:lnTo>
                    <a:pt x="350" y="212"/>
                  </a:lnTo>
                  <a:lnTo>
                    <a:pt x="350" y="216"/>
                  </a:lnTo>
                  <a:lnTo>
                    <a:pt x="351" y="219"/>
                  </a:lnTo>
                  <a:lnTo>
                    <a:pt x="351" y="224"/>
                  </a:lnTo>
                  <a:lnTo>
                    <a:pt x="351" y="227"/>
                  </a:lnTo>
                  <a:lnTo>
                    <a:pt x="353" y="231"/>
                  </a:lnTo>
                  <a:lnTo>
                    <a:pt x="353" y="236"/>
                  </a:lnTo>
                  <a:lnTo>
                    <a:pt x="353" y="240"/>
                  </a:lnTo>
                  <a:lnTo>
                    <a:pt x="353" y="243"/>
                  </a:lnTo>
                  <a:lnTo>
                    <a:pt x="354" y="248"/>
                  </a:lnTo>
                  <a:lnTo>
                    <a:pt x="353" y="251"/>
                  </a:lnTo>
                  <a:lnTo>
                    <a:pt x="353" y="255"/>
                  </a:lnTo>
                  <a:lnTo>
                    <a:pt x="353" y="260"/>
                  </a:lnTo>
                  <a:lnTo>
                    <a:pt x="353" y="264"/>
                  </a:lnTo>
                  <a:lnTo>
                    <a:pt x="353" y="267"/>
                  </a:lnTo>
                  <a:lnTo>
                    <a:pt x="353" y="272"/>
                  </a:lnTo>
                  <a:lnTo>
                    <a:pt x="353" y="276"/>
                  </a:lnTo>
                  <a:lnTo>
                    <a:pt x="353" y="281"/>
                  </a:lnTo>
                  <a:lnTo>
                    <a:pt x="351" y="284"/>
                  </a:lnTo>
                  <a:lnTo>
                    <a:pt x="351" y="288"/>
                  </a:lnTo>
                  <a:lnTo>
                    <a:pt x="351" y="290"/>
                  </a:lnTo>
                  <a:lnTo>
                    <a:pt x="350" y="293"/>
                  </a:lnTo>
                  <a:lnTo>
                    <a:pt x="350" y="296"/>
                  </a:lnTo>
                  <a:lnTo>
                    <a:pt x="350" y="297"/>
                  </a:lnTo>
                  <a:lnTo>
                    <a:pt x="350" y="299"/>
                  </a:lnTo>
                  <a:lnTo>
                    <a:pt x="350" y="302"/>
                  </a:lnTo>
                  <a:lnTo>
                    <a:pt x="348" y="305"/>
                  </a:lnTo>
                  <a:lnTo>
                    <a:pt x="348" y="306"/>
                  </a:lnTo>
                  <a:lnTo>
                    <a:pt x="348" y="309"/>
                  </a:lnTo>
                  <a:lnTo>
                    <a:pt x="348" y="311"/>
                  </a:lnTo>
                  <a:lnTo>
                    <a:pt x="348" y="314"/>
                  </a:lnTo>
                  <a:lnTo>
                    <a:pt x="348" y="317"/>
                  </a:lnTo>
                  <a:lnTo>
                    <a:pt x="350" y="314"/>
                  </a:lnTo>
                  <a:lnTo>
                    <a:pt x="351" y="312"/>
                  </a:lnTo>
                  <a:lnTo>
                    <a:pt x="354" y="311"/>
                  </a:lnTo>
                  <a:lnTo>
                    <a:pt x="357" y="309"/>
                  </a:lnTo>
                  <a:lnTo>
                    <a:pt x="360" y="308"/>
                  </a:lnTo>
                  <a:lnTo>
                    <a:pt x="363" y="306"/>
                  </a:lnTo>
                  <a:lnTo>
                    <a:pt x="366" y="303"/>
                  </a:lnTo>
                  <a:lnTo>
                    <a:pt x="369" y="302"/>
                  </a:lnTo>
                  <a:lnTo>
                    <a:pt x="372" y="300"/>
                  </a:lnTo>
                  <a:lnTo>
                    <a:pt x="375" y="297"/>
                  </a:lnTo>
                  <a:lnTo>
                    <a:pt x="378" y="296"/>
                  </a:lnTo>
                  <a:lnTo>
                    <a:pt x="381" y="294"/>
                  </a:lnTo>
                  <a:lnTo>
                    <a:pt x="384" y="291"/>
                  </a:lnTo>
                  <a:lnTo>
                    <a:pt x="387" y="290"/>
                  </a:lnTo>
                  <a:lnTo>
                    <a:pt x="390" y="288"/>
                  </a:lnTo>
                  <a:lnTo>
                    <a:pt x="392" y="287"/>
                  </a:lnTo>
                  <a:lnTo>
                    <a:pt x="392" y="28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4701" y="1961"/>
              <a:ext cx="23" cy="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3" h="7">
                  <a:moveTo>
                    <a:pt x="23" y="0"/>
                  </a:move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4640" y="1895"/>
              <a:ext cx="21" cy="27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19" y="25"/>
                </a:cxn>
                <a:cxn ang="0">
                  <a:pos x="21" y="27"/>
                </a:cxn>
                <a:cxn ang="0">
                  <a:pos x="18" y="22"/>
                </a:cxn>
                <a:cxn ang="0">
                  <a:pos x="16" y="19"/>
                </a:cxn>
                <a:cxn ang="0">
                  <a:pos x="13" y="16"/>
                </a:cxn>
                <a:cxn ang="0">
                  <a:pos x="10" y="13"/>
                </a:cxn>
                <a:cxn ang="0">
                  <a:pos x="7" y="9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10" y="13"/>
                </a:cxn>
                <a:cxn ang="0">
                  <a:pos x="13" y="16"/>
                </a:cxn>
                <a:cxn ang="0">
                  <a:pos x="15" y="21"/>
                </a:cxn>
                <a:cxn ang="0">
                  <a:pos x="15" y="21"/>
                </a:cxn>
              </a:cxnLst>
              <a:rect l="0" t="0" r="r" b="b"/>
              <a:pathLst>
                <a:path w="21" h="27">
                  <a:moveTo>
                    <a:pt x="15" y="21"/>
                  </a:moveTo>
                  <a:lnTo>
                    <a:pt x="16" y="22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4664" y="1926"/>
              <a:ext cx="27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6" y="24"/>
                </a:cxn>
                <a:cxn ang="0">
                  <a:pos x="19" y="24"/>
                </a:cxn>
                <a:cxn ang="0">
                  <a:pos x="24" y="24"/>
                </a:cxn>
                <a:cxn ang="0">
                  <a:pos x="27" y="24"/>
                </a:cxn>
                <a:cxn ang="0">
                  <a:pos x="24" y="24"/>
                </a:cxn>
                <a:cxn ang="0">
                  <a:pos x="21" y="23"/>
                </a:cxn>
                <a:cxn ang="0">
                  <a:pos x="16" y="21"/>
                </a:cxn>
                <a:cxn ang="0">
                  <a:pos x="13" y="21"/>
                </a:cxn>
                <a:cxn ang="0">
                  <a:pos x="0" y="0"/>
                </a:cxn>
                <a:cxn ang="0">
                  <a:pos x="13" y="23"/>
                </a:cxn>
                <a:cxn ang="0">
                  <a:pos x="13" y="23"/>
                </a:cxn>
              </a:cxnLst>
              <a:rect l="0" t="0" r="r" b="b"/>
              <a:pathLst>
                <a:path w="27" h="24">
                  <a:moveTo>
                    <a:pt x="13" y="23"/>
                  </a:moveTo>
                  <a:lnTo>
                    <a:pt x="16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1" y="23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0" y="0"/>
                  </a:lnTo>
                  <a:lnTo>
                    <a:pt x="13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4847" y="2247"/>
              <a:ext cx="48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7" y="9"/>
                </a:cxn>
                <a:cxn ang="0">
                  <a:pos x="30" y="11"/>
                </a:cxn>
                <a:cxn ang="0">
                  <a:pos x="34" y="11"/>
                </a:cxn>
                <a:cxn ang="0">
                  <a:pos x="37" y="12"/>
                </a:cxn>
                <a:cxn ang="0">
                  <a:pos x="40" y="14"/>
                </a:cxn>
                <a:cxn ang="0">
                  <a:pos x="43" y="15"/>
                </a:cxn>
                <a:cxn ang="0">
                  <a:pos x="45" y="17"/>
                </a:cxn>
                <a:cxn ang="0">
                  <a:pos x="48" y="20"/>
                </a:cxn>
                <a:cxn ang="0">
                  <a:pos x="45" y="21"/>
                </a:cxn>
                <a:cxn ang="0">
                  <a:pos x="42" y="21"/>
                </a:cxn>
                <a:cxn ang="0">
                  <a:pos x="37" y="21"/>
                </a:cxn>
                <a:cxn ang="0">
                  <a:pos x="34" y="21"/>
                </a:cxn>
                <a:cxn ang="0">
                  <a:pos x="30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18" y="18"/>
                </a:cxn>
                <a:cxn ang="0">
                  <a:pos x="13" y="17"/>
                </a:cxn>
                <a:cxn ang="0">
                  <a:pos x="10" y="15"/>
                </a:cxn>
                <a:cxn ang="0">
                  <a:pos x="7" y="14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8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4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4842" y="2268"/>
              <a:ext cx="42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3" y="5"/>
                </a:cxn>
                <a:cxn ang="0">
                  <a:pos x="26" y="5"/>
                </a:cxn>
                <a:cxn ang="0">
                  <a:pos x="27" y="5"/>
                </a:cxn>
                <a:cxn ang="0">
                  <a:pos x="30" y="6"/>
                </a:cxn>
                <a:cxn ang="0">
                  <a:pos x="33" y="8"/>
                </a:cxn>
                <a:cxn ang="0">
                  <a:pos x="35" y="8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42" y="12"/>
                </a:cxn>
                <a:cxn ang="0">
                  <a:pos x="39" y="14"/>
                </a:cxn>
                <a:cxn ang="0">
                  <a:pos x="36" y="15"/>
                </a:cxn>
                <a:cxn ang="0">
                  <a:pos x="35" y="17"/>
                </a:cxn>
                <a:cxn ang="0">
                  <a:pos x="32" y="17"/>
                </a:cxn>
                <a:cxn ang="0">
                  <a:pos x="29" y="17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4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1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2" h="17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2" y="12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9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4850" y="2289"/>
              <a:ext cx="30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5" y="5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4" y="15"/>
                </a:cxn>
                <a:cxn ang="0">
                  <a:pos x="22" y="15"/>
                </a:cxn>
                <a:cxn ang="0">
                  <a:pos x="19" y="15"/>
                </a:cxn>
                <a:cxn ang="0">
                  <a:pos x="16" y="14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0" h="17">
                  <a:moveTo>
                    <a:pt x="1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86" name="Picture 86" descr="megil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196975"/>
            <a:ext cx="1646237" cy="2435225"/>
          </a:xfrm>
          <a:prstGeom prst="rect">
            <a:avLst/>
          </a:prstGeom>
          <a:noFill/>
        </p:spPr>
      </p:pic>
      <p:pic>
        <p:nvPicPr>
          <p:cNvPr id="51287" name="Picture 87" descr="свод исландских законов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9ECEB"/>
              </a:clrFrom>
              <a:clrTo>
                <a:srgbClr val="B9EC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412875"/>
            <a:ext cx="26654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8" name="Picture 88" descr="натюрморт с книгам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6163" y="3429000"/>
            <a:ext cx="197008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684213" y="260350"/>
            <a:ext cx="7689850" cy="1187450"/>
            <a:chOff x="431" y="164"/>
            <a:chExt cx="4844" cy="748"/>
          </a:xfrm>
        </p:grpSpPr>
        <p:sp>
          <p:nvSpPr>
            <p:cNvPr id="52227" name="Text Box 3"/>
            <p:cNvSpPr txBox="1">
              <a:spLocks noChangeArrowheads="1"/>
            </p:cNvSpPr>
            <p:nvPr/>
          </p:nvSpPr>
          <p:spPr bwMode="auto">
            <a:xfrm>
              <a:off x="431" y="164"/>
              <a:ext cx="41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Так около 4 тыс. лет назад возникла наука 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об измерении расстояний, площадей и объёмов, 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о свойствах различных фигур.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04" y="164"/>
              <a:ext cx="67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439863" y="2060575"/>
            <a:ext cx="65532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180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ГЕОМЕТРИЯ</a:t>
            </a: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1116013" y="1916113"/>
            <a:ext cx="3240087" cy="2768600"/>
            <a:chOff x="703" y="1207"/>
            <a:chExt cx="2041" cy="1744"/>
          </a:xfrm>
        </p:grpSpPr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111" y="2432"/>
              <a:ext cx="163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FF0000"/>
                  </a:solidFill>
                  <a:latin typeface="Bookman Old Style" pitchFamily="18" charset="0"/>
                </a:rPr>
                <a:t>ЗЕМЛЯ</a:t>
              </a:r>
            </a:p>
          </p:txBody>
        </p:sp>
        <p:sp>
          <p:nvSpPr>
            <p:cNvPr id="52232" name="AutoShape 8"/>
            <p:cNvSpPr>
              <a:spLocks noChangeArrowheads="1"/>
            </p:cNvSpPr>
            <p:nvPr/>
          </p:nvSpPr>
          <p:spPr bwMode="auto">
            <a:xfrm>
              <a:off x="703" y="1207"/>
              <a:ext cx="1406" cy="771"/>
            </a:xfrm>
            <a:prstGeom prst="wedgeRoundRectCallout">
              <a:avLst>
                <a:gd name="adj1" fmla="val 49431"/>
                <a:gd name="adj2" fmla="val 110569"/>
                <a:gd name="adj3" fmla="val 16667"/>
              </a:avLst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3421063" y="1916113"/>
            <a:ext cx="5003800" cy="2752725"/>
            <a:chOff x="2155" y="1207"/>
            <a:chExt cx="3152" cy="1734"/>
          </a:xfrm>
        </p:grpSpPr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2903" y="2422"/>
              <a:ext cx="240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00FF00"/>
                  </a:solidFill>
                  <a:latin typeface="Bookman Old Style" pitchFamily="18" charset="0"/>
                </a:rPr>
                <a:t>ИЗМЕРЯЮ</a:t>
              </a:r>
            </a:p>
          </p:txBody>
        </p:sp>
        <p:sp>
          <p:nvSpPr>
            <p:cNvPr id="52235" name="AutoShape 11"/>
            <p:cNvSpPr>
              <a:spLocks noChangeArrowheads="1"/>
            </p:cNvSpPr>
            <p:nvPr/>
          </p:nvSpPr>
          <p:spPr bwMode="auto">
            <a:xfrm>
              <a:off x="2155" y="1207"/>
              <a:ext cx="3129" cy="771"/>
            </a:xfrm>
            <a:prstGeom prst="wedgeRoundRectCallout">
              <a:avLst>
                <a:gd name="adj1" fmla="val 3116"/>
                <a:gd name="adj2" fmla="val 110051"/>
                <a:gd name="adj3" fmla="val 16667"/>
              </a:avLst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2268538" y="4579938"/>
            <a:ext cx="4895850" cy="1255712"/>
            <a:chOff x="1429" y="2885"/>
            <a:chExt cx="3084" cy="791"/>
          </a:xfrm>
        </p:grpSpPr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1429" y="3157"/>
              <a:ext cx="30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06E5F0"/>
                  </a:solidFill>
                  <a:latin typeface="Bookman Old Style" pitchFamily="18" charset="0"/>
                </a:rPr>
                <a:t>ЗЕМЛЕМЕРИЕ</a:t>
              </a:r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1837" y="2885"/>
              <a:ext cx="499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H="1">
              <a:off x="3470" y="2885"/>
              <a:ext cx="499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72375" y="260350"/>
            <a:ext cx="63992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Появление и развитие геометрических знаний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связано с практической деятельностью людей.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0538" y="1196975"/>
            <a:ext cx="816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Это отразилось и в названиях многих геометрических фигур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116013" y="1916113"/>
            <a:ext cx="6988175" cy="2316162"/>
            <a:chOff x="703" y="1207"/>
            <a:chExt cx="4402" cy="1459"/>
          </a:xfrm>
        </p:grpSpPr>
        <p:pic>
          <p:nvPicPr>
            <p:cNvPr id="53253" name="Picture 5" descr="TOG_0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253"/>
              <a:ext cx="1769" cy="1413"/>
            </a:xfrm>
            <a:prstGeom prst="rect">
              <a:avLst/>
            </a:prstGeom>
            <a:noFill/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2734" y="1207"/>
              <a:ext cx="2371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</a:t>
              </a:r>
              <a:r>
                <a:rPr lang="ru-RU" sz="2400" dirty="0"/>
                <a:t>Название фигуры </a:t>
              </a:r>
            </a:p>
            <a:p>
              <a:pPr algn="ctr"/>
              <a:r>
                <a:rPr lang="ru-RU" sz="2400" b="1" u="sng" dirty="0">
                  <a:solidFill>
                    <a:srgbClr val="C00000"/>
                  </a:solidFill>
                </a:rPr>
                <a:t>трапеция</a:t>
              </a:r>
              <a:r>
                <a:rPr lang="ru-RU" sz="2400" dirty="0"/>
                <a:t> происходит </a:t>
              </a:r>
            </a:p>
            <a:p>
              <a:pPr algn="ctr"/>
              <a:r>
                <a:rPr lang="ru-RU" sz="2400" dirty="0"/>
                <a:t>от греческого  слова</a:t>
              </a:r>
              <a:r>
                <a:rPr lang="en-US" sz="2400" dirty="0"/>
                <a:t> </a:t>
              </a:r>
              <a:endParaRPr lang="ru-RU" sz="2400" dirty="0"/>
            </a:p>
            <a:p>
              <a:pPr algn="ctr"/>
              <a:r>
                <a:rPr lang="en-US" sz="2400" b="1" i="1" dirty="0" err="1">
                  <a:solidFill>
                    <a:srgbClr val="FF5050"/>
                  </a:solidFill>
                </a:rPr>
                <a:t>trapezion</a:t>
              </a:r>
              <a:r>
                <a:rPr lang="en-US" sz="2400" i="1" dirty="0"/>
                <a:t> </a:t>
              </a:r>
              <a:r>
                <a:rPr lang="en-US" sz="2400" b="1" i="1" dirty="0"/>
                <a:t>- </a:t>
              </a:r>
              <a:r>
                <a:rPr lang="ru-RU" sz="2400" b="1" i="1" dirty="0">
                  <a:solidFill>
                    <a:srgbClr val="C00000"/>
                  </a:solidFill>
                </a:rPr>
                <a:t>«столик»,</a:t>
              </a:r>
              <a:r>
                <a:rPr lang="ru-RU" sz="2400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ru-RU" sz="2400" dirty="0"/>
                <a:t>от которого произошло </a:t>
              </a:r>
            </a:p>
            <a:p>
              <a:pPr algn="ctr"/>
              <a:r>
                <a:rPr lang="ru-RU" sz="2400" dirty="0"/>
                <a:t>также слово </a:t>
              </a:r>
              <a:r>
                <a:rPr lang="ru-RU" sz="2400" b="1" i="1" dirty="0">
                  <a:solidFill>
                    <a:srgbClr val="C00000"/>
                  </a:solidFill>
                </a:rPr>
                <a:t>«трапеза».</a:t>
              </a:r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676400" y="4581525"/>
            <a:ext cx="7216775" cy="2016125"/>
            <a:chOff x="1056" y="2886"/>
            <a:chExt cx="4546" cy="1270"/>
          </a:xfrm>
        </p:grpSpPr>
        <p:pic>
          <p:nvPicPr>
            <p:cNvPr id="53256" name="Picture 8" descr="10pram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79" y="2886"/>
              <a:ext cx="2087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3470" y="3566"/>
              <a:ext cx="2132" cy="590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1056" y="2976"/>
              <a:ext cx="222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</a:t>
              </a:r>
              <a:r>
                <a:rPr lang="ru-RU" sz="2400" dirty="0"/>
                <a:t>Термин </a:t>
              </a:r>
              <a:r>
                <a:rPr lang="ru-RU" sz="2400" b="1" u="sng" dirty="0">
                  <a:solidFill>
                    <a:srgbClr val="C00000"/>
                  </a:solidFill>
                </a:rPr>
                <a:t>линия</a:t>
              </a:r>
              <a:r>
                <a:rPr lang="ru-RU" sz="2400" dirty="0"/>
                <a:t> возник</a:t>
              </a:r>
            </a:p>
            <a:p>
              <a:pPr algn="ctr"/>
              <a:r>
                <a:rPr lang="ru-RU" sz="2400" dirty="0"/>
                <a:t> от латинского </a:t>
              </a:r>
              <a:r>
                <a:rPr lang="en-US" sz="2400" b="1" i="1" dirty="0" err="1">
                  <a:solidFill>
                    <a:srgbClr val="FF5050"/>
                  </a:solidFill>
                </a:rPr>
                <a:t>linum</a:t>
              </a:r>
              <a:r>
                <a:rPr lang="ru-RU" sz="2400" i="1" dirty="0"/>
                <a:t> – </a:t>
              </a:r>
            </a:p>
            <a:p>
              <a:pPr algn="ctr"/>
              <a:r>
                <a:rPr lang="ru-RU" sz="2400" b="1" i="1" dirty="0">
                  <a:solidFill>
                    <a:srgbClr val="C00000"/>
                  </a:solidFill>
                </a:rPr>
                <a:t>«лён, льняная нить».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67681" y="260350"/>
            <a:ext cx="7261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Но не только в процессе работы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 знакомились  люди с геометрическими фигурами.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41338" y="1196975"/>
            <a:ext cx="806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Издавна они любили украшать себя, свою одежду, жилище.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395288" y="1773238"/>
            <a:ext cx="8177212" cy="4835525"/>
            <a:chOff x="249" y="1117"/>
            <a:chExt cx="5151" cy="3046"/>
          </a:xfrm>
        </p:grpSpPr>
        <p:pic>
          <p:nvPicPr>
            <p:cNvPr id="54277" name="Picture 5" descr="images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94" y="2976"/>
              <a:ext cx="706" cy="953"/>
            </a:xfrm>
            <a:prstGeom prst="rect">
              <a:avLst/>
            </a:prstGeom>
            <a:noFill/>
          </p:spPr>
        </p:pic>
        <p:pic>
          <p:nvPicPr>
            <p:cNvPr id="54278" name="Picture 6" descr="pic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771"/>
              <a:ext cx="2177" cy="1392"/>
            </a:xfrm>
            <a:prstGeom prst="rect">
              <a:avLst/>
            </a:prstGeom>
            <a:noFill/>
          </p:spPr>
        </p:pic>
        <p:pic>
          <p:nvPicPr>
            <p:cNvPr id="54279" name="Picture 7" descr="images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06" y="2931"/>
              <a:ext cx="622" cy="1214"/>
            </a:xfrm>
            <a:prstGeom prst="rect">
              <a:avLst/>
            </a:prstGeom>
            <a:noFill/>
          </p:spPr>
        </p:pic>
        <p:pic>
          <p:nvPicPr>
            <p:cNvPr id="54280" name="Picture 8" descr="3504613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49" y="1162"/>
              <a:ext cx="2041" cy="1330"/>
            </a:xfrm>
            <a:prstGeom prst="rect">
              <a:avLst/>
            </a:prstGeom>
            <a:noFill/>
          </p:spPr>
        </p:pic>
        <p:pic>
          <p:nvPicPr>
            <p:cNvPr id="54281" name="Picture 9" descr="pic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08" y="2387"/>
              <a:ext cx="814" cy="862"/>
            </a:xfrm>
            <a:prstGeom prst="rect">
              <a:avLst/>
            </a:prstGeom>
            <a:noFill/>
          </p:spPr>
        </p:pic>
        <p:pic>
          <p:nvPicPr>
            <p:cNvPr id="54282" name="Picture 10" descr="28041215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80" y="1150"/>
              <a:ext cx="932" cy="1010"/>
            </a:xfrm>
            <a:prstGeom prst="rect">
              <a:avLst/>
            </a:prstGeom>
            <a:noFill/>
          </p:spPr>
        </p:pic>
        <p:pic>
          <p:nvPicPr>
            <p:cNvPr id="54283" name="Picture 11" descr="2867338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195" y="1117"/>
              <a:ext cx="1200" cy="16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00050" y="404813"/>
            <a:ext cx="8275638" cy="5886450"/>
            <a:chOff x="252" y="255"/>
            <a:chExt cx="5213" cy="3708"/>
          </a:xfrm>
        </p:grpSpPr>
        <p:pic>
          <p:nvPicPr>
            <p:cNvPr id="55299" name="Picture 3" descr="5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852837">
              <a:off x="657" y="2568"/>
              <a:ext cx="1859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744" y="255"/>
              <a:ext cx="429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C00000"/>
                  </a:solidFill>
                </a:rPr>
                <a:t>Без математических знаний невозможно</a:t>
              </a:r>
            </a:p>
            <a:p>
              <a:pPr algn="ctr"/>
              <a:r>
                <a:rPr lang="ru-RU" sz="2400" b="1" i="1" dirty="0">
                  <a:solidFill>
                    <a:srgbClr val="C00000"/>
                  </a:solidFill>
                </a:rPr>
                <a:t>было бы построить все эти сооружения.</a:t>
              </a:r>
            </a:p>
          </p:txBody>
        </p:sp>
        <p:pic>
          <p:nvPicPr>
            <p:cNvPr id="55301" name="Picture 5" descr="images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96932">
              <a:off x="3696" y="1071"/>
              <a:ext cx="1769" cy="1230"/>
            </a:xfrm>
            <a:prstGeom prst="rect">
              <a:avLst/>
            </a:prstGeom>
            <a:noFill/>
          </p:spPr>
        </p:pic>
        <p:pic>
          <p:nvPicPr>
            <p:cNvPr id="55302" name="Picture 6" descr="Копия History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777543">
              <a:off x="252" y="1121"/>
              <a:ext cx="1906" cy="1178"/>
            </a:xfrm>
            <a:prstGeom prst="rect">
              <a:avLst/>
            </a:prstGeom>
            <a:noFill/>
          </p:spPr>
        </p:pic>
        <p:pic>
          <p:nvPicPr>
            <p:cNvPr id="55303" name="Picture 7" descr="70807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51237">
              <a:off x="3243" y="2614"/>
              <a:ext cx="1950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8" descr="untitled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22" y="1600"/>
              <a:ext cx="1406" cy="1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610711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</a:rPr>
              <a:t>Почти все великие ученые древности и средних веков были выдающимися геометрами.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>Девиз академии Платона был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: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r>
              <a:rPr lang="ru-RU" sz="2800" b="1" i="1" dirty="0">
                <a:solidFill>
                  <a:srgbClr val="800000"/>
                </a:solidFill>
                <a:effectLst/>
              </a:rPr>
              <a:t>"Не знающие геометрии не допускаются!"</a:t>
            </a:r>
          </a:p>
        </p:txBody>
      </p:sp>
      <p:pic>
        <p:nvPicPr>
          <p:cNvPr id="56323" name="Picture 3" descr="docu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2000" contrast="24000"/>
          </a:blip>
          <a:srcRect/>
          <a:stretch>
            <a:fillRect/>
          </a:stretch>
        </p:blipFill>
        <p:spPr>
          <a:xfrm>
            <a:off x="468313" y="561975"/>
            <a:ext cx="3703637" cy="57324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hales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25538"/>
            <a:ext cx="3168650" cy="381635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87450" y="5157788"/>
            <a:ext cx="2808288" cy="366712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VI </a:t>
            </a:r>
            <a:r>
              <a:rPr lang="ru-RU" b="1" dirty="0">
                <a:solidFill>
                  <a:srgbClr val="CC3300"/>
                </a:solidFill>
              </a:rPr>
              <a:t>век до нашей эры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84663" y="549275"/>
            <a:ext cx="457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Великий ученый 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ru-RU" sz="2400" dirty="0"/>
              <a:t> </a:t>
            </a:r>
            <a:r>
              <a:rPr lang="ru-RU" sz="3200" b="1" dirty="0">
                <a:solidFill>
                  <a:srgbClr val="CC0000"/>
                </a:solidFill>
              </a:rPr>
              <a:t>Фалес Милетский</a:t>
            </a:r>
            <a:r>
              <a:rPr lang="ru-RU" sz="2400" dirty="0"/>
              <a:t>   </a:t>
            </a:r>
          </a:p>
          <a:p>
            <a:pPr algn="ctr"/>
            <a:r>
              <a:rPr lang="ru-RU" sz="2400" dirty="0"/>
              <a:t> основал одну из</a:t>
            </a:r>
          </a:p>
          <a:p>
            <a:pPr algn="ctr"/>
            <a:r>
              <a:rPr lang="ru-RU" sz="2400" dirty="0"/>
              <a:t> прекраснейших наук – </a:t>
            </a:r>
          </a:p>
          <a:p>
            <a:pPr algn="ctr"/>
            <a:r>
              <a:rPr lang="ru-RU" sz="2400" b="1" i="1" dirty="0">
                <a:solidFill>
                  <a:srgbClr val="CC3300"/>
                </a:solidFill>
              </a:rPr>
              <a:t>ГЕОМЕТРИЮ</a:t>
            </a:r>
            <a:r>
              <a:rPr lang="ru-RU" sz="2400" i="1" dirty="0">
                <a:solidFill>
                  <a:srgbClr val="CC3300"/>
                </a:solidFill>
              </a:rPr>
              <a:t>. </a:t>
            </a:r>
          </a:p>
          <a:p>
            <a:pPr algn="ctr"/>
            <a:endParaRPr lang="ru-RU" sz="2400" i="1" dirty="0">
              <a:solidFill>
                <a:srgbClr val="00FF00"/>
              </a:solidFill>
            </a:endParaRPr>
          </a:p>
          <a:p>
            <a:pPr algn="ctr"/>
            <a:r>
              <a:rPr lang="ru-RU" sz="2400" dirty="0">
                <a:solidFill>
                  <a:srgbClr val="CC3300"/>
                </a:solidFill>
              </a:rPr>
              <a:t>Фалес Милетский </a:t>
            </a:r>
            <a:r>
              <a:rPr lang="ru-RU" sz="2400" dirty="0"/>
              <a:t>имел титул одного из семи мудрецов Греции, он был поистине первым философом, первым математиком, астрономом и вообще первым по всем наукам в Греции.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62747" y="188913"/>
            <a:ext cx="7418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Попытки греческих учёных привести геометрические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факты в систему начинаются уже с </a:t>
            </a:r>
            <a:r>
              <a:rPr lang="en-US" sz="2400" dirty="0">
                <a:latin typeface="Times New Roman" pitchFamily="18" charset="0"/>
              </a:rPr>
              <a:t>V </a:t>
            </a:r>
            <a:r>
              <a:rPr lang="ru-RU" sz="2400" dirty="0">
                <a:latin typeface="Times New Roman" pitchFamily="18" charset="0"/>
              </a:rPr>
              <a:t>века до н.э.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51275" y="1023938"/>
            <a:ext cx="47513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u="sng">
                <a:solidFill>
                  <a:srgbClr val="CC0000"/>
                </a:solidFill>
              </a:rPr>
              <a:t>Евклид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древнегреческий математик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автор первого трактата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по геометрии.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Жил в Александрии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в </a:t>
            </a:r>
            <a:r>
              <a:rPr lang="en-US" sz="2400">
                <a:latin typeface="Times New Roman" pitchFamily="18" charset="0"/>
              </a:rPr>
              <a:t>III</a:t>
            </a:r>
            <a:r>
              <a:rPr lang="ru-RU" sz="2400">
                <a:latin typeface="Times New Roman" pitchFamily="18" charset="0"/>
              </a:rPr>
              <a:t> в. до. н. э.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58372" name="Picture 4" descr="ev"/>
          <p:cNvPicPr>
            <a:picLocks noChangeAspect="1" noChangeArrowheads="1"/>
          </p:cNvPicPr>
          <p:nvPr/>
        </p:nvPicPr>
        <p:blipFill>
          <a:blip r:embed="rId2" cstate="email">
            <a:lum bright="12000" contrast="8000"/>
          </a:blip>
          <a:srcRect l="12892" t="10652"/>
          <a:stretch>
            <a:fillRect/>
          </a:stretch>
        </p:blipFill>
        <p:spPr bwMode="auto">
          <a:xfrm>
            <a:off x="827088" y="1196975"/>
            <a:ext cx="2725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24300" y="3108325"/>
            <a:ext cx="399949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Там, где с морем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Сливается Нил,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В древнем жарком краю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Пирамид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Математик греческий жил – </a:t>
            </a:r>
          </a:p>
          <a:p>
            <a:r>
              <a:rPr lang="ru-RU" sz="2000" b="1" i="1" dirty="0" err="1">
                <a:solidFill>
                  <a:srgbClr val="CC3300"/>
                </a:solidFill>
                <a:latin typeface="+mj-lt"/>
              </a:rPr>
              <a:t>Многознающий</a:t>
            </a:r>
            <a:endParaRPr lang="ru-RU" sz="2000" b="1" i="1" dirty="0">
              <a:solidFill>
                <a:srgbClr val="CC3300"/>
              </a:solidFill>
              <a:latin typeface="+mj-lt"/>
            </a:endParaRP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Мудрый Евклид.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Геометрию он изучал,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Геометрии он обучал,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Написал он великий труд,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Эту книгу «Начала» зовут.</a:t>
            </a:r>
          </a:p>
          <a:p>
            <a:endParaRPr lang="ru-RU" sz="2000" i="1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79388" y="476250"/>
            <a:ext cx="4464050" cy="5256213"/>
            <a:chOff x="113" y="300"/>
            <a:chExt cx="2812" cy="3311"/>
          </a:xfrm>
        </p:grpSpPr>
        <p:pic>
          <p:nvPicPr>
            <p:cNvPr id="59395" name="Picture 3" descr="no35_12"/>
            <p:cNvPicPr>
              <a:picLocks noChangeAspect="1" noChangeArrowheads="1"/>
            </p:cNvPicPr>
            <p:nvPr/>
          </p:nvPicPr>
          <p:blipFill>
            <a:blip r:embed="rId3" cstate="email"/>
            <a:srcRect t="2559" b="4288"/>
            <a:stretch>
              <a:fillRect/>
            </a:stretch>
          </p:blipFill>
          <p:spPr bwMode="auto">
            <a:xfrm>
              <a:off x="748" y="1434"/>
              <a:ext cx="1604" cy="2177"/>
            </a:xfrm>
            <a:prstGeom prst="rect">
              <a:avLst/>
            </a:prstGeom>
            <a:noFill/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13" y="300"/>
              <a:ext cx="2812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Сочинение Евклида  </a:t>
              </a:r>
              <a:r>
                <a:rPr lang="ru-RU" b="1" dirty="0">
                  <a:solidFill>
                    <a:srgbClr val="990000"/>
                  </a:solidFill>
                </a:rPr>
                <a:t>«Начала» </a:t>
              </a:r>
              <a:r>
                <a:rPr lang="ru-RU" b="1" dirty="0"/>
                <a:t>почти 2000 лет  служило основной книгой,  по которой изучали  геометрию. </a:t>
              </a:r>
            </a:p>
            <a:p>
              <a:pPr algn="ctr"/>
              <a:r>
                <a:rPr lang="ru-RU" b="1" dirty="0"/>
                <a:t> Произведение состояло</a:t>
              </a:r>
            </a:p>
            <a:p>
              <a:pPr algn="ctr"/>
              <a:r>
                <a:rPr lang="ru-RU" b="1" dirty="0"/>
                <a:t> из 13 томов</a:t>
              </a:r>
              <a:r>
                <a:rPr lang="ru-RU" b="1" dirty="0" smtClean="0"/>
                <a:t>.</a:t>
              </a:r>
              <a:endParaRPr lang="ru-RU" sz="2000" b="1" dirty="0"/>
            </a:p>
          </p:txBody>
        </p:sp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4098925" y="1268413"/>
            <a:ext cx="5105400" cy="3244849"/>
            <a:chOff x="2582" y="799"/>
            <a:chExt cx="3216" cy="2044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2582" y="1583"/>
              <a:ext cx="3216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</a:t>
              </a:r>
              <a:r>
                <a:rPr lang="ru-RU" sz="2000" b="1" dirty="0"/>
                <a:t>В</a:t>
              </a:r>
              <a:r>
                <a:rPr lang="ru-RU" sz="2000" b="1" dirty="0">
                  <a:solidFill>
                    <a:srgbClr val="CC3300"/>
                  </a:solidFill>
                </a:rPr>
                <a:t> «Началах» </a:t>
              </a:r>
            </a:p>
            <a:p>
              <a:pPr algn="ctr"/>
              <a:r>
                <a:rPr lang="ru-RU" sz="2000" b="1" dirty="0"/>
                <a:t>были  систематизированы </a:t>
              </a:r>
            </a:p>
            <a:p>
              <a:pPr algn="ctr"/>
              <a:r>
                <a:rPr lang="ru-RU" sz="2000" b="1" dirty="0"/>
                <a:t>известные к тому  времени </a:t>
              </a:r>
            </a:p>
            <a:p>
              <a:pPr algn="ctr"/>
              <a:r>
                <a:rPr lang="ru-RU" sz="2000" b="1" dirty="0"/>
                <a:t>геометрические сведения,  </a:t>
              </a:r>
            </a:p>
            <a:p>
              <a:pPr algn="ctr"/>
              <a:r>
                <a:rPr lang="ru-RU" sz="2000" b="1" dirty="0"/>
                <a:t>и  геометрия  впервые</a:t>
              </a:r>
            </a:p>
            <a:p>
              <a:pPr algn="ctr"/>
              <a:r>
                <a:rPr lang="ru-RU" sz="2000" b="1" dirty="0"/>
                <a:t> предстала  как математическая наука.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78" y="799"/>
              <a:ext cx="67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4" name="Group 58"/>
          <p:cNvGrpSpPr>
            <a:grpSpLocks/>
          </p:cNvGrpSpPr>
          <p:nvPr/>
        </p:nvGrpSpPr>
        <p:grpSpPr bwMode="auto">
          <a:xfrm>
            <a:off x="5795963" y="2492375"/>
            <a:ext cx="2951162" cy="1657350"/>
            <a:chOff x="3651" y="1570"/>
            <a:chExt cx="1859" cy="1044"/>
          </a:xfrm>
        </p:grpSpPr>
        <p:grpSp>
          <p:nvGrpSpPr>
            <p:cNvPr id="14379" name="Group 43"/>
            <p:cNvGrpSpPr>
              <a:grpSpLocks/>
            </p:cNvGrpSpPr>
            <p:nvPr/>
          </p:nvGrpSpPr>
          <p:grpSpPr bwMode="auto">
            <a:xfrm>
              <a:off x="3651" y="2160"/>
              <a:ext cx="1859" cy="454"/>
              <a:chOff x="431" y="2659"/>
              <a:chExt cx="1859" cy="454"/>
            </a:xfrm>
          </p:grpSpPr>
          <p:sp>
            <p:nvSpPr>
              <p:cNvPr id="14380" name="Rectangle 44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859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81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50"/>
                <a:ext cx="1679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ГЕОМЕТРИЯ</a:t>
                </a:r>
              </a:p>
            </p:txBody>
          </p:sp>
        </p:grp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3651" y="1570"/>
              <a:ext cx="726" cy="590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1403350" y="2492375"/>
            <a:ext cx="3816350" cy="1657350"/>
            <a:chOff x="884" y="1570"/>
            <a:chExt cx="2404" cy="1044"/>
          </a:xfrm>
        </p:grpSpPr>
        <p:grpSp>
          <p:nvGrpSpPr>
            <p:cNvPr id="14374" name="Group 38"/>
            <p:cNvGrpSpPr>
              <a:grpSpLocks/>
            </p:cNvGrpSpPr>
            <p:nvPr/>
          </p:nvGrpSpPr>
          <p:grpSpPr bwMode="auto">
            <a:xfrm>
              <a:off x="884" y="2160"/>
              <a:ext cx="1859" cy="454"/>
              <a:chOff x="431" y="2659"/>
              <a:chExt cx="1859" cy="454"/>
            </a:xfrm>
          </p:grpSpPr>
          <p:sp>
            <p:nvSpPr>
              <p:cNvPr id="14373" name="Rectangle 37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859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70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50"/>
                <a:ext cx="1679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АРИФМЕТИКА</a:t>
                </a:r>
              </a:p>
            </p:txBody>
          </p:sp>
        </p:grp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 flipH="1">
              <a:off x="1973" y="1570"/>
              <a:ext cx="1315" cy="590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3203575" y="1484313"/>
            <a:ext cx="5111750" cy="1079500"/>
            <a:chOff x="1701" y="1344"/>
            <a:chExt cx="3220" cy="680"/>
          </a:xfrm>
        </p:grpSpPr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1701" y="1344"/>
              <a:ext cx="3220" cy="68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1434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37" y="1434"/>
              <a:ext cx="297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CC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МАТЕМАТИКА</a:t>
              </a:r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0" y="0"/>
            <a:ext cx="3260725" cy="3429000"/>
            <a:chOff x="0" y="0"/>
            <a:chExt cx="2054" cy="2160"/>
          </a:xfrm>
        </p:grpSpPr>
        <p:pic>
          <p:nvPicPr>
            <p:cNvPr id="14355" name="Picture 19" descr="10664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519" cy="1344"/>
            </a:xfrm>
            <a:prstGeom prst="rect">
              <a:avLst/>
            </a:prstGeom>
            <a:noFill/>
          </p:spPr>
        </p:pic>
        <p:pic>
          <p:nvPicPr>
            <p:cNvPr id="14354" name="Picture 18" descr="59457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298"/>
              <a:ext cx="666" cy="862"/>
            </a:xfrm>
            <a:prstGeom prst="rect">
              <a:avLst/>
            </a:prstGeom>
            <a:noFill/>
          </p:spPr>
        </p:pic>
        <p:pic>
          <p:nvPicPr>
            <p:cNvPr id="14353" name="Picture 17" descr="59457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5" y="1071"/>
              <a:ext cx="648" cy="862"/>
            </a:xfrm>
            <a:prstGeom prst="rect">
              <a:avLst/>
            </a:prstGeom>
            <a:noFill/>
          </p:spPr>
        </p:pic>
        <p:pic>
          <p:nvPicPr>
            <p:cNvPr id="14356" name="Picture 20" descr="55375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3" y="845"/>
              <a:ext cx="632" cy="861"/>
            </a:xfrm>
            <a:prstGeom prst="rect">
              <a:avLst/>
            </a:prstGeom>
            <a:noFill/>
          </p:spPr>
        </p:pic>
        <p:pic>
          <p:nvPicPr>
            <p:cNvPr id="14357" name="Picture 21" descr="4188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75" y="527"/>
              <a:ext cx="614" cy="816"/>
            </a:xfrm>
            <a:prstGeom prst="rect">
              <a:avLst/>
            </a:prstGeom>
            <a:noFill/>
          </p:spPr>
        </p:pic>
        <p:pic>
          <p:nvPicPr>
            <p:cNvPr id="14342" name="Picture 6" descr="37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02" y="255"/>
              <a:ext cx="625" cy="816"/>
            </a:xfrm>
            <a:prstGeom prst="rect">
              <a:avLst/>
            </a:prstGeom>
            <a:noFill/>
          </p:spPr>
        </p:pic>
        <p:pic>
          <p:nvPicPr>
            <p:cNvPr id="14358" name="Picture 22" descr="12524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74" y="0"/>
              <a:ext cx="580" cy="771"/>
            </a:xfrm>
            <a:prstGeom prst="rect">
              <a:avLst/>
            </a:prstGeom>
            <a:noFill/>
          </p:spPr>
        </p:pic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3995738" y="2565400"/>
            <a:ext cx="2089150" cy="2736850"/>
            <a:chOff x="2517" y="1593"/>
            <a:chExt cx="1316" cy="1747"/>
          </a:xfrm>
        </p:grpSpPr>
        <p:grpSp>
          <p:nvGrpSpPr>
            <p:cNvPr id="14378" name="Group 42"/>
            <p:cNvGrpSpPr>
              <a:grpSpLocks/>
            </p:cNvGrpSpPr>
            <p:nvPr/>
          </p:nvGrpSpPr>
          <p:grpSpPr bwMode="auto">
            <a:xfrm>
              <a:off x="2517" y="2886"/>
              <a:ext cx="1316" cy="454"/>
              <a:chOff x="1383" y="3339"/>
              <a:chExt cx="1316" cy="454"/>
            </a:xfrm>
          </p:grpSpPr>
          <p:sp>
            <p:nvSpPr>
              <p:cNvPr id="14376" name="Rectangle 40"/>
              <p:cNvSpPr>
                <a:spLocks noChangeArrowheads="1"/>
              </p:cNvSpPr>
              <p:nvPr/>
            </p:nvSpPr>
            <p:spPr bwMode="auto">
              <a:xfrm>
                <a:off x="1383" y="3339"/>
                <a:ext cx="1316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77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73" y="3430"/>
                <a:ext cx="1180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АЛГЕБРА</a:t>
                </a:r>
              </a:p>
            </p:txBody>
          </p:sp>
        </p:grp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H="1">
              <a:off x="3288" y="1593"/>
              <a:ext cx="182" cy="1247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52439" y="333374"/>
            <a:ext cx="8080001" cy="5348107"/>
            <a:chOff x="285" y="210"/>
            <a:chExt cx="4990" cy="3032"/>
          </a:xfrm>
        </p:grpSpPr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285" y="1235"/>
              <a:ext cx="4990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ru-RU" sz="3200" dirty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ru-RU" sz="3200" dirty="0">
                  <a:latin typeface="Times New Roman" pitchFamily="18" charset="0"/>
                </a:rPr>
                <a:t>Несмотря на то, что содержание геометрии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 расширилось далеко за пределы учения о земле,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 она по прежнему продолжает  называться </a:t>
              </a:r>
              <a:r>
                <a:rPr lang="ru-RU" sz="3200" b="1" i="1" dirty="0">
                  <a:solidFill>
                    <a:srgbClr val="800000"/>
                  </a:solidFill>
                  <a:latin typeface="Times New Roman" pitchFamily="18" charset="0"/>
                </a:rPr>
                <a:t>«Геометрией»</a:t>
              </a:r>
              <a:r>
                <a:rPr lang="ru-RU" sz="3200" b="1" i="1" dirty="0"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 и  занимается 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изучением свойств геометрических фигур.</a:t>
              </a:r>
            </a:p>
          </p:txBody>
        </p:sp>
        <p:pic>
          <p:nvPicPr>
            <p:cNvPr id="62468" name="Picture 4" descr="pero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210"/>
              <a:ext cx="953" cy="7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323850" y="260350"/>
            <a:ext cx="5184775" cy="865188"/>
            <a:chOff x="204" y="164"/>
            <a:chExt cx="3266" cy="545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204" y="164"/>
              <a:ext cx="2857" cy="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249" y="210"/>
              <a:ext cx="32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i="1">
                  <a:solidFill>
                    <a:srgbClr val="000000"/>
                  </a:solidFill>
                </a:rPr>
                <a:t>Геометрия -</a:t>
              </a:r>
              <a:r>
                <a:rPr lang="ru-RU" b="1">
                  <a:solidFill>
                    <a:srgbClr val="000000"/>
                  </a:solidFill>
                </a:rPr>
                <a:t>  занимается изучением свойств геометрических фигур.</a:t>
              </a: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1125538"/>
            <a:ext cx="8380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Вычеркните из перечисленных слов </a:t>
            </a:r>
            <a:r>
              <a:rPr lang="ru-RU" sz="1600" b="1" dirty="0" smtClean="0"/>
              <a:t>те, </a:t>
            </a:r>
            <a:r>
              <a:rPr lang="ru-RU" sz="1600" b="1" dirty="0"/>
              <a:t>которые не относятся к </a:t>
            </a:r>
            <a:r>
              <a:rPr lang="ru-RU" sz="1600" b="1" dirty="0" smtClean="0"/>
              <a:t>происхождению</a:t>
            </a:r>
          </a:p>
          <a:p>
            <a:r>
              <a:rPr lang="ru-RU" sz="1600" b="1" dirty="0" smtClean="0"/>
              <a:t>слова «геометрия»,  к определению и чем она занимается?</a:t>
            </a:r>
            <a:endParaRPr lang="ru-RU" sz="1600" b="1" dirty="0"/>
          </a:p>
        </p:txBody>
      </p: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92075" y="2133600"/>
            <a:ext cx="8512174" cy="3167063"/>
            <a:chOff x="58" y="1344"/>
            <a:chExt cx="5362" cy="1995"/>
          </a:xfrm>
        </p:grpSpPr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1745" y="1669"/>
              <a:ext cx="2448" cy="998"/>
              <a:chOff x="1745" y="1669"/>
              <a:chExt cx="2448" cy="998"/>
            </a:xfrm>
          </p:grpSpPr>
          <p:sp>
            <p:nvSpPr>
              <p:cNvPr id="64520" name="AutoShape 8"/>
              <p:cNvSpPr>
                <a:spLocks noChangeArrowheads="1"/>
              </p:cNvSpPr>
              <p:nvPr/>
            </p:nvSpPr>
            <p:spPr bwMode="auto">
              <a:xfrm rot="353582">
                <a:off x="1745" y="1669"/>
                <a:ext cx="2448" cy="998"/>
              </a:xfrm>
              <a:prstGeom prst="irregularSeal2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2154" y="2016"/>
                <a:ext cx="14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000000"/>
                    </a:solidFill>
                    <a:latin typeface="Arial Black" pitchFamily="34" charset="0"/>
                  </a:rPr>
                  <a:t>ГЕОМЕТРИЯ</a:t>
                </a:r>
              </a:p>
            </p:txBody>
          </p:sp>
        </p:grpSp>
        <p:sp>
          <p:nvSpPr>
            <p:cNvPr id="64524" name="AutoShape 12"/>
            <p:cNvSpPr>
              <a:spLocks noChangeArrowheads="1"/>
            </p:cNvSpPr>
            <p:nvPr/>
          </p:nvSpPr>
          <p:spPr bwMode="auto">
            <a:xfrm>
              <a:off x="158" y="1933"/>
              <a:ext cx="1542" cy="553"/>
            </a:xfrm>
            <a:prstGeom prst="wedgeEllipseCallout">
              <a:avLst>
                <a:gd name="adj1" fmla="val 73829"/>
                <a:gd name="adj2" fmla="val -5468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свойства</a:t>
              </a:r>
            </a:p>
          </p:txBody>
        </p:sp>
        <p:sp>
          <p:nvSpPr>
            <p:cNvPr id="64526" name="AutoShape 14"/>
            <p:cNvSpPr>
              <a:spLocks noChangeArrowheads="1"/>
            </p:cNvSpPr>
            <p:nvPr/>
          </p:nvSpPr>
          <p:spPr bwMode="auto">
            <a:xfrm>
              <a:off x="1882" y="2976"/>
              <a:ext cx="1406" cy="363"/>
            </a:xfrm>
            <a:prstGeom prst="wedgeEllipseCallout">
              <a:avLst>
                <a:gd name="adj1" fmla="val 30866"/>
                <a:gd name="adj2" fmla="val -16129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фигуры</a:t>
              </a:r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auto">
            <a:xfrm>
              <a:off x="58" y="2659"/>
              <a:ext cx="1869" cy="620"/>
            </a:xfrm>
            <a:prstGeom prst="wedgeEllipseCallout">
              <a:avLst>
                <a:gd name="adj1" fmla="val 68481"/>
                <a:gd name="adj2" fmla="val -90222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землемерие</a:t>
              </a:r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4377" y="2160"/>
              <a:ext cx="1043" cy="363"/>
            </a:xfrm>
            <a:prstGeom prst="wedgeEllipseCallout">
              <a:avLst>
                <a:gd name="adj1" fmla="val -106856"/>
                <a:gd name="adj2" fmla="val -2327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земля</a:t>
              </a:r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auto">
            <a:xfrm>
              <a:off x="113" y="1344"/>
              <a:ext cx="2404" cy="363"/>
            </a:xfrm>
            <a:prstGeom prst="wedgeEllipseCallout">
              <a:avLst>
                <a:gd name="adj1" fmla="val 40931"/>
                <a:gd name="adj2" fmla="val 63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геометрические</a:t>
              </a:r>
            </a:p>
          </p:txBody>
        </p:sp>
      </p:grp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4572000" y="2060575"/>
            <a:ext cx="4392613" cy="2881313"/>
            <a:chOff x="2880" y="1298"/>
            <a:chExt cx="2767" cy="1815"/>
          </a:xfrm>
        </p:grpSpPr>
        <p:sp>
          <p:nvSpPr>
            <p:cNvPr id="64536" name="AutoShape 24"/>
            <p:cNvSpPr>
              <a:spLocks noChangeArrowheads="1"/>
            </p:cNvSpPr>
            <p:nvPr/>
          </p:nvSpPr>
          <p:spPr bwMode="auto">
            <a:xfrm>
              <a:off x="3334" y="2750"/>
              <a:ext cx="2313" cy="363"/>
            </a:xfrm>
            <a:prstGeom prst="wedgeEllipseCallout">
              <a:avLst>
                <a:gd name="adj1" fmla="val -47019"/>
                <a:gd name="adj2" fmla="val -11225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алгебраические</a:t>
              </a:r>
            </a:p>
          </p:txBody>
        </p:sp>
        <p:sp>
          <p:nvSpPr>
            <p:cNvPr id="64538" name="AutoShape 26"/>
            <p:cNvSpPr>
              <a:spLocks noChangeArrowheads="1"/>
            </p:cNvSpPr>
            <p:nvPr/>
          </p:nvSpPr>
          <p:spPr bwMode="auto">
            <a:xfrm>
              <a:off x="3969" y="1434"/>
              <a:ext cx="1179" cy="363"/>
            </a:xfrm>
            <a:prstGeom prst="wedgeEllipseCallout">
              <a:avLst>
                <a:gd name="adj1" fmla="val -62046"/>
                <a:gd name="adj2" fmla="val 7176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резать</a:t>
              </a:r>
            </a:p>
          </p:txBody>
        </p:sp>
        <p:sp>
          <p:nvSpPr>
            <p:cNvPr id="64539" name="AutoShape 27"/>
            <p:cNvSpPr>
              <a:spLocks noChangeArrowheads="1"/>
            </p:cNvSpPr>
            <p:nvPr/>
          </p:nvSpPr>
          <p:spPr bwMode="auto">
            <a:xfrm>
              <a:off x="2880" y="1298"/>
              <a:ext cx="771" cy="363"/>
            </a:xfrm>
            <a:prstGeom prst="wedgeEllipseCallout">
              <a:avLst>
                <a:gd name="adj1" fmla="val -51296"/>
                <a:gd name="adj2" fmla="val 7396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миф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488237" cy="126523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24582" name="Picture 6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2" r:link="rId3" cstate="email"/>
          <a:srcRect t="17001"/>
          <a:stretch>
            <a:fillRect/>
          </a:stretch>
        </p:blipFill>
        <p:spPr bwMode="auto">
          <a:xfrm>
            <a:off x="2619375" y="2565400"/>
            <a:ext cx="39036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549276" y="1959769"/>
            <a:ext cx="3816350" cy="2016125"/>
            <a:chOff x="340" y="1344"/>
            <a:chExt cx="2404" cy="1270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0" y="1934"/>
              <a:ext cx="2177" cy="680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30" y="2025"/>
              <a:ext cx="1997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ПЛАНИМЕТРИЯ</a:t>
              </a: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429" y="1344"/>
              <a:ext cx="1315" cy="59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431" y="2341"/>
              <a:ext cx="20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Planum (</a:t>
              </a:r>
              <a:r>
                <a:rPr lang="ru-RU">
                  <a:solidFill>
                    <a:srgbClr val="000000"/>
                  </a:solidFill>
                </a:rPr>
                <a:t>лат) – ровная часть</a:t>
              </a:r>
            </a:p>
          </p:txBody>
        </p:sp>
      </p:grp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4500562" y="1902620"/>
            <a:ext cx="4103688" cy="2232025"/>
            <a:chOff x="2880" y="1298"/>
            <a:chExt cx="2585" cy="1406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107" y="1933"/>
              <a:ext cx="2358" cy="771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198" y="2024"/>
              <a:ext cx="2131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СТЕРЕОМЕТРИЯ</a:t>
              </a: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2880" y="1298"/>
              <a:ext cx="1225" cy="636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3107" y="2296"/>
              <a:ext cx="22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Sterio</a:t>
              </a:r>
              <a:r>
                <a:rPr lang="en-US" dirty="0">
                  <a:solidFill>
                    <a:srgbClr val="000000"/>
                  </a:solidFill>
                </a:rPr>
                <a:t> (</a:t>
              </a:r>
              <a:r>
                <a:rPr lang="ru-RU" dirty="0">
                  <a:solidFill>
                    <a:srgbClr val="000000"/>
                  </a:solidFill>
                </a:rPr>
                <a:t>лат) – телесный,</a:t>
              </a:r>
            </a:p>
            <a:p>
              <a:r>
                <a:rPr lang="ru-RU" dirty="0">
                  <a:solidFill>
                    <a:srgbClr val="000000"/>
                  </a:solidFill>
                </a:rPr>
                <a:t>                       пространственный</a:t>
              </a:r>
            </a:p>
          </p:txBody>
        </p:sp>
      </p:grp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2089152" y="664369"/>
            <a:ext cx="5111750" cy="1295400"/>
            <a:chOff x="1270" y="709"/>
            <a:chExt cx="3220" cy="816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270" y="709"/>
              <a:ext cx="3220" cy="816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394" y="845"/>
              <a:ext cx="297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ГЕОМЕТРИЯ</a:t>
              </a: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1538" y="1162"/>
              <a:ext cx="2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Metrio (</a:t>
              </a:r>
              <a:r>
                <a:rPr lang="ru-RU" sz="2800" b="1">
                  <a:solidFill>
                    <a:srgbClr val="000000"/>
                  </a:solidFill>
                </a:rPr>
                <a:t>греч) - измеряю</a:t>
              </a:r>
            </a:p>
          </p:txBody>
        </p:sp>
      </p:grp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107503" y="3975895"/>
            <a:ext cx="4032449" cy="2269804"/>
            <a:chOff x="113" y="2614"/>
            <a:chExt cx="2410" cy="990"/>
          </a:xfrm>
        </p:grpSpPr>
        <p:grpSp>
          <p:nvGrpSpPr>
            <p:cNvPr id="26673" name="Group 49"/>
            <p:cNvGrpSpPr>
              <a:grpSpLocks/>
            </p:cNvGrpSpPr>
            <p:nvPr/>
          </p:nvGrpSpPr>
          <p:grpSpPr bwMode="auto">
            <a:xfrm>
              <a:off x="113" y="2911"/>
              <a:ext cx="2410" cy="693"/>
              <a:chOff x="113" y="2911"/>
              <a:chExt cx="2410" cy="693"/>
            </a:xfrm>
          </p:grpSpPr>
          <p:sp>
            <p:nvSpPr>
              <p:cNvPr id="26663" name="Oval 39"/>
              <p:cNvSpPr>
                <a:spLocks noChangeArrowheads="1"/>
              </p:cNvSpPr>
              <p:nvPr/>
            </p:nvSpPr>
            <p:spPr bwMode="auto">
              <a:xfrm>
                <a:off x="295" y="2921"/>
                <a:ext cx="2132" cy="683"/>
              </a:xfrm>
              <a:prstGeom prst="ellipse">
                <a:avLst/>
              </a:prstGeom>
              <a:solidFill>
                <a:srgbClr val="99CCFF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665" name="Text Box 41"/>
              <p:cNvSpPr txBox="1">
                <a:spLocks noChangeArrowheads="1"/>
              </p:cNvSpPr>
              <p:nvPr/>
            </p:nvSpPr>
            <p:spPr bwMode="auto">
              <a:xfrm>
                <a:off x="113" y="2911"/>
                <a:ext cx="241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Изучает свойства </a:t>
                </a:r>
              </a:p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геометрических </a:t>
                </a:r>
                <a:r>
                  <a:rPr lang="ru-RU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фигур, точки которых лежат в одной плоскости.</a:t>
                </a:r>
                <a:endParaRPr lang="ru-RU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1338" y="2614"/>
              <a:ext cx="0" cy="2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76" name="Group 52"/>
          <p:cNvGrpSpPr>
            <a:grpSpLocks/>
          </p:cNvGrpSpPr>
          <p:nvPr/>
        </p:nvGrpSpPr>
        <p:grpSpPr bwMode="auto">
          <a:xfrm>
            <a:off x="5005387" y="4134646"/>
            <a:ext cx="3888234" cy="1948796"/>
            <a:chOff x="3192" y="2704"/>
            <a:chExt cx="2259" cy="919"/>
          </a:xfrm>
        </p:grpSpPr>
        <p:grpSp>
          <p:nvGrpSpPr>
            <p:cNvPr id="26674" name="Group 50"/>
            <p:cNvGrpSpPr>
              <a:grpSpLocks/>
            </p:cNvGrpSpPr>
            <p:nvPr/>
          </p:nvGrpSpPr>
          <p:grpSpPr bwMode="auto">
            <a:xfrm>
              <a:off x="3192" y="2929"/>
              <a:ext cx="2259" cy="694"/>
              <a:chOff x="3192" y="2929"/>
              <a:chExt cx="2259" cy="694"/>
            </a:xfrm>
          </p:grpSpPr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192" y="2929"/>
                <a:ext cx="2041" cy="681"/>
              </a:xfrm>
              <a:prstGeom prst="ellipse">
                <a:avLst/>
              </a:prstGeom>
              <a:solidFill>
                <a:srgbClr val="99CCFF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667" name="Text Box 43"/>
              <p:cNvSpPr txBox="1">
                <a:spLocks noChangeArrowheads="1"/>
              </p:cNvSpPr>
              <p:nvPr/>
            </p:nvSpPr>
            <p:spPr bwMode="auto">
              <a:xfrm>
                <a:off x="3192" y="2977"/>
                <a:ext cx="2259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Изучает свойства</a:t>
                </a:r>
              </a:p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геометрических </a:t>
                </a:r>
                <a:r>
                  <a:rPr lang="ru-RU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фигур, точки которых не лежат</a:t>
                </a:r>
                <a:endParaRPr lang="ru-RU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в</a:t>
                </a:r>
                <a:r>
                  <a:rPr lang="ru-RU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одной плоскости.</a:t>
                </a:r>
                <a:endParaRPr lang="ru-RU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195" y="2704"/>
              <a:ext cx="0" cy="27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73238"/>
            <a:ext cx="4248150" cy="2579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63" name="Picture 15" descr="Модель ромбоусеченного кубоктаэдра (VRML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844675"/>
            <a:ext cx="2376488" cy="2376488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23850" y="0"/>
            <a:ext cx="822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Здание строятся из маленьких кирпичей,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 и сложные геометрические фигуры составляются из простейших фигур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57200" y="4076700"/>
            <a:ext cx="822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думаете, какие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фигуры являются основными в планиметрии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65" grpId="0"/>
      <p:bldP spid="276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75690" y="1125538"/>
            <a:ext cx="81577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Термин «точка» происходит от греческого глагола «ткнуть». </a:t>
            </a:r>
          </a:p>
          <a:p>
            <a:pPr algn="ctr"/>
            <a:endParaRPr lang="ru-RU" sz="2400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Тот же смысл имеет  латинское «</a:t>
            </a:r>
            <a:r>
              <a:rPr lang="en-US" sz="2000" b="1" dirty="0" err="1">
                <a:latin typeface="Times New Roman" pitchFamily="18" charset="0"/>
              </a:rPr>
              <a:t>punctum</a:t>
            </a:r>
            <a:r>
              <a:rPr lang="ru-RU" sz="2000" b="1" dirty="0">
                <a:latin typeface="Times New Roman" pitchFamily="18" charset="0"/>
              </a:rPr>
              <a:t>», от которого произошло </a:t>
            </a:r>
            <a:endParaRPr lang="en-US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слово «</a:t>
            </a:r>
            <a:r>
              <a:rPr lang="en-US" sz="2000" b="1" dirty="0" err="1">
                <a:latin typeface="Times New Roman" pitchFamily="18" charset="0"/>
              </a:rPr>
              <a:t>punkt</a:t>
            </a:r>
            <a:r>
              <a:rPr lang="ru-RU" sz="2000" b="1" dirty="0">
                <a:latin typeface="Times New Roman" pitchFamily="18" charset="0"/>
              </a:rPr>
              <a:t>» - точка.  Латинское </a:t>
            </a:r>
            <a:r>
              <a:rPr lang="ru-RU" sz="2000" b="1" dirty="0"/>
              <a:t>«</a:t>
            </a:r>
            <a:r>
              <a:rPr lang="en-US" sz="2000" b="1" dirty="0" err="1"/>
              <a:t>punctum</a:t>
            </a:r>
            <a:r>
              <a:rPr lang="ru-RU" sz="2000" b="1" dirty="0"/>
              <a:t>», </a:t>
            </a:r>
            <a:r>
              <a:rPr lang="ru-RU" sz="2000" b="1" dirty="0">
                <a:latin typeface="Times New Roman" pitchFamily="18" charset="0"/>
              </a:rPr>
              <a:t>значит «указываю». 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39738" y="333375"/>
            <a:ext cx="8262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Точка</a:t>
            </a:r>
            <a:r>
              <a:rPr lang="ru-RU" sz="2800" b="1" dirty="0">
                <a:solidFill>
                  <a:srgbClr val="C00000"/>
                </a:solidFill>
              </a:rPr>
              <a:t> – </a:t>
            </a:r>
            <a:r>
              <a:rPr lang="ru-RU" sz="2800" b="1" dirty="0"/>
              <a:t>самое главное понятие планиметрии</a:t>
            </a:r>
            <a:r>
              <a:rPr lang="ru-RU" b="1" dirty="0"/>
              <a:t>.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177839" y="3008638"/>
            <a:ext cx="4607718" cy="3156665"/>
            <a:chOff x="1429" y="2058"/>
            <a:chExt cx="2098" cy="1465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2057" y="2058"/>
              <a:ext cx="129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000" b="1" dirty="0"/>
                <a:t>Обозначение </a:t>
              </a:r>
              <a:r>
                <a:rPr lang="ru-RU" sz="2000" b="1" dirty="0" smtClean="0"/>
                <a:t>точек </a:t>
              </a:r>
              <a:endParaRPr lang="ru-RU" sz="2000" b="1" dirty="0"/>
            </a:p>
          </p:txBody>
        </p: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1633" y="3022"/>
              <a:ext cx="369" cy="433"/>
              <a:chOff x="1678" y="2432"/>
              <a:chExt cx="369" cy="433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auto">
              <a:xfrm>
                <a:off x="1678" y="2728"/>
                <a:ext cx="136" cy="137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1746" y="243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В</a:t>
                </a:r>
              </a:p>
            </p:txBody>
          </p:sp>
        </p:grpSp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2729" y="3158"/>
              <a:ext cx="369" cy="365"/>
              <a:chOff x="2608" y="2251"/>
              <a:chExt cx="369" cy="365"/>
            </a:xfrm>
          </p:grpSpPr>
          <p:sp>
            <p:nvSpPr>
              <p:cNvPr id="29705" name="Oval 9"/>
              <p:cNvSpPr>
                <a:spLocks noChangeArrowheads="1"/>
              </p:cNvSpPr>
              <p:nvPr/>
            </p:nvSpPr>
            <p:spPr bwMode="auto">
              <a:xfrm>
                <a:off x="2841" y="2425"/>
                <a:ext cx="136" cy="137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2608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D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>
              <a:off x="2302" y="2499"/>
              <a:ext cx="364" cy="365"/>
              <a:chOff x="2348" y="2771"/>
              <a:chExt cx="364" cy="365"/>
            </a:xfrm>
          </p:grpSpPr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2576" y="2953"/>
                <a:ext cx="136" cy="137"/>
              </a:xfrm>
              <a:prstGeom prst="ellipse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8" name="Text Box 12"/>
              <p:cNvSpPr txBox="1">
                <a:spLocks noChangeArrowheads="1"/>
              </p:cNvSpPr>
              <p:nvPr/>
            </p:nvSpPr>
            <p:spPr bwMode="auto">
              <a:xfrm>
                <a:off x="2348" y="277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С</a:t>
                </a:r>
              </a:p>
            </p:txBody>
          </p:sp>
        </p:grp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3198" y="2296"/>
              <a:ext cx="329" cy="454"/>
              <a:chOff x="3515" y="2297"/>
              <a:chExt cx="329" cy="454"/>
            </a:xfrm>
          </p:grpSpPr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651" y="2614"/>
                <a:ext cx="136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3515" y="2297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M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1429" y="2296"/>
              <a:ext cx="301" cy="454"/>
              <a:chOff x="3243" y="3022"/>
              <a:chExt cx="301" cy="454"/>
            </a:xfrm>
          </p:grpSpPr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136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2" name="Text Box 16"/>
              <p:cNvSpPr txBox="1">
                <a:spLocks noChangeArrowheads="1"/>
              </p:cNvSpPr>
              <p:nvPr/>
            </p:nvSpPr>
            <p:spPr bwMode="auto">
              <a:xfrm>
                <a:off x="3243" y="302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063" y="1127125"/>
            <a:ext cx="8062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Слово «линия» происходит от латинского </a:t>
            </a:r>
            <a:r>
              <a:rPr lang="en-US" dirty="0" err="1"/>
              <a:t>linum</a:t>
            </a:r>
            <a:r>
              <a:rPr lang="ru-RU" dirty="0"/>
              <a:t> – «лён», «льняная нить».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8913" y="333375"/>
            <a:ext cx="904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Прямая</a:t>
            </a:r>
            <a:r>
              <a:rPr lang="ru-RU" sz="2800" b="1" dirty="0">
                <a:solidFill>
                  <a:srgbClr val="C00000"/>
                </a:solidFill>
              </a:rPr>
              <a:t> – </a:t>
            </a:r>
            <a:r>
              <a:rPr lang="ru-RU" sz="2800" b="1" dirty="0"/>
              <a:t>второе основное понятие планиметрии</a:t>
            </a:r>
            <a:r>
              <a:rPr lang="ru-RU" dirty="0"/>
              <a:t>.</a:t>
            </a:r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238662" y="1772445"/>
            <a:ext cx="8432800" cy="3749676"/>
            <a:chOff x="223" y="1159"/>
            <a:chExt cx="5312" cy="2362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23" y="1159"/>
              <a:ext cx="531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 dirty="0"/>
                <a:t>Прямая безгранична, поэтому на чертеже изображают её часть. </a:t>
              </a:r>
            </a:p>
            <a:p>
              <a:pPr algn="ctr"/>
              <a:endParaRPr lang="ru-RU" dirty="0"/>
            </a:p>
            <a:p>
              <a:pPr algn="ctr"/>
              <a:r>
                <a:rPr lang="ru-RU" b="1" dirty="0"/>
                <a:t>Прямые обозначают двумя заглавными буквами латинского алфавита,</a:t>
              </a:r>
            </a:p>
            <a:p>
              <a:pPr algn="ctr"/>
              <a:r>
                <a:rPr lang="ru-RU" b="1" dirty="0"/>
                <a:t> или одной малой буквой. </a:t>
              </a:r>
            </a:p>
          </p:txBody>
        </p:sp>
        <p:grpSp>
          <p:nvGrpSpPr>
            <p:cNvPr id="30747" name="Group 27"/>
            <p:cNvGrpSpPr>
              <a:grpSpLocks/>
            </p:cNvGrpSpPr>
            <p:nvPr/>
          </p:nvGrpSpPr>
          <p:grpSpPr bwMode="auto">
            <a:xfrm>
              <a:off x="2880" y="2160"/>
              <a:ext cx="2586" cy="1361"/>
              <a:chOff x="2562" y="2387"/>
              <a:chExt cx="2586" cy="1361"/>
            </a:xfrm>
          </p:grpSpPr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3969" y="279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D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3107" y="2387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00FF00"/>
                    </a:solidFill>
                  </a:rPr>
                  <a:t>С</a:t>
                </a: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2586" cy="1316"/>
              </a:xfrm>
              <a:prstGeom prst="line">
                <a:avLst/>
              </a:prstGeom>
              <a:noFill/>
              <a:ln w="508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auto">
              <a:xfrm>
                <a:off x="3152" y="2704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auto">
              <a:xfrm>
                <a:off x="4059" y="3158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612" y="2024"/>
              <a:ext cx="1950" cy="862"/>
              <a:chOff x="476" y="2341"/>
              <a:chExt cx="1950" cy="862"/>
            </a:xfrm>
          </p:grpSpPr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1292" y="243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b</a:t>
                </a:r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flipV="1">
                <a:off x="476" y="2341"/>
                <a:ext cx="1950" cy="862"/>
              </a:xfrm>
              <a:prstGeom prst="line">
                <a:avLst/>
              </a:prstGeom>
              <a:noFill/>
              <a:ln w="5080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938" y="333375"/>
            <a:ext cx="836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Расположение точки  по отношению к прямой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68313" y="1268413"/>
            <a:ext cx="352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может </a:t>
            </a:r>
            <a:r>
              <a:rPr lang="ru-RU" u="sng"/>
              <a:t>лежать</a:t>
            </a:r>
            <a:r>
              <a:rPr lang="ru-RU"/>
              <a:t> на прямой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787900" y="1268413"/>
            <a:ext cx="384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может </a:t>
            </a:r>
            <a:r>
              <a:rPr lang="ru-RU" u="sng"/>
              <a:t>не лежать</a:t>
            </a:r>
            <a:r>
              <a:rPr lang="ru-RU"/>
              <a:t> на прямой</a:t>
            </a:r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1042988" y="1700213"/>
            <a:ext cx="3095625" cy="1728787"/>
            <a:chOff x="657" y="1071"/>
            <a:chExt cx="1950" cy="1089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292" y="138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A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109" y="107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  <a:endParaRPr lang="ru-RU" sz="3200" b="1">
                <a:solidFill>
                  <a:srgbClr val="FF0000"/>
                </a:solidFill>
              </a:endParaRPr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657" y="1298"/>
              <a:ext cx="195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1474" y="1706"/>
              <a:ext cx="13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4787900" y="1700213"/>
            <a:ext cx="3960813" cy="1584325"/>
            <a:chOff x="3016" y="1071"/>
            <a:chExt cx="2495" cy="998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4649" y="107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M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3016" y="1207"/>
              <a:ext cx="2495" cy="86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604" y="1344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5148" y="161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FF00"/>
                  </a:solidFill>
                </a:rPr>
                <a:t>c</a:t>
              </a:r>
              <a:endParaRPr lang="ru-RU" sz="3200" b="1">
                <a:solidFill>
                  <a:srgbClr val="00FF00"/>
                </a:solidFill>
              </a:endParaRPr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1692275" y="3429000"/>
            <a:ext cx="2160588" cy="863600"/>
            <a:chOff x="975" y="2160"/>
            <a:chExt cx="1361" cy="544"/>
          </a:xfrm>
        </p:grpSpPr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975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798" name="Group 30"/>
            <p:cNvGrpSpPr>
              <a:grpSpLocks/>
            </p:cNvGrpSpPr>
            <p:nvPr/>
          </p:nvGrpSpPr>
          <p:grpSpPr bwMode="auto">
            <a:xfrm>
              <a:off x="1111" y="2160"/>
              <a:ext cx="1135" cy="519"/>
              <a:chOff x="1020" y="2160"/>
              <a:chExt cx="1135" cy="519"/>
            </a:xfrm>
          </p:grpSpPr>
          <p:graphicFrame>
            <p:nvGraphicFramePr>
              <p:cNvPr id="3278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6198284"/>
                  </p:ext>
                </p:extLst>
              </p:nvPr>
            </p:nvGraphicFramePr>
            <p:xfrm>
              <a:off x="1383" y="2251"/>
              <a:ext cx="408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44" name="Формула" r:id="rId3" imgW="126720" imgH="126720" progId="Equation.3">
                      <p:embed/>
                    </p:oleObj>
                  </mc:Choice>
                  <mc:Fallback>
                    <p:oleObj name="Формула" r:id="rId3" imgW="126720" imgH="12672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251"/>
                            <a:ext cx="408" cy="4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93" name="Text Box 25"/>
              <p:cNvSpPr txBox="1">
                <a:spLocks noChangeArrowheads="1"/>
              </p:cNvSpPr>
              <p:nvPr/>
            </p:nvSpPr>
            <p:spPr bwMode="auto">
              <a:xfrm>
                <a:off x="1020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A</a:t>
                </a:r>
                <a:endParaRPr lang="ru-RU" sz="4800" b="1"/>
              </a:p>
            </p:txBody>
          </p:sp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1746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b</a:t>
                </a:r>
                <a:endParaRPr lang="ru-RU" sz="4800" b="1"/>
              </a:p>
            </p:txBody>
          </p:sp>
        </p:grpSp>
      </p:grp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5435600" y="3429000"/>
            <a:ext cx="2160588" cy="863600"/>
            <a:chOff x="3424" y="2160"/>
            <a:chExt cx="1361" cy="544"/>
          </a:xfrm>
        </p:grpSpPr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3424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801" name="Group 33"/>
            <p:cNvGrpSpPr>
              <a:grpSpLocks/>
            </p:cNvGrpSpPr>
            <p:nvPr/>
          </p:nvGrpSpPr>
          <p:grpSpPr bwMode="auto">
            <a:xfrm>
              <a:off x="3560" y="2160"/>
              <a:ext cx="1135" cy="519"/>
              <a:chOff x="3606" y="2613"/>
              <a:chExt cx="1135" cy="519"/>
            </a:xfrm>
          </p:grpSpPr>
          <p:sp>
            <p:nvSpPr>
              <p:cNvPr id="32796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M</a:t>
                </a:r>
                <a:endParaRPr lang="ru-RU" sz="4800" b="1"/>
              </a:p>
            </p:txBody>
          </p:sp>
          <p:sp>
            <p:nvSpPr>
              <p:cNvPr id="32797" name="Text Box 29"/>
              <p:cNvSpPr txBox="1">
                <a:spLocks noChangeArrowheads="1"/>
              </p:cNvSpPr>
              <p:nvPr/>
            </p:nvSpPr>
            <p:spPr bwMode="auto">
              <a:xfrm>
                <a:off x="4332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c</a:t>
                </a:r>
                <a:endParaRPr lang="ru-RU" sz="4800" b="1"/>
              </a:p>
            </p:txBody>
          </p:sp>
          <p:graphicFrame>
            <p:nvGraphicFramePr>
              <p:cNvPr id="32799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694773"/>
                  </p:ext>
                </p:extLst>
              </p:nvPr>
            </p:nvGraphicFramePr>
            <p:xfrm>
              <a:off x="4014" y="2614"/>
              <a:ext cx="405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45" name="Формула" r:id="rId5" imgW="126720" imgH="152280" progId="Equation.3">
                      <p:embed/>
                    </p:oleObj>
                  </mc:Choice>
                  <mc:Fallback>
                    <p:oleObj name="Формула" r:id="rId5" imgW="126720" imgH="152280" progId="Equation.3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" y="2614"/>
                            <a:ext cx="405" cy="4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87" grpId="0"/>
      <p:bldP spid="327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06450" y="260350"/>
            <a:ext cx="7529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«Лежать между» </a:t>
            </a:r>
          </a:p>
          <a:p>
            <a:pPr algn="ctr"/>
            <a:r>
              <a:rPr lang="ru-RU" sz="2800" b="1" dirty="0"/>
              <a:t>– третье основное понятие планиметрии</a:t>
            </a:r>
            <a:r>
              <a:rPr lang="ru-RU" dirty="0"/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448510" y="1555284"/>
            <a:ext cx="4245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B</a:t>
            </a:r>
            <a:r>
              <a:rPr lang="ru-RU" sz="2800" b="1" dirty="0" smtClean="0"/>
              <a:t> </a:t>
            </a:r>
            <a:r>
              <a:rPr lang="ru-RU" sz="2800" b="1" dirty="0"/>
              <a:t>лежит между </a:t>
            </a:r>
            <a:r>
              <a:rPr lang="en-US" sz="2800" b="1" dirty="0"/>
              <a:t>A </a:t>
            </a:r>
            <a:r>
              <a:rPr lang="ru-RU" sz="2800" b="1" dirty="0"/>
              <a:t>и </a:t>
            </a:r>
            <a:r>
              <a:rPr lang="en-US" sz="2800" b="1" dirty="0" smtClean="0"/>
              <a:t>C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268538" y="2205038"/>
            <a:ext cx="4105275" cy="2089150"/>
            <a:chOff x="1479" y="1841"/>
            <a:chExt cx="2586" cy="1316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851" y="214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B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917" y="195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rot="-829945">
              <a:off x="1479" y="1841"/>
              <a:ext cx="2586" cy="131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 rot="-829945">
              <a:off x="2007" y="2280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 rot="-829945">
              <a:off x="2996" y="2504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 rot="-829945">
              <a:off x="3470" y="2614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424" y="225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C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3132138" y="4005263"/>
            <a:ext cx="3313112" cy="863600"/>
            <a:chOff x="2199" y="2568"/>
            <a:chExt cx="2087" cy="544"/>
          </a:xfrm>
        </p:grpSpPr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199" y="2568"/>
              <a:ext cx="1860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2335" y="2568"/>
              <a:ext cx="19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1"/>
                <a:t>A - B - C</a:t>
              </a:r>
              <a:endParaRPr lang="ru-RU" sz="4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22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точку А?</a:t>
            </a: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140200" y="3213100"/>
            <a:ext cx="358775" cy="3587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smtClean="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4140200" y="24923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042988" y="1484313"/>
            <a:ext cx="6337300" cy="410527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7524750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900113" y="2708275"/>
            <a:ext cx="76327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611188" y="2852738"/>
            <a:ext cx="7632700" cy="1152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21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268538" y="1700213"/>
            <a:ext cx="3455987" cy="417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7" name="WordArt 13"/>
          <p:cNvSpPr>
            <a:spLocks noChangeArrowheads="1" noChangeShapeType="1" noTextEdit="1"/>
          </p:cNvSpPr>
          <p:nvPr/>
        </p:nvSpPr>
        <p:spPr bwMode="auto">
          <a:xfrm>
            <a:off x="2771775" y="5589588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1979613" y="2133600"/>
            <a:ext cx="5761037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9" name="WordArt 15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287337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24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250825" y="188913"/>
            <a:ext cx="8137530" cy="4849812"/>
            <a:chOff x="158" y="119"/>
            <a:chExt cx="5126" cy="3055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746" y="1071"/>
              <a:ext cx="3538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«Я думаю, что никогда до </a:t>
              </a:r>
            </a:p>
            <a:p>
              <a:pPr algn="ctr"/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настоящего  времени  </a:t>
              </a:r>
              <a:endParaRPr lang="ru-RU" sz="28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ru-RU" sz="2800" i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мы </a:t>
              </a:r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не жили </a:t>
              </a:r>
            </a:p>
            <a:p>
              <a:pPr algn="ctr"/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в такой  геометрический </a:t>
              </a:r>
              <a:r>
                <a:rPr lang="ru-RU" sz="2800" i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период. </a:t>
              </a:r>
            </a:p>
            <a:p>
              <a:pPr algn="ctr"/>
              <a:r>
                <a:rPr lang="ru-RU" sz="2800" i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Всё вокруг геометрия»</a:t>
              </a:r>
              <a:endParaRPr lang="ru-RU" sz="28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923" y="2886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i="1" dirty="0" err="1">
                  <a:solidFill>
                    <a:srgbClr val="CC3300"/>
                  </a:solidFill>
                </a:rPr>
                <a:t>Ле</a:t>
              </a:r>
              <a:r>
                <a:rPr lang="ru-RU" sz="2400" i="1" dirty="0">
                  <a:solidFill>
                    <a:srgbClr val="CC3300"/>
                  </a:solidFill>
                </a:rPr>
                <a:t> Корбюзье</a:t>
              </a:r>
            </a:p>
          </p:txBody>
        </p:sp>
        <p:pic>
          <p:nvPicPr>
            <p:cNvPr id="15366" name="Picture 6" descr="le-corbusier_001_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19"/>
              <a:ext cx="1488" cy="19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точки А и </a:t>
            </a:r>
            <a:r>
              <a:rPr lang="ru-RU" dirty="0">
                <a:solidFill>
                  <a:srgbClr val="990000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21507" name="Oval 7"/>
          <p:cNvSpPr>
            <a:spLocks noChangeArrowheads="1"/>
          </p:cNvSpPr>
          <p:nvPr/>
        </p:nvSpPr>
        <p:spPr bwMode="auto">
          <a:xfrm>
            <a:off x="1916906" y="3573016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08" name="Oval 13"/>
          <p:cNvSpPr>
            <a:spLocks noChangeArrowheads="1"/>
          </p:cNvSpPr>
          <p:nvPr/>
        </p:nvSpPr>
        <p:spPr bwMode="auto">
          <a:xfrm>
            <a:off x="5436096" y="2015332"/>
            <a:ext cx="217487" cy="195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09" name="WordArt 14"/>
          <p:cNvSpPr>
            <a:spLocks noChangeArrowheads="1" noChangeShapeType="1" noTextEdit="1"/>
          </p:cNvSpPr>
          <p:nvPr/>
        </p:nvSpPr>
        <p:spPr bwMode="auto">
          <a:xfrm>
            <a:off x="935833" y="2210594"/>
            <a:ext cx="5032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0" name="WordArt 15"/>
          <p:cNvSpPr>
            <a:spLocks noChangeArrowheads="1" noChangeShapeType="1" noTextEdit="1"/>
          </p:cNvSpPr>
          <p:nvPr/>
        </p:nvSpPr>
        <p:spPr bwMode="auto">
          <a:xfrm>
            <a:off x="6299993" y="1916832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107950" y="1160463"/>
            <a:ext cx="7416800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9" name="WordArt 17"/>
          <p:cNvSpPr>
            <a:spLocks noChangeArrowheads="1" noChangeShapeType="1" noTextEdit="1"/>
          </p:cNvSpPr>
          <p:nvPr/>
        </p:nvSpPr>
        <p:spPr bwMode="auto">
          <a:xfrm>
            <a:off x="2843808" y="4293096"/>
            <a:ext cx="5960467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Через любые две точки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 можно провести прямую,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и притом только одну.</a:t>
            </a:r>
          </a:p>
        </p:txBody>
      </p:sp>
    </p:spTree>
    <p:extLst>
      <p:ext uri="{BB962C8B-B14F-4D97-AF65-F5344CB8AC3E}">
        <p14:creationId xmlns:p14="http://schemas.microsoft.com/office/powerpoint/2010/main" val="96281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77686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90000"/>
                </a:solidFill>
              </a:rPr>
              <a:t>Сколько общих точек может быть у двух прямых?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8860"/>
            <a:ext cx="272462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5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00628" y="1849954"/>
            <a:ext cx="3786214" cy="1285884"/>
            <a:chOff x="3984" y="1728"/>
            <a:chExt cx="1776" cy="624"/>
          </a:xfrm>
        </p:grpSpPr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4704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O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3984" y="1728"/>
              <a:ext cx="139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V="1">
              <a:off x="4128" y="1833"/>
              <a:ext cx="16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4671" y="2019"/>
              <a:ext cx="68" cy="68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5232" y="172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5232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476220" y="1124744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0" y="3717032"/>
            <a:ext cx="9144000" cy="141445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Две прямые либо имеют только одну общую точку, либо не имеют общих </a:t>
            </a: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точек.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1" name="Line 51"/>
          <p:cNvSpPr>
            <a:spLocks noChangeShapeType="1"/>
          </p:cNvSpPr>
          <p:nvPr/>
        </p:nvSpPr>
        <p:spPr bwMode="auto">
          <a:xfrm>
            <a:off x="476220" y="1556792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476220" y="2492896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300256" y="270892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d</a:t>
            </a:r>
            <a:endParaRPr 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18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5" grpId="0"/>
      <p:bldP spid="49207" grpId="0" animBg="1"/>
      <p:bldP spid="61" grpId="0" animBg="1"/>
      <p:bldP spid="62" grpId="0" animBg="1"/>
      <p:bldP spid="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8224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Прямые,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имеющие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одну общую точку,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называются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пересекающимися.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467544" y="2767807"/>
            <a:ext cx="4897437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107504" y="3122613"/>
            <a:ext cx="4969247" cy="210820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2419881" y="4027488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4313237" y="55800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4056062" y="2860676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2098995" y="3122613"/>
            <a:ext cx="576263" cy="891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9795"/>
              </p:ext>
            </p:extLst>
          </p:nvPr>
        </p:nvGraphicFramePr>
        <p:xfrm>
          <a:off x="4730750" y="3716338"/>
          <a:ext cx="4048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Формула" r:id="rId3" imgW="634680" imgH="177480" progId="Equation.3">
                  <p:embed/>
                </p:oleObj>
              </mc:Choice>
              <mc:Fallback>
                <p:oleObj name="Формула" r:id="rId3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716338"/>
                        <a:ext cx="40481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814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  <p:bldP spid="174088" grpId="0" animBg="1"/>
      <p:bldP spid="174089" grpId="0"/>
      <p:bldP spid="1740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24075" y="620713"/>
            <a:ext cx="486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Опишите  рисунок (устно).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95288" y="12684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/>
              <a:t>Запишите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/>
              <a:t>рассказ, используя условные обозначения</a:t>
            </a:r>
            <a:endParaRPr lang="ru-RU" sz="2400" dirty="0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1547813" y="1844675"/>
            <a:ext cx="4176712" cy="2520950"/>
            <a:chOff x="975" y="1162"/>
            <a:chExt cx="2631" cy="1588"/>
          </a:xfrm>
        </p:grpSpPr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rot="20770055" flipV="1">
              <a:off x="1202" y="1666"/>
              <a:ext cx="2404" cy="6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69" name="Group 53"/>
            <p:cNvGrpSpPr>
              <a:grpSpLocks/>
            </p:cNvGrpSpPr>
            <p:nvPr/>
          </p:nvGrpSpPr>
          <p:grpSpPr bwMode="auto">
            <a:xfrm>
              <a:off x="975" y="1162"/>
              <a:ext cx="2413" cy="1588"/>
              <a:chOff x="975" y="1162"/>
              <a:chExt cx="2413" cy="1588"/>
            </a:xfrm>
          </p:grpSpPr>
          <p:sp>
            <p:nvSpPr>
              <p:cNvPr id="34822" name="Text Box 6"/>
              <p:cNvSpPr txBox="1">
                <a:spLocks noChangeArrowheads="1"/>
              </p:cNvSpPr>
              <p:nvPr/>
            </p:nvSpPr>
            <p:spPr bwMode="auto">
              <a:xfrm>
                <a:off x="975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002060"/>
                    </a:solidFill>
                  </a:rPr>
                  <a:t>А</a:t>
                </a:r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2028" y="1253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P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auto">
              <a:xfrm rot="-829945">
                <a:off x="1111" y="265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auto">
              <a:xfrm rot="-829945">
                <a:off x="2164" y="161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auto">
              <a:xfrm rot="-829945">
                <a:off x="2799" y="170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2708" y="134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C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3116" y="116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k</a:t>
                </a:r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2572" y="211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N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auto">
              <a:xfrm rot="-829945">
                <a:off x="2753" y="2432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0" name="Oval 34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1" name="Text Box 35"/>
              <p:cNvSpPr txBox="1">
                <a:spLocks noChangeArrowheads="1"/>
              </p:cNvSpPr>
              <p:nvPr/>
            </p:nvSpPr>
            <p:spPr bwMode="auto">
              <a:xfrm>
                <a:off x="1882" y="179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F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372225" y="1735138"/>
            <a:ext cx="1924050" cy="3387725"/>
            <a:chOff x="3243" y="1117"/>
            <a:chExt cx="1212" cy="2134"/>
          </a:xfrm>
        </p:grpSpPr>
        <p:grpSp>
          <p:nvGrpSpPr>
            <p:cNvPr id="34853" name="Group 37"/>
            <p:cNvGrpSpPr>
              <a:grpSpLocks/>
            </p:cNvGrpSpPr>
            <p:nvPr/>
          </p:nvGrpSpPr>
          <p:grpSpPr bwMode="auto">
            <a:xfrm>
              <a:off x="3243" y="1117"/>
              <a:ext cx="782" cy="365"/>
              <a:chOff x="3334" y="1525"/>
              <a:chExt cx="782" cy="365"/>
            </a:xfrm>
          </p:grpSpPr>
          <p:graphicFrame>
            <p:nvGraphicFramePr>
              <p:cNvPr id="3483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5275149"/>
                  </p:ext>
                </p:extLst>
              </p:nvPr>
            </p:nvGraphicFramePr>
            <p:xfrm>
              <a:off x="3606" y="1616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71" name="Формула" r:id="rId3" imgW="126720" imgH="126720" progId="Equation.3">
                      <p:embed/>
                    </p:oleObj>
                  </mc:Choice>
                  <mc:Fallback>
                    <p:oleObj name="Формула" r:id="rId3" imgW="126720" imgH="12672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1616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38" name="Text Box 22"/>
              <p:cNvSpPr txBox="1">
                <a:spLocks noChangeArrowheads="1"/>
              </p:cNvSpPr>
              <p:nvPr/>
            </p:nvSpPr>
            <p:spPr bwMode="auto">
              <a:xfrm>
                <a:off x="3334" y="152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A</a:t>
                </a:r>
                <a:endParaRPr lang="ru-RU" sz="3200" b="1" dirty="0"/>
              </a:p>
            </p:txBody>
          </p:sp>
          <p:sp>
            <p:nvSpPr>
              <p:cNvPr id="34839" name="Text Box 23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54" name="Group 38"/>
            <p:cNvGrpSpPr>
              <a:grpSpLocks/>
            </p:cNvGrpSpPr>
            <p:nvPr/>
          </p:nvGrpSpPr>
          <p:grpSpPr bwMode="auto">
            <a:xfrm>
              <a:off x="3243" y="1480"/>
              <a:ext cx="782" cy="365"/>
              <a:chOff x="3334" y="1955"/>
              <a:chExt cx="782" cy="365"/>
            </a:xfrm>
          </p:grpSpPr>
          <p:graphicFrame>
            <p:nvGraphicFramePr>
              <p:cNvPr id="34840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479294"/>
                  </p:ext>
                </p:extLst>
              </p:nvPr>
            </p:nvGraphicFramePr>
            <p:xfrm>
              <a:off x="3621" y="2047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72" name="Формула" r:id="rId5" imgW="126720" imgH="126720" progId="Equation.3">
                      <p:embed/>
                    </p:oleObj>
                  </mc:Choice>
                  <mc:Fallback>
                    <p:oleObj name="Формула" r:id="rId5" imgW="126720" imgH="12672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1" y="2047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41" name="Text Box 25"/>
              <p:cNvSpPr txBox="1">
                <a:spLocks noChangeArrowheads="1"/>
              </p:cNvSpPr>
              <p:nvPr/>
            </p:nvSpPr>
            <p:spPr bwMode="auto">
              <a:xfrm>
                <a:off x="3334" y="195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F</a:t>
                </a:r>
                <a:endParaRPr lang="ru-RU" sz="3200" b="1" dirty="0"/>
              </a:p>
            </p:txBody>
          </p:sp>
          <p:sp>
            <p:nvSpPr>
              <p:cNvPr id="34842" name="Text Box 26"/>
              <p:cNvSpPr txBox="1">
                <a:spLocks noChangeArrowheads="1"/>
              </p:cNvSpPr>
              <p:nvPr/>
            </p:nvSpPr>
            <p:spPr bwMode="auto">
              <a:xfrm>
                <a:off x="3787" y="195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3243" y="1795"/>
              <a:ext cx="782" cy="365"/>
              <a:chOff x="3379" y="2296"/>
              <a:chExt cx="782" cy="365"/>
            </a:xfrm>
          </p:grpSpPr>
          <p:graphicFrame>
            <p:nvGraphicFramePr>
              <p:cNvPr id="34843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8353141"/>
                  </p:ext>
                </p:extLst>
              </p:nvPr>
            </p:nvGraphicFramePr>
            <p:xfrm>
              <a:off x="3651" y="2387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73" name="Формула" r:id="rId7" imgW="126720" imgH="126720" progId="Equation.3">
                      <p:embed/>
                    </p:oleObj>
                  </mc:Choice>
                  <mc:Fallback>
                    <p:oleObj name="Формула" r:id="rId7" imgW="126720" imgH="126720" progId="Equation.3">
                      <p:embed/>
                      <p:pic>
                        <p:nvPicPr>
                          <p:cNvPr id="0" name="Picture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387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44" name="Text Box 28"/>
              <p:cNvSpPr txBox="1">
                <a:spLocks noChangeArrowheads="1"/>
              </p:cNvSpPr>
              <p:nvPr/>
            </p:nvSpPr>
            <p:spPr bwMode="auto">
              <a:xfrm>
                <a:off x="3379" y="2296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C</a:t>
                </a:r>
                <a:endParaRPr lang="ru-RU" sz="3200" b="1" dirty="0"/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3832" y="2296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61" name="Group 45"/>
            <p:cNvGrpSpPr>
              <a:grpSpLocks/>
            </p:cNvGrpSpPr>
            <p:nvPr/>
          </p:nvGrpSpPr>
          <p:grpSpPr bwMode="auto">
            <a:xfrm>
              <a:off x="3243" y="2160"/>
              <a:ext cx="782" cy="365"/>
              <a:chOff x="3379" y="2659"/>
              <a:chExt cx="782" cy="365"/>
            </a:xfrm>
          </p:grpSpPr>
          <p:sp>
            <p:nvSpPr>
              <p:cNvPr id="34847" name="Text Box 31"/>
              <p:cNvSpPr txBox="1">
                <a:spLocks noChangeArrowheads="1"/>
              </p:cNvSpPr>
              <p:nvPr/>
            </p:nvSpPr>
            <p:spPr bwMode="auto">
              <a:xfrm>
                <a:off x="3379" y="2659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P</a:t>
                </a:r>
                <a:endParaRPr lang="ru-RU" sz="3200" b="1" dirty="0"/>
              </a:p>
            </p:txBody>
          </p:sp>
          <p:sp>
            <p:nvSpPr>
              <p:cNvPr id="34848" name="Text Box 32"/>
              <p:cNvSpPr txBox="1">
                <a:spLocks noChangeArrowheads="1"/>
              </p:cNvSpPr>
              <p:nvPr/>
            </p:nvSpPr>
            <p:spPr bwMode="auto">
              <a:xfrm>
                <a:off x="3832" y="2659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  <p:graphicFrame>
            <p:nvGraphicFramePr>
              <p:cNvPr id="34856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0721616"/>
                  </p:ext>
                </p:extLst>
              </p:nvPr>
            </p:nvGraphicFramePr>
            <p:xfrm>
              <a:off x="3651" y="2704"/>
              <a:ext cx="22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74" name="Формула" r:id="rId9" imgW="126720" imgH="152280" progId="Equation.3">
                      <p:embed/>
                    </p:oleObj>
                  </mc:Choice>
                  <mc:Fallback>
                    <p:oleObj name="Формула" r:id="rId9" imgW="126720" imgH="152280" progId="Equation.3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704"/>
                            <a:ext cx="220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864" name="Group 48"/>
            <p:cNvGrpSpPr>
              <a:grpSpLocks/>
            </p:cNvGrpSpPr>
            <p:nvPr/>
          </p:nvGrpSpPr>
          <p:grpSpPr bwMode="auto">
            <a:xfrm>
              <a:off x="3243" y="2523"/>
              <a:ext cx="782" cy="365"/>
              <a:chOff x="3243" y="2523"/>
              <a:chExt cx="782" cy="365"/>
            </a:xfrm>
          </p:grpSpPr>
          <p:sp>
            <p:nvSpPr>
              <p:cNvPr id="34858" name="Text Box 42"/>
              <p:cNvSpPr txBox="1">
                <a:spLocks noChangeArrowheads="1"/>
              </p:cNvSpPr>
              <p:nvPr/>
            </p:nvSpPr>
            <p:spPr bwMode="auto">
              <a:xfrm>
                <a:off x="3243" y="252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N</a:t>
                </a:r>
                <a:endParaRPr lang="ru-RU" sz="3200" b="1" dirty="0"/>
              </a:p>
            </p:txBody>
          </p:sp>
          <p:sp>
            <p:nvSpPr>
              <p:cNvPr id="34859" name="Text Box 43"/>
              <p:cNvSpPr txBox="1">
                <a:spLocks noChangeArrowheads="1"/>
              </p:cNvSpPr>
              <p:nvPr/>
            </p:nvSpPr>
            <p:spPr bwMode="auto">
              <a:xfrm>
                <a:off x="3696" y="2523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  <p:graphicFrame>
            <p:nvGraphicFramePr>
              <p:cNvPr id="34860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5182315"/>
                  </p:ext>
                </p:extLst>
              </p:nvPr>
            </p:nvGraphicFramePr>
            <p:xfrm>
              <a:off x="3515" y="2568"/>
              <a:ext cx="22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75" name="Формула" r:id="rId11" imgW="126720" imgH="152280" progId="Equation.3">
                      <p:embed/>
                    </p:oleObj>
                  </mc:Choice>
                  <mc:Fallback>
                    <p:oleObj name="Формула" r:id="rId11" imgW="126720" imgH="152280" progId="Equation.3">
                      <p:embed/>
                      <p:pic>
                        <p:nvPicPr>
                          <p:cNvPr id="0" name="Picture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5" y="2568"/>
                            <a:ext cx="220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863" name="Text Box 47"/>
            <p:cNvSpPr txBox="1">
              <a:spLocks noChangeArrowheads="1"/>
            </p:cNvSpPr>
            <p:nvPr/>
          </p:nvSpPr>
          <p:spPr bwMode="auto">
            <a:xfrm>
              <a:off x="3288" y="2886"/>
              <a:ext cx="11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A - F - C</a:t>
              </a:r>
              <a:r>
                <a:rPr lang="ru-RU" sz="3200" b="1" dirty="0"/>
                <a:t>.</a:t>
              </a:r>
            </a:p>
          </p:txBody>
        </p:sp>
      </p:grpSp>
      <p:pic>
        <p:nvPicPr>
          <p:cNvPr id="34868" name="Picture 52" descr="аним_ученик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5288" y="1268413"/>
            <a:ext cx="1073150" cy="1800225"/>
          </a:xfrm>
          <a:prstGeom prst="rect">
            <a:avLst/>
          </a:prstGeom>
          <a:noFill/>
        </p:spPr>
      </p:pic>
      <p:sp>
        <p:nvSpPr>
          <p:cNvPr id="34872" name="WordArt 5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7562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36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 класс, и ты!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8407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1663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40000"/>
                </a:solidFill>
              </a:rPr>
              <a:t>Перед вами фасад дома. </a:t>
            </a:r>
            <a:endParaRPr lang="ru-RU" sz="2400" b="1" dirty="0" smtClean="0">
              <a:solidFill>
                <a:srgbClr val="C4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40000"/>
                </a:solidFill>
              </a:rPr>
              <a:t>Какие </a:t>
            </a:r>
            <a:r>
              <a:rPr lang="ru-RU" sz="2400" b="1" dirty="0">
                <a:solidFill>
                  <a:srgbClr val="C40000"/>
                </a:solidFill>
              </a:rPr>
              <a:t>геометрические фигуры вы здесь </a:t>
            </a:r>
            <a:r>
              <a:rPr lang="ru-RU" sz="2400" b="1" dirty="0" smtClean="0">
                <a:solidFill>
                  <a:srgbClr val="C40000"/>
                </a:solidFill>
              </a:rPr>
              <a:t>видите?</a:t>
            </a:r>
            <a:endParaRPr lang="ru-RU" sz="2400" dirty="0">
              <a:solidFill>
                <a:srgbClr val="C4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3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664"/>
            <a:ext cx="6372201" cy="378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1396" y="443711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90000"/>
                </a:solidFill>
              </a:rPr>
              <a:t>Необходимо  </a:t>
            </a:r>
            <a:r>
              <a:rPr lang="ru-RU" sz="2400" b="1" u="sng" dirty="0">
                <a:solidFill>
                  <a:srgbClr val="990000"/>
                </a:solidFill>
              </a:rPr>
              <a:t>тремя прямыми</a:t>
            </a:r>
            <a:r>
              <a:rPr lang="ru-RU" sz="2400" b="1" dirty="0">
                <a:solidFill>
                  <a:srgbClr val="990000"/>
                </a:solidFill>
              </a:rPr>
              <a:t> разрезать прямоугольник  на 7 частей, каждая из которых содержала бы по одному яблоку</a:t>
            </a:r>
            <a:r>
              <a:rPr lang="ru-RU" sz="2400" dirty="0">
                <a:solidFill>
                  <a:srgbClr val="99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87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2195512" y="692696"/>
            <a:ext cx="5832871" cy="396043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829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Не боюсь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ответы знаю!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04664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</a:pPr>
            <a:r>
              <a:rPr lang="ru-RU" sz="2800" smtClean="0"/>
              <a:t>1) Прочитать учебник стр. 3-6.</a:t>
            </a:r>
          </a:p>
          <a:p>
            <a:pPr lvl="0" latinLnBrk="0">
              <a:lnSpc>
                <a:spcPct val="150000"/>
              </a:lnSpc>
            </a:pPr>
            <a:r>
              <a:rPr lang="ru-RU" sz="2800" smtClean="0"/>
              <a:t>2) Задачи №1, 2, 4.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3660" y="3284984"/>
            <a:ext cx="4424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ru-RU" b="1" dirty="0"/>
              <a:t>Творческое задание.</a:t>
            </a:r>
            <a:r>
              <a:rPr lang="ru-RU" dirty="0"/>
              <a:t> </a:t>
            </a:r>
          </a:p>
          <a:p>
            <a:pPr latinLnBrk="0">
              <a:lnSpc>
                <a:spcPct val="150000"/>
              </a:lnSpc>
            </a:pPr>
            <a:r>
              <a:rPr lang="ru-RU" dirty="0"/>
              <a:t>1) Составить и раскрасить орнамент или фигуру, состоящую из геометрических фигур.</a:t>
            </a:r>
          </a:p>
          <a:p>
            <a:pPr>
              <a:lnSpc>
                <a:spcPct val="150000"/>
              </a:lnSpc>
            </a:pPr>
            <a:r>
              <a:rPr lang="ru-RU" dirty="0"/>
              <a:t>Написать рассказ или сочинить сказку на тему: «Геометрия вокруг меня».</a:t>
            </a:r>
          </a:p>
          <a:p>
            <a:endParaRPr lang="ru-RU" dirty="0"/>
          </a:p>
        </p:txBody>
      </p:sp>
      <p:pic>
        <p:nvPicPr>
          <p:cNvPr id="48135" name="Picture 7" descr="https://encrypted-tbn3.gstatic.com/images?q=tbn:ANd9GcQtIvBnkOmHfL4FuqMUD0-PshGahuqnXSywTUihyQWK7-cG-F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/>
              <a:t>или</a:t>
            </a:r>
            <a:endParaRPr lang="ru-RU" sz="36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01078" y="620713"/>
            <a:ext cx="81418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</a:rPr>
              <a:t>Оцените свою деятельность на уроке, </a:t>
            </a:r>
          </a:p>
          <a:p>
            <a:pPr algn="ctr"/>
            <a:r>
              <a:rPr lang="ru-RU" sz="3200" b="1" dirty="0">
                <a:solidFill>
                  <a:srgbClr val="990000"/>
                </a:solidFill>
              </a:rPr>
              <a:t>обведите соответствующий символ. </a:t>
            </a:r>
          </a:p>
        </p:txBody>
      </p:sp>
      <p:pic>
        <p:nvPicPr>
          <p:cNvPr id="49154" name="Рисунок 3" descr="http://im3-tub-ru.yandex.net/i?id=220dcf0731f287f003bdef8e78fbb07f-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" y="2721372"/>
            <a:ext cx="1737799" cy="18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10" descr="http://im2-tub-ru.yandex.net/i?id=a2fd1f7fdd56203ab4b836d90686fd67-6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70" y="4028923"/>
            <a:ext cx="1916426" cy="21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1" descr="http://im1-tub-ru.yandex.net/i?id=6e0c722edd88a2d55055e9fa22d4ffdb-11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3"/>
            <a:ext cx="1486272" cy="18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97152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Я хорошо понял(а)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944" y="3145557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Я не всё понял(а)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12666" y="4198059"/>
            <a:ext cx="1901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ru-RU" sz="2000" b="1" dirty="0"/>
              <a:t>Я не понял(а)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le_corbusier_03_villa-schw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61490">
            <a:off x="611188" y="981075"/>
            <a:ext cx="2124075" cy="1595438"/>
          </a:xfrm>
          <a:prstGeom prst="rect">
            <a:avLst/>
          </a:prstGeom>
          <a:noFill/>
        </p:spPr>
      </p:pic>
      <p:pic>
        <p:nvPicPr>
          <p:cNvPr id="16391" name="Picture 7" descr="le_corbusier_01_villa-fal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9963" y="836613"/>
            <a:ext cx="2124075" cy="1595437"/>
          </a:xfrm>
          <a:prstGeom prst="rect">
            <a:avLst/>
          </a:prstGeom>
          <a:noFill/>
        </p:spPr>
      </p:pic>
      <p:pic>
        <p:nvPicPr>
          <p:cNvPr id="16393" name="Picture 9" descr="le_corbusier_13_villa-savo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3067">
            <a:off x="5940425" y="908050"/>
            <a:ext cx="2844800" cy="1604963"/>
          </a:xfrm>
          <a:prstGeom prst="rect">
            <a:avLst/>
          </a:prstGeom>
          <a:noFill/>
        </p:spPr>
      </p:pic>
      <p:pic>
        <p:nvPicPr>
          <p:cNvPr id="16397" name="Picture 13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5" r:link="rId6" cstate="email"/>
          <a:srcRect t="17001"/>
          <a:stretch>
            <a:fillRect/>
          </a:stretch>
        </p:blipFill>
        <p:spPr bwMode="auto">
          <a:xfrm>
            <a:off x="3405188" y="2573338"/>
            <a:ext cx="23336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668463" y="188913"/>
            <a:ext cx="580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0000"/>
                </a:solidFill>
              </a:rPr>
              <a:t>Геометрические  фигуры  вокруг нас</a:t>
            </a:r>
          </a:p>
        </p:txBody>
      </p: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468313" y="2852738"/>
            <a:ext cx="8207375" cy="3455987"/>
            <a:chOff x="295" y="1797"/>
            <a:chExt cx="5170" cy="2177"/>
          </a:xfrm>
        </p:grpSpPr>
        <p:pic>
          <p:nvPicPr>
            <p:cNvPr id="16389" name="Picture 5" descr="60780_main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1039752">
              <a:off x="431" y="1797"/>
              <a:ext cx="1406" cy="996"/>
            </a:xfrm>
            <a:prstGeom prst="rect">
              <a:avLst/>
            </a:prstGeom>
            <a:noFill/>
          </p:spPr>
        </p:pic>
        <p:pic>
          <p:nvPicPr>
            <p:cNvPr id="16400" name="Picture 16" descr="м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20680609">
              <a:off x="3923" y="1797"/>
              <a:ext cx="1315" cy="932"/>
            </a:xfrm>
            <a:prstGeom prst="rect">
              <a:avLst/>
            </a:prstGeom>
            <a:noFill/>
          </p:spPr>
        </p:pic>
        <p:pic>
          <p:nvPicPr>
            <p:cNvPr id="16405" name="Picture 21" descr="801032"/>
            <p:cNvPicPr>
              <a:picLocks noChangeAspect="1" noChangeArrowheads="1"/>
            </p:cNvPicPr>
            <p:nvPr/>
          </p:nvPicPr>
          <p:blipFill>
            <a:blip r:embed="rId9" cstate="email">
              <a:lum contrast="12000"/>
            </a:blip>
            <a:srcRect/>
            <a:stretch>
              <a:fillRect/>
            </a:stretch>
          </p:blipFill>
          <p:spPr bwMode="auto">
            <a:xfrm rot="-987186">
              <a:off x="295" y="3022"/>
              <a:ext cx="1633" cy="940"/>
            </a:xfrm>
            <a:prstGeom prst="rect">
              <a:avLst/>
            </a:prstGeom>
            <a:noFill/>
          </p:spPr>
        </p:pic>
        <p:pic>
          <p:nvPicPr>
            <p:cNvPr id="16407" name="Picture 23" descr="79900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1047168">
              <a:off x="3787" y="2976"/>
              <a:ext cx="1678" cy="998"/>
            </a:xfrm>
            <a:prstGeom prst="rect">
              <a:avLst/>
            </a:prstGeom>
            <a:noFill/>
          </p:spPr>
        </p:pic>
        <p:pic>
          <p:nvPicPr>
            <p:cNvPr id="16408" name="Picture 24" descr="2943508ubw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154" y="2931"/>
              <a:ext cx="1452" cy="9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115616" y="3021702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Желаю удачи!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9959"/>
            <a:ext cx="7516601" cy="249299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</a:p>
          <a:p>
            <a:pPr algn="ctr"/>
            <a:endParaRPr lang="ru-RU" sz="54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49619"/>
            <a:ext cx="5157036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40" name="Picture 12" descr="https://encrypted-tbn1.gstatic.com/images?q=tbn:ANd9GcTFPG0TuEy4UJQ1nW6VYZ8sNS_v7Y5xxXEYwx-n0Zac8dkb8v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11146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0344" y="454444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Даниловская</a:t>
            </a:r>
            <a:r>
              <a:rPr lang="ru-RU" dirty="0" smtClean="0"/>
              <a:t> О.Н.</a:t>
            </a:r>
          </a:p>
          <a:p>
            <a:pPr algn="ctr"/>
            <a:r>
              <a:rPr lang="ru-RU" dirty="0" smtClean="0"/>
              <a:t>учитель математики МОУ «С(К)ОШИ №4» города Магнитогорска</a:t>
            </a:r>
            <a:endParaRPr lang="ru-RU" dirty="0"/>
          </a:p>
        </p:txBody>
      </p:sp>
      <p:pic>
        <p:nvPicPr>
          <p:cNvPr id="8" name="Рисунок 7" descr="http://im3-tub-ru.yandex.net/i?id=7bdd6a40e7b853e4d3ca9dd9d7a44c83-123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4083199"/>
            <a:ext cx="2885681" cy="237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979613" y="1196975"/>
            <a:ext cx="5689600" cy="4321175"/>
            <a:chOff x="1247" y="754"/>
            <a:chExt cx="3584" cy="2722"/>
          </a:xfrm>
        </p:grpSpPr>
        <p:pic>
          <p:nvPicPr>
            <p:cNvPr id="18434" name="Picture 2" descr="BD05091_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4" y="1162"/>
              <a:ext cx="1812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247" y="754"/>
              <a:ext cx="3584" cy="2722"/>
              <a:chOff x="1247" y="754"/>
              <a:chExt cx="3584" cy="2722"/>
            </a:xfrm>
          </p:grpSpPr>
          <p:sp>
            <p:nvSpPr>
              <p:cNvPr id="18435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47" y="2750"/>
                <a:ext cx="3584" cy="7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ГЕОМЕТРИЮ</a:t>
                </a:r>
              </a:p>
            </p:txBody>
          </p:sp>
          <p:sp>
            <p:nvSpPr>
              <p:cNvPr id="1843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" y="754"/>
                <a:ext cx="3040" cy="499"/>
              </a:xfrm>
              <a:prstGeom prst="rect">
                <a:avLst/>
              </a:prstGeom>
            </p:spPr>
            <p:txBody>
              <a:bodyPr wrap="none" fromWordArt="1">
                <a:prstTxWarp prst="textCanUp">
                  <a:avLst>
                    <a:gd name="adj" fmla="val 66667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ИЗУЧАЕМ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00113" y="1052513"/>
            <a:ext cx="7416800" cy="3419475"/>
            <a:chOff x="567" y="663"/>
            <a:chExt cx="4672" cy="2154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567" y="1502"/>
              <a:ext cx="4672" cy="13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7413" name="Picture 5" descr="Рисунок109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570"/>
              <a:ext cx="984" cy="784"/>
            </a:xfrm>
            <a:prstGeom prst="rect">
              <a:avLst/>
            </a:prstGeom>
            <a:noFill/>
          </p:spPr>
        </p:pic>
        <p:pic>
          <p:nvPicPr>
            <p:cNvPr id="17414" name="Picture 6" descr="Рисунок110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59" y="1616"/>
              <a:ext cx="940" cy="748"/>
            </a:xfrm>
            <a:prstGeom prst="rect">
              <a:avLst/>
            </a:prstGeom>
            <a:noFill/>
          </p:spPr>
        </p:pic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973" y="1502"/>
              <a:ext cx="0" cy="131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748" y="2478"/>
              <a:ext cx="10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ХОРОШЕЕ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105" y="2478"/>
              <a:ext cx="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ПЛОХОЕ</a:t>
              </a:r>
            </a:p>
          </p:txBody>
        </p:sp>
        <p:sp>
          <p:nvSpPr>
            <p:cNvPr id="1742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020" y="663"/>
              <a:ext cx="3787" cy="81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7106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solidFill>
                    <a:srgbClr val="990000"/>
                  </a:soli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НАСТРОЕНИЕ ???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106" y="2478"/>
              <a:ext cx="15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РАВНОДУШНОЕ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833" y="1502"/>
              <a:ext cx="0" cy="131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7430" name="Picture 22" descr="Рисунок9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26" y="1752"/>
              <a:ext cx="762" cy="6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2708275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Игрушки детст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ва</a:t>
            </a: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323850" y="692150"/>
            <a:ext cx="8135938" cy="5676900"/>
            <a:chOff x="204" y="436"/>
            <a:chExt cx="5125" cy="3576"/>
          </a:xfrm>
        </p:grpSpPr>
        <p:pic>
          <p:nvPicPr>
            <p:cNvPr id="65550" name="Picture 14" descr="d364_1-web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709"/>
              <a:ext cx="982" cy="1088"/>
            </a:xfrm>
            <a:prstGeom prst="rect">
              <a:avLst/>
            </a:prstGeom>
            <a:noFill/>
          </p:spPr>
        </p:pic>
        <p:pic>
          <p:nvPicPr>
            <p:cNvPr id="65551" name="Picture 15" descr="1234278722_toy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2840"/>
              <a:ext cx="1043" cy="1043"/>
            </a:xfrm>
            <a:prstGeom prst="rect">
              <a:avLst/>
            </a:prstGeom>
            <a:noFill/>
          </p:spPr>
        </p:pic>
        <p:pic>
          <p:nvPicPr>
            <p:cNvPr id="65541" name="Picture 5" descr="page4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38" y="2750"/>
              <a:ext cx="1083" cy="1262"/>
            </a:xfrm>
            <a:prstGeom prst="rect">
              <a:avLst/>
            </a:prstGeom>
            <a:noFill/>
          </p:spPr>
        </p:pic>
        <p:pic>
          <p:nvPicPr>
            <p:cNvPr id="65542" name="Picture 6" descr="0091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83" y="1631"/>
              <a:ext cx="816" cy="1058"/>
            </a:xfrm>
            <a:prstGeom prst="rect">
              <a:avLst/>
            </a:prstGeom>
            <a:noFill/>
          </p:spPr>
        </p:pic>
        <p:pic>
          <p:nvPicPr>
            <p:cNvPr id="65543" name="Picture 7" descr="3922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03" y="754"/>
              <a:ext cx="953" cy="948"/>
            </a:xfrm>
            <a:prstGeom prst="rect">
              <a:avLst/>
            </a:prstGeom>
            <a:noFill/>
          </p:spPr>
        </p:pic>
        <p:pic>
          <p:nvPicPr>
            <p:cNvPr id="65546" name="Picture 10" descr="O6OQ5OCA0GJYUTCAVD9NPPCAA57PVKCAZSN7W3CAYUDXU5CA4723XPCA11LCRNCAFV61V5CAMSQSGWCADYMDR7CAJXE0NHCABI3PJYCAVU5Y1WCASWTJERCA27NUWZCA2LXH52CAX661OXCAQA7G4XCAMC5Z3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87" y="1658"/>
              <a:ext cx="1542" cy="1004"/>
            </a:xfrm>
            <a:prstGeom prst="rect">
              <a:avLst/>
            </a:prstGeom>
            <a:noFill/>
          </p:spPr>
        </p:pic>
        <p:pic>
          <p:nvPicPr>
            <p:cNvPr id="65547" name="Picture 11" descr="68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78" y="2931"/>
              <a:ext cx="998" cy="998"/>
            </a:xfrm>
            <a:prstGeom prst="rect">
              <a:avLst/>
            </a:prstGeom>
            <a:noFill/>
          </p:spPr>
        </p:pic>
        <p:pic>
          <p:nvPicPr>
            <p:cNvPr id="65549" name="Picture 13" descr="cube_abc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87" y="436"/>
              <a:ext cx="1225" cy="9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2667000" y="1125538"/>
            <a:ext cx="3810000" cy="3522662"/>
            <a:chOff x="1680" y="709"/>
            <a:chExt cx="2400" cy="2219"/>
          </a:xfrm>
        </p:grpSpPr>
        <p:pic>
          <p:nvPicPr>
            <p:cNvPr id="38918" name="Picture 6" descr="vanyaкопирование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80" y="709"/>
              <a:ext cx="2400" cy="2219"/>
            </a:xfrm>
            <a:prstGeom prst="rect">
              <a:avLst/>
            </a:prstGeom>
            <a:noFill/>
          </p:spPr>
        </p:pic>
        <p:pic>
          <p:nvPicPr>
            <p:cNvPr id="38919" name="Picture 7" descr="word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7" y="845"/>
              <a:ext cx="605" cy="6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1177</Words>
  <Application>Microsoft Office PowerPoint</Application>
  <PresentationFormat>Экран (4:3)</PresentationFormat>
  <Paragraphs>278</Paragraphs>
  <Slides>50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Лучи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фигуру!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возникновения  ГЕОМЕТРИИ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Почти все великие ученые древности и средних веков были выдающимися геометрами.   Девиз академии Платона был:  "Не знающие геометрии не допускаются!"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прямых можно провести  через точку А?</vt:lpstr>
      <vt:lpstr>Сколько прямых можно провести  через точки А и 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 1</cp:lastModifiedBy>
  <cp:revision>60</cp:revision>
  <dcterms:created xsi:type="dcterms:W3CDTF">2010-10-03T09:43:00Z</dcterms:created>
  <dcterms:modified xsi:type="dcterms:W3CDTF">2014-11-09T08:52:29Z</dcterms:modified>
</cp:coreProperties>
</file>