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6" r:id="rId3"/>
    <p:sldId id="259" r:id="rId4"/>
    <p:sldId id="277" r:id="rId5"/>
    <p:sldId id="268" r:id="rId6"/>
    <p:sldId id="283" r:id="rId7"/>
    <p:sldId id="285" r:id="rId8"/>
    <p:sldId id="284" r:id="rId9"/>
    <p:sldId id="286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255B1-C40F-4D87-8B72-242ADF9A67C6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5968-543B-4E46-B83C-359618AE2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B58F-296B-4CE1-907A-597FD5EBD94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1590-11E5-4C92-A2F4-97E87BC72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4;&#1073;&#1086;&#1083;&#1086;&#1095;&#1082;&#1072;%20&#1079;&#1072;&#1082;&#1088;&#1099;&#1090;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012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013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014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143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015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>
            <a:lum bright="21000" contrast="3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4810" y="3929066"/>
            <a:ext cx="492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Урок химии в 11 классе</a:t>
            </a:r>
          </a:p>
          <a:p>
            <a:r>
              <a:rPr lang="ru-RU" b="1" dirty="0" smtClean="0">
                <a:latin typeface="Comic Sans MS" pitchFamily="66" charset="0"/>
              </a:rPr>
              <a:t>Учитель Горшкова Н.Е.</a:t>
            </a:r>
          </a:p>
          <a:p>
            <a:r>
              <a:rPr lang="ru-RU" b="1" dirty="0" smtClean="0">
                <a:latin typeface="Comic Sans MS" pitchFamily="66" charset="0"/>
              </a:rPr>
              <a:t>МБОУ </a:t>
            </a:r>
            <a:r>
              <a:rPr lang="ru-RU" b="1" dirty="0" err="1" smtClean="0">
                <a:latin typeface="Comic Sans MS" pitchFamily="66" charset="0"/>
              </a:rPr>
              <a:t>Чановская</a:t>
            </a:r>
            <a:r>
              <a:rPr lang="ru-RU" b="1" dirty="0" smtClean="0">
                <a:latin typeface="Comic Sans MS" pitchFamily="66" charset="0"/>
              </a:rPr>
              <a:t> СОШ№1</a:t>
            </a:r>
          </a:p>
          <a:p>
            <a:r>
              <a:rPr lang="ru-RU" b="1" dirty="0" smtClean="0">
                <a:latin typeface="Comic Sans MS" pitchFamily="66" charset="0"/>
              </a:rPr>
              <a:t>2012г.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28599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Скорость химических реакций.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1\Desktop\6a00d8341e70ae53ef00e554f16fd08833-800w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928934"/>
            <a:ext cx="5314950" cy="304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071546"/>
            <a:ext cx="65008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hlinkClick r:id="rId4" action="ppaction://hlinkpres?slideindex=1&amp;slidetitle="/>
              </a:rPr>
              <a:t>Ответим на вопросы теста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химические реакции\247352_213114458719436_172697249427824_669653_771628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8286808" cy="6105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Скорость химической реакции определяется количеством вещества, прореагировавшего в единицу времени в единице объема.</a:t>
            </a:r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928670"/>
            <a:ext cx="678661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же такое скорость химической реакции?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266" name="Picture 2" descr="http://www.chemistry.narod.ru/himiya/Image136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929198"/>
            <a:ext cx="635798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 descr="C:\Users\1\Desktop\Image17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280976" cy="62151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571744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latin typeface="Comic Sans MS" pitchFamily="66" charset="0"/>
              </a:rPr>
              <a:t>Факторы,влияющие</a:t>
            </a:r>
            <a:r>
              <a:rPr lang="ru-RU" sz="4400" b="1" dirty="0" smtClean="0">
                <a:latin typeface="Comic Sans MS" pitchFamily="66" charset="0"/>
              </a:rPr>
              <a:t> </a:t>
            </a:r>
          </a:p>
          <a:p>
            <a:r>
              <a:rPr lang="ru-RU" sz="4400" b="1" dirty="0" smtClean="0">
                <a:latin typeface="Comic Sans MS" pitchFamily="66" charset="0"/>
              </a:rPr>
              <a:t>на скорость химической реакции</a:t>
            </a:r>
            <a:endParaRPr lang="ru-RU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химические реакции\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457128" cy="378621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86182" y="874951"/>
            <a:ext cx="48577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«Скорость химической реакции пропорциональна произведению концентраций реагирующих веществ, взятых в степенях, равных их коэффициентам в уравнении реакции».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+ 3H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↔ 2NH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р-ии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k∙C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(N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)∙ C (H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)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3</a:t>
            </a:r>
            <a:endParaRPr kumimoji="0" lang="ru-RU" sz="2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 +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=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V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р-ии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hlinkClick r:id="rId4" action="ppaction://hlinkfile"/>
              </a:rPr>
              <a:t>Смотреть опыт</a:t>
            </a:r>
            <a:endParaRPr lang="ru-RU" sz="2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3436">
            <a:off x="-51730" y="710717"/>
            <a:ext cx="49155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Концетрация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химические реакции\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457128" cy="378621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86182" y="1149907"/>
            <a:ext cx="4857784" cy="49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Правило Я.Х. </a:t>
            </a:r>
            <a:r>
              <a:rPr lang="ru-RU" sz="2800" dirty="0" err="1" smtClean="0">
                <a:latin typeface="Comic Sans MS" pitchFamily="66" charset="0"/>
              </a:rPr>
              <a:t>Вант-Гоффа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«Повышение температуры на каждые 10 </a:t>
            </a:r>
            <a:r>
              <a:rPr lang="ru-RU" sz="2800" baseline="30000" dirty="0" smtClean="0">
                <a:latin typeface="Comic Sans MS" pitchFamily="66" charset="0"/>
              </a:rPr>
              <a:t>∙</a:t>
            </a:r>
            <a:r>
              <a:rPr lang="ru-RU" sz="2800" dirty="0" smtClean="0">
                <a:latin typeface="Comic Sans MS" pitchFamily="66" charset="0"/>
              </a:rPr>
              <a:t>С приводит к увеличению скорости реакции в 2-4 раза (эта величина называется температурным коэффициентом)».</a:t>
            </a:r>
          </a:p>
          <a:p>
            <a:r>
              <a:rPr lang="ru-RU" sz="2800" dirty="0" smtClean="0">
                <a:latin typeface="Comic Sans MS" pitchFamily="66" charset="0"/>
              </a:rPr>
              <a:t> </a:t>
            </a:r>
          </a:p>
          <a:p>
            <a:r>
              <a:rPr lang="en-US" sz="2800" dirty="0" smtClean="0">
                <a:latin typeface="Comic Sans MS" pitchFamily="66" charset="0"/>
              </a:rPr>
              <a:t>V</a:t>
            </a:r>
            <a:r>
              <a:rPr lang="en-US" sz="2800" baseline="-25000" dirty="0" smtClean="0">
                <a:latin typeface="Comic Sans MS" pitchFamily="66" charset="0"/>
              </a:rPr>
              <a:t>t2</a:t>
            </a:r>
            <a:r>
              <a:rPr lang="en-US" sz="2800" dirty="0" smtClean="0">
                <a:latin typeface="Comic Sans MS" pitchFamily="66" charset="0"/>
              </a:rPr>
              <a:t> = V</a:t>
            </a:r>
            <a:r>
              <a:rPr lang="en-US" sz="2800" baseline="-25000" dirty="0" smtClean="0">
                <a:latin typeface="Comic Sans MS" pitchFamily="66" charset="0"/>
              </a:rPr>
              <a:t>t1</a:t>
            </a:r>
            <a:r>
              <a:rPr lang="en-US" sz="2800" dirty="0" smtClean="0">
                <a:latin typeface="Comic Sans MS" pitchFamily="66" charset="0"/>
              </a:rPr>
              <a:t>∙ </a:t>
            </a:r>
            <a:r>
              <a:rPr lang="en-US" sz="2800" dirty="0" err="1" smtClean="0">
                <a:latin typeface="Comic Sans MS" pitchFamily="66" charset="0"/>
              </a:rPr>
              <a:t>γ</a:t>
            </a:r>
            <a:r>
              <a:rPr lang="en-US" sz="2800" baseline="30000" dirty="0" err="1" smtClean="0">
                <a:latin typeface="Comic Sans MS" pitchFamily="66" charset="0"/>
              </a:rPr>
              <a:t>t</a:t>
            </a:r>
            <a:r>
              <a:rPr lang="ru-RU" sz="2800" baseline="30000" dirty="0" smtClean="0">
                <a:latin typeface="Comic Sans MS" pitchFamily="66" charset="0"/>
              </a:rPr>
              <a:t>2</a:t>
            </a:r>
            <a:r>
              <a:rPr lang="en-US" sz="2800" baseline="30000" dirty="0" smtClean="0">
                <a:latin typeface="Comic Sans MS" pitchFamily="66" charset="0"/>
              </a:rPr>
              <a:t>-t</a:t>
            </a:r>
            <a:r>
              <a:rPr lang="ru-RU" sz="2800" baseline="30000" dirty="0" smtClean="0">
                <a:latin typeface="Comic Sans MS" pitchFamily="66" charset="0"/>
              </a:rPr>
              <a:t>1/10</a:t>
            </a: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hlinkClick r:id="rId4" action="ppaction://hlinkfile"/>
              </a:rPr>
              <a:t>Смотреть опыт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3436">
            <a:off x="-51730" y="710717"/>
            <a:ext cx="49155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Температура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химические реакции\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457128" cy="378621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86182" y="667459"/>
            <a:ext cx="48577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Этот фактор характерен только для гетерогенных реакций.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Чем больше площадь соприкосновения реагирующих веществ, тем быстрее протекает реакция.</a:t>
            </a: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H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SO</a:t>
            </a:r>
            <a:r>
              <a:rPr lang="ru-RU" sz="2800" b="1" baseline="-25000" dirty="0" smtClean="0"/>
              <a:t>4 </a:t>
            </a:r>
            <a:r>
              <a:rPr lang="ru-RU" sz="2800" b="1" dirty="0" smtClean="0"/>
              <a:t>+ </a:t>
            </a:r>
            <a:r>
              <a:rPr lang="ru-RU" sz="2800" b="1" dirty="0" err="1" smtClean="0"/>
              <a:t>Zn</a:t>
            </a:r>
            <a:r>
              <a:rPr lang="ru-RU" sz="2800" b="1" dirty="0" smtClean="0"/>
              <a:t> = ZnSO</a:t>
            </a:r>
            <a:r>
              <a:rPr lang="ru-RU" sz="2800" b="1" baseline="-25000" dirty="0" smtClean="0"/>
              <a:t>4 </a:t>
            </a:r>
            <a:r>
              <a:rPr lang="ru-RU" sz="2800" b="1" dirty="0" smtClean="0"/>
              <a:t> + H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↑</a:t>
            </a:r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hlinkClick r:id="rId4" action="ppaction://hlinkfile"/>
              </a:rPr>
              <a:t>Смотреть опыт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3436">
            <a:off x="-3491" y="571416"/>
            <a:ext cx="491558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Площадь соприкосновения реагирующих веществ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химические реакции\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457128" cy="378621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86182" y="241014"/>
            <a:ext cx="48577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Катализатор-это вещество, которое ускоряет химическую реакцию, но само при этом не расходуется.</a:t>
            </a:r>
          </a:p>
          <a:p>
            <a:r>
              <a:rPr lang="ru-RU" sz="2800" b="1" dirty="0" smtClean="0"/>
              <a:t>2H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O</a:t>
            </a:r>
            <a:r>
              <a:rPr lang="ru-RU" sz="2800" b="1" baseline="-25000" dirty="0" smtClean="0"/>
              <a:t>2 </a:t>
            </a:r>
            <a:r>
              <a:rPr lang="ru-RU" sz="2800" b="1" dirty="0" smtClean="0"/>
              <a:t>= 2H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O</a:t>
            </a:r>
            <a:r>
              <a:rPr lang="ru-RU" sz="2800" b="1" baseline="-25000" dirty="0" smtClean="0"/>
              <a:t>  </a:t>
            </a:r>
            <a:r>
              <a:rPr lang="ru-RU" sz="2800" b="1" dirty="0" smtClean="0"/>
              <a:t> +  O</a:t>
            </a:r>
            <a:r>
              <a:rPr lang="ru-RU" sz="2800" b="1" baseline="-25000" dirty="0" smtClean="0"/>
              <a:t> 2</a:t>
            </a:r>
            <a:r>
              <a:rPr lang="ru-RU" sz="2800" b="1" dirty="0" smtClean="0"/>
              <a:t>↑</a:t>
            </a:r>
            <a:endParaRPr lang="ru-RU" sz="2800" dirty="0" smtClean="0"/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hlinkClick r:id="rId4" action="ppaction://hlinkfile"/>
              </a:rPr>
              <a:t>Смотреть опыт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3436">
            <a:off x="-51730" y="710717"/>
            <a:ext cx="49155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Катализатор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0_fe2d_35181b04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280920" cy="62646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химические реакции\FoamingBeaker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457128" cy="378621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86182" y="2021675"/>
            <a:ext cx="485778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SO</a:t>
            </a:r>
            <a:r>
              <a:rPr lang="en-US" sz="2400" b="1" baseline="-25000" dirty="0" smtClean="0"/>
              <a:t>4 </a:t>
            </a:r>
            <a:r>
              <a:rPr lang="en-US" sz="2400" b="1" dirty="0" smtClean="0"/>
              <a:t>+ Zn  = ZnSO</a:t>
            </a:r>
            <a:r>
              <a:rPr lang="en-US" sz="2400" b="1" baseline="-25000" dirty="0" smtClean="0"/>
              <a:t>4 </a:t>
            </a:r>
            <a:r>
              <a:rPr lang="en-US" sz="2400" b="1" dirty="0" smtClean="0"/>
              <a:t> +  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↑</a:t>
            </a:r>
            <a:endParaRPr lang="ru-RU" sz="2400" b="1" dirty="0" smtClean="0"/>
          </a:p>
          <a:p>
            <a:r>
              <a:rPr lang="en-US" sz="2400" b="1" dirty="0" smtClean="0"/>
              <a:t>2CH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COOH  + Zn  = (CH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COO)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 +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↑</a:t>
            </a:r>
            <a:endParaRPr lang="ru-RU" sz="2400" b="1" dirty="0" smtClean="0"/>
          </a:p>
          <a:p>
            <a:endParaRPr lang="ru-RU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hlinkClick r:id="rId4" action="ppaction://hlinkfile"/>
              </a:rPr>
              <a:t>Смотреть опыт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3436">
            <a:off x="409386" y="737594"/>
            <a:ext cx="449682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Природа реагирующих веществ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182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21</cp:revision>
  <dcterms:created xsi:type="dcterms:W3CDTF">2011-10-30T10:45:03Z</dcterms:created>
  <dcterms:modified xsi:type="dcterms:W3CDTF">2013-02-27T20:28:18Z</dcterms:modified>
</cp:coreProperties>
</file>