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9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DD9DA0-5995-4058-B8A1-C9ACE3D26AF3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78FE2F-CFA3-4D9F-8B39-EC83AF9C6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643050"/>
            <a:ext cx="7572428" cy="2585323"/>
          </a:xfrm>
          <a:prstGeom prst="rect">
            <a:avLst/>
          </a:prstGeom>
          <a:gradFill>
            <a:gsLst>
              <a:gs pos="62000">
                <a:schemeClr val="accent3">
                  <a:lumMod val="20000"/>
                  <a:lumOff val="80000"/>
                </a:schemeClr>
              </a:gs>
              <a:gs pos="3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Виды сложносочинённого предложения.</a:t>
            </a:r>
            <a:endParaRPr lang="ru-RU" sz="5400" dirty="0"/>
          </a:p>
        </p:txBody>
      </p:sp>
      <p:pic>
        <p:nvPicPr>
          <p:cNvPr id="3" name="Рисунок 7" descr="children_0127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500570"/>
            <a:ext cx="1571636" cy="19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3">
                <a:lumMod val="20000"/>
                <a:lumOff val="80000"/>
              </a:schemeClr>
            </a:gs>
            <a:gs pos="3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7786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Сложносочинённое предложение – это такое сложное  предложение, в котором  два или более простых предложений связаны интонацией и сочинительными союзами.</a:t>
            </a:r>
            <a:endParaRPr lang="ru-RU" sz="3600" dirty="0"/>
          </a:p>
        </p:txBody>
      </p:sp>
      <p:pic>
        <p:nvPicPr>
          <p:cNvPr id="3" name="Рисунок 2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71942"/>
            <a:ext cx="1785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1142976" y="4429132"/>
            <a:ext cx="1143008" cy="642942"/>
          </a:xfrm>
          <a:prstGeom prst="ellipse">
            <a:avLst/>
          </a:prstGeom>
          <a:solidFill>
            <a:srgbClr val="1A4903"/>
          </a:solidFill>
          <a:ln>
            <a:solidFill>
              <a:srgbClr val="1A49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СЛОЖНОЕ ПРЕДЛОЖЕНИЕ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" y="500042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Виды сложносочинённого предложения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57364"/>
            <a:ext cx="8143900" cy="123110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2" action="ppaction://hlinksldjump"/>
              </a:rPr>
              <a:t>1.Сложносочинённые предложения с соединительными союзами</a:t>
            </a:r>
            <a:r>
              <a:rPr lang="ru-RU" sz="2400" dirty="0" smtClean="0">
                <a:hlinkClick r:id="rId2" action="ppaction://hlinksldjump"/>
              </a:rPr>
              <a:t>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57562"/>
            <a:ext cx="8143900" cy="9541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3" action="ppaction://hlinksldjump"/>
              </a:rPr>
              <a:t>2.Сложносочинённые предложения с противительными союзами.</a:t>
            </a:r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4714884"/>
            <a:ext cx="8143900" cy="12618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4" action="ppaction://hlinksldjump"/>
              </a:rPr>
              <a:t>3.Сложносочинённые предложения с </a:t>
            </a:r>
            <a:r>
              <a:rPr lang="ru-RU" sz="2800" dirty="0" smtClean="0">
                <a:solidFill>
                  <a:srgbClr val="C00000"/>
                </a:solidFill>
                <a:hlinkClick r:id="rId4" action="ppaction://hlinksldjump"/>
              </a:rPr>
              <a:t>разделительными</a:t>
            </a:r>
            <a:r>
              <a:rPr lang="ru-RU" sz="2800" dirty="0" smtClean="0">
                <a:hlinkClick r:id="rId4" action="ppaction://hlinksldjump"/>
              </a:rPr>
              <a:t> союзами.</a:t>
            </a:r>
            <a:endParaRPr lang="ru-RU" sz="28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1.Сложносочинённые предложения с </a:t>
            </a:r>
            <a:r>
              <a:rPr lang="ru-RU" sz="2800" dirty="0" smtClean="0">
                <a:solidFill>
                  <a:srgbClr val="C00000"/>
                </a:solidFill>
              </a:rPr>
              <a:t>соединительными</a:t>
            </a:r>
            <a:r>
              <a:rPr lang="ru-RU" sz="2800" dirty="0" smtClean="0"/>
              <a:t> союзами.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785926"/>
          <a:ext cx="8429652" cy="507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387"/>
                <a:gridCol w="6702265"/>
              </a:tblGrid>
              <a:tr h="97228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Союзы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И, да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(= и) , ни-ни, да и, также (= и) , не только - но и , как – так и.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2744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Последовательность событий,</a:t>
                      </a:r>
                    </a:p>
                    <a:p>
                      <a:r>
                        <a:rPr lang="ru-RU" sz="2400" dirty="0" smtClean="0"/>
                        <a:t>причинно – следственные отношения, одновременность</a:t>
                      </a:r>
                      <a:r>
                        <a:rPr lang="ru-RU" sz="2400" baseline="0" dirty="0" smtClean="0"/>
                        <a:t> протекания событий, присоединительные значения.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7234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Примеры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Кончилось лето,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и началась осень.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r>
                        <a:rPr lang="ru-RU" sz="2400" baseline="0" dirty="0" smtClean="0"/>
                        <a:t>У</a:t>
                      </a:r>
                      <a:r>
                        <a:rPr lang="ru-RU" sz="2400" dirty="0" smtClean="0"/>
                        <a:t> меня  заболело горло, и я остался дома.</a:t>
                      </a:r>
                    </a:p>
                    <a:p>
                      <a:r>
                        <a:rPr lang="ru-RU" sz="2400" baseline="0" dirty="0" smtClean="0"/>
                        <a:t>В</a:t>
                      </a:r>
                      <a:r>
                        <a:rPr lang="ru-RU" sz="2400" dirty="0" smtClean="0"/>
                        <a:t>оздух легок и чист,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и замерзла река.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r>
                        <a:rPr lang="ru-RU" sz="2400" baseline="0" dirty="0" smtClean="0"/>
                        <a:t>Все побежали, и я побежал.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Управляющая кнопка: возврат 8">
            <a:hlinkClick r:id="" action="ppaction://hlinkshowjump?jump=lastslideviewed" highlightClick="1"/>
          </p:cNvPr>
          <p:cNvSpPr/>
          <p:nvPr/>
        </p:nvSpPr>
        <p:spPr>
          <a:xfrm>
            <a:off x="285720" y="285728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2.Сложносочинённые предложения с </a:t>
            </a:r>
            <a:r>
              <a:rPr lang="ru-RU" sz="2800" dirty="0" smtClean="0">
                <a:solidFill>
                  <a:srgbClr val="C00000"/>
                </a:solidFill>
              </a:rPr>
              <a:t>противительными </a:t>
            </a:r>
            <a:r>
              <a:rPr lang="ru-RU" sz="2800" dirty="0" smtClean="0"/>
              <a:t>союзами.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143114"/>
          <a:ext cx="8215338" cy="471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522"/>
                <a:gridCol w="6503816"/>
              </a:tblGrid>
              <a:tr h="113972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союзы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А, но, да (= но) , однако, зато, же, только (= но).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4891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противопоставление,</a:t>
                      </a:r>
                    </a:p>
                    <a:p>
                      <a:r>
                        <a:rPr lang="ru-RU" sz="2800" dirty="0" smtClean="0"/>
                        <a:t>сопоставление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624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примеры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Костер был еще теплый, но он уже не горел.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214282" y="285728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3.Сложносочинённые предложения с </a:t>
            </a:r>
            <a:r>
              <a:rPr lang="ru-RU" sz="2800" dirty="0" smtClean="0">
                <a:solidFill>
                  <a:srgbClr val="C00000"/>
                </a:solidFill>
              </a:rPr>
              <a:t>разделительными</a:t>
            </a:r>
            <a:r>
              <a:rPr lang="ru-RU" sz="2800" dirty="0" smtClean="0"/>
              <a:t> союзами.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714488"/>
          <a:ext cx="8215370" cy="514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350"/>
                <a:gridCol w="6412020"/>
              </a:tblGrid>
              <a:tr h="124333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союзы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Или,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(иль), либо, то-то, то ли - то ли, не то – не то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6245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Чередование,</a:t>
                      </a:r>
                    </a:p>
                    <a:p>
                      <a:r>
                        <a:rPr lang="ru-RU" sz="2800" dirty="0" smtClean="0"/>
                        <a:t>взаимоисключение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3772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примеры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То слишком морозит , то моросит дождик.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285720" y="285728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324578">
            <a:off x="240245" y="1160491"/>
            <a:ext cx="7616746" cy="954107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какие разряды подразделяются сочинительные союзы 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857496"/>
            <a:ext cx="7584127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Перечислите  одну группу союзов на выбор.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 rot="21239271">
            <a:off x="171602" y="4115996"/>
            <a:ext cx="7711864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Предложения какой группы передают значения чередования событий?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00042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Ответь на вопросы: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6143644"/>
            <a:ext cx="3058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Спасибо за работу!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8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929198"/>
            <a:ext cx="1531503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247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-----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Usel</cp:lastModifiedBy>
  <cp:revision>15</cp:revision>
  <dcterms:created xsi:type="dcterms:W3CDTF">2008-11-16T09:46:49Z</dcterms:created>
  <dcterms:modified xsi:type="dcterms:W3CDTF">2012-07-30T17:32:38Z</dcterms:modified>
</cp:coreProperties>
</file>