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2" r:id="rId6"/>
    <p:sldId id="256" r:id="rId7"/>
    <p:sldId id="281" r:id="rId8"/>
    <p:sldId id="265" r:id="rId9"/>
    <p:sldId id="283" r:id="rId10"/>
    <p:sldId id="284" r:id="rId11"/>
    <p:sldId id="285" r:id="rId12"/>
    <p:sldId id="266" r:id="rId13"/>
    <p:sldId id="267" r:id="rId14"/>
    <p:sldId id="286" r:id="rId15"/>
    <p:sldId id="287" r:id="rId16"/>
    <p:sldId id="258" r:id="rId17"/>
    <p:sldId id="288" r:id="rId18"/>
    <p:sldId id="270" r:id="rId19"/>
    <p:sldId id="293" r:id="rId20"/>
    <p:sldId id="269" r:id="rId21"/>
    <p:sldId id="289" r:id="rId22"/>
    <p:sldId id="290" r:id="rId23"/>
    <p:sldId id="274" r:id="rId24"/>
    <p:sldId id="291" r:id="rId25"/>
    <p:sldId id="292" r:id="rId26"/>
    <p:sldId id="294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40289-04E3-467F-85E4-5DF1D0F13587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CA5AE-1730-4419-A3E8-B9F330A4D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371365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BD078-230D-47C7-999C-2CF21F9273BA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FEBB-1AF3-4246-97C7-6623B7B5D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94407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9D55-0E3A-4E8F-B5DD-CF41A76BFA1A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6A355-8657-4FEF-9C41-445887681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189327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B2824-1D2D-4F64-AD54-17CFE58CF199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7BC03-7411-42BD-8886-274294D91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05355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952B7-37BF-43C3-BBD6-295FFF23D2ED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025A-4995-444C-80BA-B15EFFA93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951474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084B7-ED77-4397-94B3-0ACC86DAE602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EADB2-5D6A-44C0-8458-B9B5D5B60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470593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5C70F-0B4F-4011-B4AC-61D8351B4AD1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AFE0-7844-466A-A18A-19BEBFA44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04601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CEFE-7D95-4F46-9D2D-2B6194FBC8CC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56A95-7CCB-459B-ACE8-0D279D233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877223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7321F-B8C7-4890-AEE2-44C76D8C8B94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4F06F-A9A5-4028-955F-B30FD58B1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2318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04BF2-5614-4EFF-93BF-62AB930F9964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17AAF-35E8-4B8A-97D1-9F9D09ADB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112635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2A44F-2D4A-48E0-9168-57A87D630349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381B-8768-4227-8E0A-BCA24AD8B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002860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589108-D045-4E17-ABBB-B18AD9FCB55F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72C3FB9-835D-4EB7-8F8A-4970C7098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fishki.net/1587811-16-russkih-narodnyh-tancev.html" TargetMode="External"/><Relationship Id="rId2" Type="http://schemas.openxmlformats.org/officeDocument/2006/relationships/hyperlink" Target="https://ru.wikipedia.org/wiki/%D0%A0%D1%83%D1%81%D1%81%D0%BA%D0%B8%D0%B9_%D0%BD%D0%B0%D1%80%D0%BE%D0%B4%D0%BD%D1%8B%D0%B9_%D1%82%D0%B0%D0%BD%D0%B5%D1%8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520" y="836712"/>
            <a:ext cx="9158288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charset="0"/>
              </a:rPr>
              <a:t> </a:t>
            </a:r>
            <a:r>
              <a:rPr lang="ru-RU" sz="3200" b="1" i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charset="0"/>
              </a:rPr>
              <a:t>Тема</a:t>
            </a:r>
            <a:r>
              <a:rPr lang="ru-RU" sz="32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charset="0"/>
              </a:rPr>
              <a:t>: </a:t>
            </a:r>
          </a:p>
          <a:p>
            <a:pPr algn="ctr" eaLnBrk="1" hangingPunct="1">
              <a:defRPr/>
            </a:pPr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charset="0"/>
              </a:rPr>
              <a:t>Радуга </a:t>
            </a:r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charset="0"/>
              </a:rPr>
              <a:t>русского </a:t>
            </a: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charset="0"/>
              </a:rPr>
              <a:t>танца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55" y="116632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0150" y="5445224"/>
            <a:ext cx="28638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</a:t>
            </a:r>
            <a:r>
              <a:rPr lang="ru-RU" sz="1600" b="1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2016г.</a:t>
            </a:r>
            <a:endParaRPr lang="ru-RU" sz="1600" b="1" i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824037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 eaLnBrk="1" hangingPunct="1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Самой первой и простейшей формой русского народного танца явля­ется хоровод. История хороводов восходит к </a:t>
            </a:r>
            <a:r>
              <a:rPr lang="ru-RU" sz="24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временам Древней Греции. На Руси хороводам придавалось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особое значение, участие имело чудодейственную силу: излечивало от болезней и отгоня­ло злых духов.</a:t>
            </a: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0" y="61674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Девичий хоровод на лугу. Русские. Фотоархив Российского Этнографического Музея (РЭМ).</a:t>
            </a:r>
          </a:p>
        </p:txBody>
      </p:sp>
      <p:pic>
        <p:nvPicPr>
          <p:cNvPr id="11268" name="Picture 2" descr="http://jozepha.gorod.tomsk.ru/uploads/49679/1277349855/tanci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715709" cy="418083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263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Хороводные развлечения начинали устраивать с приходом весны. Местом для хороводов выбирались живописные поляны, а зимой - деревенские избы. Нередко в толпе зрителей находились будущие женихи и свекрови, присматривающиеся к танцующим де­вушкам. </a:t>
            </a:r>
          </a:p>
        </p:txBody>
      </p:sp>
      <p:pic>
        <p:nvPicPr>
          <p:cNvPr id="12291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104" y="1917376"/>
            <a:ext cx="7660328" cy="48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713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 eaLnBrk="1" hangingPunct="1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хороводы, в основном были девичьими. Вершиной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мастерства считалось умение плавно пройти по кру­гу.</a:t>
            </a:r>
          </a:p>
          <a:p>
            <a:pPr marR="1270" algn="ctr" eaLnBrk="1" hangingPunct="1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Содержанием некоторых хороводов становилась обычная работа сельской женщины: сеяние льна, его обработка, прядение, ткачество.</a:t>
            </a:r>
          </a:p>
          <a:p>
            <a:pPr algn="ctr" eaLnBrk="1" hangingPunct="1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Многие хороводы посвящались брач­ной тематике.</a:t>
            </a:r>
          </a:p>
        </p:txBody>
      </p:sp>
      <p:pic>
        <p:nvPicPr>
          <p:cNvPr id="13316" name="Picture 4" descr="http://jozepha.gorod.tomsk.ru/uploads/49679/1277349855/tanci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844" y="2381874"/>
            <a:ext cx="6084312" cy="4234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0" y="64452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Хоровод девушек в деревне.</a:t>
            </a:r>
            <a:endParaRPr lang="ru-RU" sz="1800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765175"/>
            <a:ext cx="3636962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Возглавляла и направляла хоровод ведущая - «хороводница», </a:t>
            </a:r>
          </a:p>
          <a:p>
            <a:pPr marR="1270"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обыч­но самая бойкая и говорливая, умелая и авторитетная в деревне женщи­на. Она вела хоровод, обучала танцевальному искусству новичков, при­глашала в круг и молодых парней.</a:t>
            </a:r>
          </a:p>
        </p:txBody>
      </p:sp>
      <p:pic>
        <p:nvPicPr>
          <p:cNvPr id="14339" name="Picture 4" descr="http://ruspravda.info/images/original/87000189_041_Horovo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63500"/>
            <a:ext cx="5220000" cy="316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http://img0.liveinternet.ru/images/attach/c/5/87/0/87000190_042_Horovo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6496" y="3140968"/>
            <a:ext cx="5220000" cy="3672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carb.ru/_mod_files/ce_images/stickers/horovo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981075"/>
            <a:ext cx="5800725" cy="349567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http://upload.wikimedia.org/wikipedia/commons/6/68/%D0%93%D0%BE%D1%80%D0%BA%D0%B0.jpg?uselang=ru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405" y="4473344"/>
            <a:ext cx="8617091" cy="205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8588" y="115888"/>
            <a:ext cx="8712200" cy="2309812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 хоровода был удивительно разнообразен:</a:t>
            </a:r>
          </a:p>
          <a:p>
            <a:pPr marL="342900" marR="1270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«репьём» («гуськом»),</a:t>
            </a:r>
          </a:p>
          <a:p>
            <a:pPr marL="342900" marR="1270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«змейкой»,</a:t>
            </a:r>
          </a:p>
          <a:p>
            <a:pPr marL="342900" marR="1270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«вили верёвку»,</a:t>
            </a:r>
          </a:p>
          <a:p>
            <a:pPr marL="342900" marR="1270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образовывали крест,</a:t>
            </a:r>
          </a:p>
          <a:p>
            <a:pPr marL="342900" marR="1270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полу­крест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круг.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7338" y="2547938"/>
            <a:ext cx="28575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некоторых областях были популярны отдельные виды хороводов. 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0" y="64452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Разные виды движений хоровода</a:t>
            </a:r>
            <a:endParaRPr lang="ru-RU" sz="1800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6700"/>
            <a:ext cx="9144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Диалогичная форма песен во многом определяла компо­зицию хоровода (особенно игрового). Все участники делились на две груп­пы и начинали вести между собой «разговор». Они брались за руки пара­ми, образовывали ворота, подходили друг к другу, а затем отступали.</a:t>
            </a:r>
          </a:p>
        </p:txBody>
      </p:sp>
      <p:pic>
        <p:nvPicPr>
          <p:cNvPr id="16387" name="Picture 2" descr="http://rossasia.sibro.ru/upload/img/voshod/2009/v09_06-altb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1" y="2204864"/>
            <a:ext cx="6556759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288"/>
            <a:ext cx="9144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Ансамбль «Берёзка» - Девичий хоровод «Берёзка»</a:t>
            </a:r>
          </a:p>
        </p:txBody>
      </p:sp>
      <p:pic>
        <p:nvPicPr>
          <p:cNvPr id="17411" name="Picture 6" descr="Картинки по запросу Ансамбль «Берёзка» - Девичий хоровод «Берёзк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22238"/>
            <a:ext cx="461327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Картинки по запросу Ансамбль «Берёзка» - Девичий хоровод «Берёзк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294063"/>
            <a:ext cx="4021137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22238"/>
            <a:ext cx="4335462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3297238"/>
            <a:ext cx="49879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временем круговые хороводные движения начали распадаться на множество составляющих его плясок. Так зарождалось на­родное танцевальное искусство:</a:t>
            </a:r>
          </a:p>
          <a:p>
            <a:pPr marL="342900" marR="1270" indent="-2880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spc="-8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появлялись пляски-кадрили с интерес­нейшими рисунками, </a:t>
            </a:r>
          </a:p>
          <a:p>
            <a:pPr marL="342900" indent="-2880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перепля­сы - вольные, импровизированные танцы.</a:t>
            </a:r>
          </a:p>
        </p:txBody>
      </p:sp>
      <p:pic>
        <p:nvPicPr>
          <p:cNvPr id="18435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3" y="2204864"/>
            <a:ext cx="6833214" cy="455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44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Кадриль - задорный игровой парный танец, вид русской пляски. Происходи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салонного французского танца. В России появилась в начале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стала одним из любимых танцев русского народа. Кадрили по форме </a:t>
            </a:r>
            <a:r>
              <a:rPr lang="ru-RU" sz="2400" b="1" spc="-6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построения бывают круговыми и квадратными (угловыми). </a:t>
            </a:r>
          </a:p>
        </p:txBody>
      </p:sp>
      <p:pic>
        <p:nvPicPr>
          <p:cNvPr id="19459" name="Picture 4" descr="http://www.patriot-ff.ru/festivals/dusha/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2770" y="2171932"/>
            <a:ext cx="2817559" cy="45694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http://masters.donntu.edu.ua/2012/iem/tischenko/ind/images/x_b6bf229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171932"/>
            <a:ext cx="5951967" cy="45694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55675"/>
            <a:ext cx="4572000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Кадриль делится на фигуры, которые могут иметь различные названия: «Задорная», «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Проходочка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«Девки нарасхват», «Дробить» и др.</a:t>
            </a:r>
          </a:p>
          <a:p>
            <a:pPr marR="1270" algn="ctr"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R="1270"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рисунки </a:t>
            </a:r>
          </a:p>
          <a:p>
            <a:pPr marR="1270"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танца в кадрили:</a:t>
            </a:r>
          </a:p>
          <a:p>
            <a:pPr marL="342900" marR="1270" indent="-342900" algn="ctr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«Звездочка», </a:t>
            </a:r>
          </a:p>
          <a:p>
            <a:pPr marL="342900" marR="1270" indent="-342900" algn="ctr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«Воротца»,</a:t>
            </a:r>
          </a:p>
          <a:p>
            <a:pPr marL="342900" marR="1270" indent="-342900" algn="ctr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«Прочёс»,</a:t>
            </a:r>
          </a:p>
          <a:p>
            <a:pPr marL="342900" indent="-342900" algn="ctr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«Уголки».</a:t>
            </a:r>
          </a:p>
        </p:txBody>
      </p:sp>
      <p:pic>
        <p:nvPicPr>
          <p:cNvPr id="3" name="Picture 1" descr="C:\Users\User\Desktop\Russian_Folk_Dance_Quadrill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-25935"/>
            <a:ext cx="4608512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15888"/>
            <a:ext cx="9036050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  <a:p>
            <a:pPr marL="4680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какие виды делятся колокола в православном храме?</a:t>
            </a:r>
          </a:p>
          <a:p>
            <a:pPr marL="4680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большие колокола.</a:t>
            </a:r>
          </a:p>
          <a:p>
            <a:pPr marL="4680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основные колокольные звоны. </a:t>
            </a:r>
          </a:p>
          <a:p>
            <a:pPr marL="4680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композитор в произведениях изображал колокольный звон? </a:t>
            </a:r>
          </a:p>
          <a:p>
            <a:pPr marL="4680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художник назвал свою картину именем звона?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2976"/>
            <a:ext cx="4635849" cy="32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7.jpg"/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8978" y="3543600"/>
            <a:ext cx="4675022" cy="32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http://mostdance.com/um/articles/enciklopediya-tanca-kadril/ScreenHunter_258%20Feb.%2028%2012.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1429" y="4014616"/>
            <a:ext cx="3681731" cy="280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http://college4.spb.ru/uploads/Image/pages/Hobby/Kadr_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013" y="3114616"/>
            <a:ext cx="5294535" cy="370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http://muzmix.com/images/songs/31843/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44624"/>
            <a:ext cx="2865827" cy="399253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418" y="260648"/>
            <a:ext cx="6378550" cy="28007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9388" indent="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Фигуры отделяются друг от друга паузами, выкриками, взмахом платка и т.д.</a:t>
            </a:r>
          </a:p>
          <a:p>
            <a:pPr marL="342900" indent="-288000" eaLnBrk="1" hangingPunct="1">
              <a:buFont typeface="Wingdings" panose="05000000000000000000" pitchFamily="2" charset="2"/>
              <a:buChar char="Ø"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фигура - «Знакомство»</a:t>
            </a:r>
          </a:p>
          <a:p>
            <a:pPr marL="342900" indent="-288000" eaLnBrk="1" hangingPunct="1">
              <a:buFont typeface="Wingdings" panose="05000000000000000000" pitchFamily="2" charset="2"/>
              <a:buChar char="Ø"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фигура - «Прогулочка» или  «</a:t>
            </a:r>
            <a:r>
              <a:rPr lang="ru-RU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Проходочка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342900" indent="-288000" eaLnBrk="1" hangingPunct="1">
              <a:buFont typeface="Wingdings" panose="05000000000000000000" pitchFamily="2" charset="2"/>
              <a:buChar char="Ø"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третья фигура - «Задорная»</a:t>
            </a:r>
          </a:p>
          <a:p>
            <a:pPr marL="342900" indent="-288000" eaLnBrk="1" hangingPunct="1">
              <a:buFont typeface="Wingdings" panose="05000000000000000000" pitchFamily="2" charset="2"/>
              <a:buChar char="Ø"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четвёртая фигура - «Девки нарасхват», «Прощальная» и другие.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18891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вольны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перепляс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относится популярная в народе мужская пляс­ка - трепак. Она начиналась с выхода, затем пляшущий вставал прямо, скрестив на груди руки или лихо 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подбоченясь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Далее следовали сильный удар о землю подмёткой и широкий взмах руками. </a:t>
            </a:r>
          </a:p>
        </p:txBody>
      </p:sp>
      <p:pic>
        <p:nvPicPr>
          <p:cNvPr id="23555" name="Picture 6" descr="http://www.rovesnik-kazan.ru/img/gopak/gopak05_b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84" y="2117944"/>
            <a:ext cx="4536516" cy="457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barinya01_b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1844" y="2081944"/>
            <a:ext cx="4650374" cy="46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06363" y="1350963"/>
            <a:ext cx="388937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Начиналась пляска, обычно исполняемая двумя танцорами. Она строилась на контра­стах, один из исполнителей воплощал в танце положительного героя, а другой — отрицательного. </a:t>
            </a:r>
          </a:p>
          <a:p>
            <a:pPr marL="0" indent="0" algn="ctr" eaLnBrk="1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кого перепляшет... </a:t>
            </a:r>
          </a:p>
        </p:txBody>
      </p:sp>
      <p:pic>
        <p:nvPicPr>
          <p:cNvPr id="24579" name="Picture 8" descr="http://www.barynya.com/barynya/images/boulat_moukhametov/boulat_moukhametov_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28" y="260647"/>
            <a:ext cx="5052013" cy="633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ДОКУМЕНТЫ\МХК\Уроки\Собранный материал\Картинки\Известные люди\Максим Горький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6105" y="2996952"/>
            <a:ext cx="2746444" cy="34743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04025" y="6278563"/>
            <a:ext cx="13906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М.Горький</a:t>
            </a:r>
          </a:p>
        </p:txBody>
      </p:sp>
      <p:pic>
        <p:nvPicPr>
          <p:cNvPr id="25604" name="Picture 6" descr="http://wiki.iteach.ru/images/7/7b/%D0%A2%D0%B0%D0%BD%D0%B5%D1%86_%D0%B1%D0%B0%D0%B1%D1%83%D1%88%D0%BA%D0%B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874522"/>
            <a:ext cx="5718291" cy="374646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Прямоугольник 1"/>
          <p:cNvSpPr>
            <a:spLocks noChangeArrowheads="1"/>
          </p:cNvSpPr>
          <p:nvPr/>
        </p:nvSpPr>
        <p:spPr bwMode="auto">
          <a:xfrm>
            <a:off x="684213" y="6453188"/>
            <a:ext cx="493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Б.А.Дехтерёв</a:t>
            </a: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Танец бабушки и цыганка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8" y="115888"/>
            <a:ext cx="9037637" cy="286385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indent="324000"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«Бешено звенела гитара, дробно стучали каблуки, на столе и в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шкапу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дребезжала посуда, а среди кухни огнём пылал Цыганок, реял коршуном, размахнув руки, точно кры­лья, незаметно передвигая ноги; гикнув, приседал на пол и метался золотым стрижом, освещая всё вокруг блеском шёлка, а шёлк, содрогаясь и струясь, словно горел и плавился.</a:t>
            </a:r>
          </a:p>
          <a:p>
            <a:pPr marR="1270" indent="324000">
              <a:spcAft>
                <a:spcPts val="0"/>
              </a:spcAft>
              <a:defRPr/>
            </a:pPr>
            <a:r>
              <a:rPr lang="ru-RU" sz="2000" b="1" i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Цыганок плясал неутомимо, и казалось, что, если открыть дверь на волю, он так и пойдёт плясом по улице, по городу, неизвестно куда...»</a:t>
            </a:r>
          </a:p>
          <a:p>
            <a:pPr marR="1270" algn="r"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А.М.Горький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«Дет­ство»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9400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>
            <a:lvl1pPr marL="179388" indent="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spcAft>
                <a:spcPts val="0"/>
              </a:spcAft>
              <a:defRPr/>
            </a:pPr>
            <a:r>
              <a:rPr lang="ru-RU" sz="2400" b="1" spc="-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этой пляске сложено немало пословиц, подчёркивающих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 отчаянный, залихватский характер: «Не жалей каблука, валяй трепака» или «Бей трепака, не жа­лей каблука». 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132138" y="3500438"/>
            <a:ext cx="2881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7200" i="1">
                <a:latin typeface="Arial" panose="020B0604020202020204" pitchFamily="34" charset="0"/>
              </a:rPr>
              <a:t>Видео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937250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трепак</a:t>
            </a:r>
          </a:p>
        </p:txBody>
      </p:sp>
      <p:pic>
        <p:nvPicPr>
          <p:cNvPr id="25605" name="Picture 7" descr="Картинки по запросу Русский трепа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76425"/>
            <a:ext cx="5715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80975" y="115888"/>
            <a:ext cx="89630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</a:t>
            </a:r>
          </a:p>
          <a:p>
            <a:pPr marL="648000" indent="-342900" eaLnBrk="1" hangingPunct="1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являлось основой развития русского танца?</a:t>
            </a:r>
          </a:p>
          <a:p>
            <a:pPr marL="648000" indent="-342900" eaLnBrk="1" hangingPunct="1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виды русских народных танцев.</a:t>
            </a:r>
          </a:p>
          <a:p>
            <a:pPr marL="648000" indent="-342900" eaLnBrk="1" hangingPunct="1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знаете рисунки хороводов?</a:t>
            </a:r>
          </a:p>
          <a:p>
            <a:pPr marL="648000" indent="-342900" eaLnBrk="1" hangingPunct="1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импровизированные танцы.</a:t>
            </a:r>
          </a:p>
          <a:p>
            <a:pPr marL="648000" indent="-342900" eaLnBrk="1" hangingPunct="1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особенность трепака? Почему его называют мужским танцем? </a:t>
            </a:r>
          </a:p>
        </p:txBody>
      </p:sp>
      <p:pic>
        <p:nvPicPr>
          <p:cNvPr id="4" name="Picture 1" descr="C:\Users\User\Desktop\dance1-800x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4653515" cy="42657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6" descr="http://jozepha.gorod.tomsk.ru/uploads/49679/1277349855/tanci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339" y="2838714"/>
            <a:ext cx="4229645" cy="3974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42493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Литература.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«Мировая художественная культура». 7-9 классы: Базовый уровень. 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Г.И.Данилова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Москва. Дрофа. 2010 год.</a:t>
            </a:r>
          </a:p>
          <a:p>
            <a:pPr marL="342900" marR="338455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художественной культуры (поурочное планирование), 8 класс.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Н.Н.Куцман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Волгоград. Корифей. 2009 год.</a:t>
            </a: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Википедия –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://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ru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.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wikipedia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org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/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wiki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/%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A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1%83%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1%81%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1%81%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BA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8%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9_%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1%80%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BE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4%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1%8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9_%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1%82%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0%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5%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1%86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http://fishki.net/1587811-16-russkih-narodnyh-tancev.html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8865637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450" y="260350"/>
            <a:ext cx="77422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Русский танец, как музыка и песня, - один из древнейших и люби­мейших видов народного творчества.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568972"/>
            <a:ext cx="6270983" cy="4180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3375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каждого танца - своя многовеко­вая история и традиции. Невозможно сосчитать, сколько народных танцев сегодня в России, но для каждого из них характерны: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7288" y="1552575"/>
            <a:ext cx="4176712" cy="442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Широта движения,</a:t>
            </a:r>
          </a:p>
          <a:p>
            <a:pPr marL="342900" indent="-3429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Молодецкая удаль,</a:t>
            </a:r>
          </a:p>
          <a:p>
            <a:pPr marL="342900" indent="-3429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Особая жизнерадостность,</a:t>
            </a:r>
          </a:p>
          <a:p>
            <a:pPr marL="342900" indent="-3429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Поэтичность,</a:t>
            </a:r>
          </a:p>
          <a:p>
            <a:pPr marL="342900" indent="-3429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Тонкий лиризм,</a:t>
            </a:r>
          </a:p>
          <a:p>
            <a:pPr marL="342900" indent="-3429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Скромность,</a:t>
            </a:r>
          </a:p>
          <a:p>
            <a:pPr marL="342900" indent="-3429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Простота,</a:t>
            </a:r>
          </a:p>
          <a:p>
            <a:pPr marL="342900" indent="-34290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Чувство собственного достоинства.</a:t>
            </a:r>
          </a:p>
        </p:txBody>
      </p:sp>
      <p:pic>
        <p:nvPicPr>
          <p:cNvPr id="33794" name="Picture 2" descr="http://vortexdance.com/images/ru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052" y="1520567"/>
            <a:ext cx="4726236" cy="5063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9052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народный танец возник очень  давно и восходит к языческим игрищам наших предков. Языческие верования давно забылись, а песни и танцы, сопро­вождающие народные праздники, свидетельствуют о прочных художе­ственных традициях.</a:t>
            </a:r>
          </a:p>
        </p:txBody>
      </p:sp>
      <p:pic>
        <p:nvPicPr>
          <p:cNvPr id="6147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6612" y="2060848"/>
            <a:ext cx="6093740" cy="44346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662113" y="6443663"/>
            <a:ext cx="568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Язычество на Руси.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3663"/>
            <a:ext cx="9144000" cy="182245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 eaLnBrk="1" hangingPunct="1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средней полосе России, когда начинали коло­ситься озимые, молодые собирались за околицей и исполняли танец «Колосок». Здесь видны отзвуков язычес­ких ритуальных игрищ, призванных содействовать хорошему колоше­нию хлебов и богатому урожаю в будущем.</a:t>
            </a:r>
          </a:p>
        </p:txBody>
      </p:sp>
      <p:pic>
        <p:nvPicPr>
          <p:cNvPr id="7171" name="Picture 2" descr="0_3f356_f3022143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18" y="1844824"/>
            <a:ext cx="6972326" cy="489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88913"/>
            <a:ext cx="8964613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Позднее танцевальное творчество получило выражение в выступле­ниях странствующих скоморохов, в их озорных песнях и весёлых пляс­ках. Скоморохи час­то высмеивали  монахов и власть, поэтому их отлучали от церкви и подвергали проклятию. </a:t>
            </a:r>
          </a:p>
        </p:txBody>
      </p:sp>
      <p:pic>
        <p:nvPicPr>
          <p:cNvPr id="3" name="Picture 4" descr="http://rusmudr.ru/wp-content/uploads/2012/07/image0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199957"/>
            <a:ext cx="6984776" cy="4516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7164388" y="4365625"/>
            <a:ext cx="1979612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А.Васнецов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Всехсвятский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каменный мост. Скоморохи». Москва конца XVII века.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" y="266700"/>
            <a:ext cx="91408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Ранние упоминания о скоморохах встречаются еще в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Также в народных былинах, воспевающих богатырей русских. Ни одно народное празднество и гуля­нье не обходилось без их участия. А в Софийском соборе в Киеве (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в.), сохранились фрески с изображением пляшущих скоморохов.</a:t>
            </a:r>
          </a:p>
        </p:txBody>
      </p:sp>
      <p:pic>
        <p:nvPicPr>
          <p:cNvPr id="6" name="Picture 4" descr="http://proznanie.ru/photo/image130486258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2636912"/>
            <a:ext cx="7495429" cy="388843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-252413" y="4011613"/>
            <a:ext cx="1908176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Музыканты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 скоморохи. </a:t>
            </a:r>
            <a:r>
              <a:rPr lang="ru-RU" sz="18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Прорись</a:t>
            </a: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с фрески Софийского собора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 Киеве.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1037г.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619125"/>
            <a:ext cx="385127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русских народных танцев:</a:t>
            </a:r>
          </a:p>
          <a:p>
            <a:pPr marL="342900" marR="1270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Хоровод</a:t>
            </a:r>
          </a:p>
          <a:p>
            <a:pPr marL="342900" marR="1270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Пляски-кадрили</a:t>
            </a:r>
          </a:p>
          <a:p>
            <a:pPr marL="342900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Переплясы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985" y="3362377"/>
            <a:ext cx="4507170" cy="33924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://img01.chitalnya.ru/upload2/359/10856430605053902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97" y="2918999"/>
            <a:ext cx="4396683" cy="385342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6950" y="6330950"/>
            <a:ext cx="205898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270" algn="ctr" eaLnBrk="1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Пляски-кадрили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67600" y="6354763"/>
            <a:ext cx="14954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Переплясы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2" descr="http://jozepha.gorod.tomsk.ru/uploads/49679/1277349855/tanci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10035" y="81780"/>
            <a:ext cx="5103227" cy="325043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71925" y="165100"/>
            <a:ext cx="11826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Хоровод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1138</Words>
  <Application>Microsoft Office PowerPoint</Application>
  <PresentationFormat>Экран (4:3)</PresentationFormat>
  <Paragraphs>101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Bookman Old Style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118</cp:revision>
  <dcterms:created xsi:type="dcterms:W3CDTF">2011-04-29T04:20:14Z</dcterms:created>
  <dcterms:modified xsi:type="dcterms:W3CDTF">2016-12-06T12:59:49Z</dcterms:modified>
</cp:coreProperties>
</file>