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332" r:id="rId3"/>
    <p:sldId id="317" r:id="rId4"/>
    <p:sldId id="274" r:id="rId5"/>
    <p:sldId id="268" r:id="rId6"/>
    <p:sldId id="279" r:id="rId7"/>
    <p:sldId id="339" r:id="rId8"/>
    <p:sldId id="322" r:id="rId9"/>
    <p:sldId id="318" r:id="rId10"/>
    <p:sldId id="290" r:id="rId11"/>
    <p:sldId id="327" r:id="rId12"/>
    <p:sldId id="309" r:id="rId13"/>
    <p:sldId id="294" r:id="rId14"/>
    <p:sldId id="260" r:id="rId15"/>
    <p:sldId id="340" r:id="rId16"/>
    <p:sldId id="33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759E9-943D-4E98-9E12-D182C2CDA9CC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B2E87-40DB-43F6-8257-8D978333B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0347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B2E87-40DB-43F6-8257-8D978333BEE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2-tub-ru.yandex.net/i?id=5fb298303845218bedf6e567a5dfacf7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 b="222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980729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Использование элементов «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Пескотерапии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» в работе по развитию речи с детьми дошкольного возраста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2-tub-ru.yandex.net/i?id=5fb298303845218bedf6e567a5dfacf7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 b="222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8501122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для развития диафрагмального дыхания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«Выровняй дорогу» 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диафрагмального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дыхания.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endParaRPr lang="ru-RU" sz="2800" b="1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endParaRPr lang="ru-RU" sz="2800" b="1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endParaRPr lang="ru-RU" sz="2800" b="1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endParaRPr lang="ru-RU" sz="2800" b="1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endParaRPr lang="ru-RU" sz="2800" b="1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endParaRPr lang="ru-RU" sz="2800" b="1" dirty="0" smtClean="0">
              <a:latin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«Дорога к другу»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диафрагмального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дыхания.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endParaRPr lang="ru-RU" sz="32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endParaRPr lang="ru-RU" sz="28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endParaRPr lang="ru-RU" sz="28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r>
              <a:rPr lang="ru-RU" sz="2800" dirty="0" smtClean="0"/>
              <a:t> </a:t>
            </a:r>
            <a:endParaRPr lang="ru-RU" sz="2800" b="1" dirty="0" smtClean="0">
              <a:latin typeface="Arial" pitchFamily="34" charset="0"/>
            </a:endParaRPr>
          </a:p>
        </p:txBody>
      </p:sp>
      <p:pic>
        <p:nvPicPr>
          <p:cNvPr id="5" name="Picture 2" descr="C:\Users\Ксения\Desktop\1\DSC08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3888432" cy="2916324"/>
          </a:xfrm>
          <a:prstGeom prst="rect">
            <a:avLst/>
          </a:prstGeom>
          <a:noFill/>
          <a:ln w="15875" cap="rnd">
            <a:solidFill>
              <a:schemeClr val="accent2">
                <a:lumMod val="50000"/>
              </a:schemeClr>
            </a:solidFill>
            <a:bevel/>
          </a:ln>
        </p:spPr>
      </p:pic>
      <p:pic>
        <p:nvPicPr>
          <p:cNvPr id="1027" name="Picture 3" descr="C:\Users\Ксения\Desktop\1\DSC083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08720"/>
            <a:ext cx="3552395" cy="2664296"/>
          </a:xfrm>
          <a:prstGeom prst="rect">
            <a:avLst/>
          </a:prstGeom>
          <a:noFill/>
          <a:ln w="15875" cap="rnd">
            <a:solidFill>
              <a:schemeClr val="accent2">
                <a:lumMod val="50000"/>
              </a:schemeClr>
            </a:solidFill>
            <a:beve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5fb298303845218bedf6e567a5dfacf7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 b="222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08050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для развития артикуляции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08050" algn="l"/>
              </a:tabLst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08050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«Лошадка»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щёлкать языком, одновременно пальцами ритмично, в такт щелчкам «скакать по песку».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08050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«Индюки»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языком быстро облизывать верхнюю губу со звуком «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бл-бл-бл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пальцами в такт движениям языка двигать по песку в том же направлении.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08050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«Часики»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языком ритмично двигать вправо-влево, указательным пальцем ведущей руки в такт движениям языка двигать в том же направлении по песку.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08050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«Накажи непослушный язычок»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губами ритмично шлёпать по высунутому языку «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пя-пя-пя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ладонью ведущей руки легко похлопывать по песку.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85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5fb298303845218bedf6e567a5dfacf7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 b="222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332656"/>
            <a:ext cx="8715436" cy="6192688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для развития фонематического слуха и восприятия</a:t>
            </a:r>
          </a:p>
          <a:p>
            <a:pPr lvl="0"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«Спрячь ручки»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прятать руки в песок или воду, услышав заданный звук. 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«Два моря»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таз делится перегородкой на две части. Ребёнок опускает предметы или игрушки с дифференцируемыми звуками в разные моря (например, в «море [С]» и в «море [Ш]»).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  </a:t>
            </a:r>
            <a:endParaRPr lang="ru-RU" dirty="0"/>
          </a:p>
        </p:txBody>
      </p:sp>
      <p:pic>
        <p:nvPicPr>
          <p:cNvPr id="2050" name="Picture 2" descr="C:\Users\Ксения\Desktop\1\DSC08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3648405" cy="2736304"/>
          </a:xfrm>
          <a:prstGeom prst="rect">
            <a:avLst/>
          </a:prstGeom>
          <a:noFill/>
          <a:ln w="15875" cap="rnd">
            <a:solidFill>
              <a:schemeClr val="accent2">
                <a:lumMod val="50000"/>
              </a:schemeClr>
            </a:solidFill>
            <a:bevel/>
          </a:ln>
        </p:spPr>
      </p:pic>
      <p:pic>
        <p:nvPicPr>
          <p:cNvPr id="2051" name="Picture 3" descr="C:\Users\Ксения\Desktop\1\DSC083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89040"/>
            <a:ext cx="3646800" cy="2735100"/>
          </a:xfrm>
          <a:prstGeom prst="rect">
            <a:avLst/>
          </a:prstGeom>
          <a:noFill/>
          <a:ln w="15875" cap="rnd">
            <a:solidFill>
              <a:schemeClr val="accent2">
                <a:lumMod val="50000"/>
              </a:schemeClr>
            </a:solidFill>
            <a:beve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5fb298303845218bedf6e567a5dfacf7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 b="222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32500" lnSpcReduction="20000"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08050" algn="l"/>
              </a:tabLst>
            </a:pPr>
            <a:r>
              <a:rPr lang="ru-RU" sz="8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для автоматизации звуков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08050" algn="l"/>
              </a:tabLst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08050" algn="l"/>
              </a:tabLst>
            </a:pPr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7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«Сильный мотор» </a:t>
            </a:r>
            <a:r>
              <a:rPr lang="ru-RU" sz="7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произносить звук [Р], проводя указательным пальцем дорожку по песку. Вариант этого упражнения — рисовать на песке букву Р, произнося одновременно звук [Р]. Аналогично можно работать с другими звуками, сочетая написание буквы с произнесением звука.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08050" algn="l"/>
              </a:tabLst>
            </a:pPr>
            <a:r>
              <a:rPr lang="ru-RU" sz="7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7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«Совпадение» </a:t>
            </a:r>
            <a:r>
              <a:rPr lang="ru-RU" sz="7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в песок закапывают игрушки с автоматизируемым звуком так, чтобы игрушка на песке обозначалась невысоким холмиком. Затем предлагается ребёнку вспомнить игрушки, в названии которых есть автоматизируемый звук. Ребёнок называет игрушку и раскапывает песок. Если происходит совпадение выкопанной игрушки с названной ребёнком, то он получает возможность поиграть с этой игрушкой.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08050" algn="l"/>
              </a:tabLst>
            </a:pPr>
            <a:r>
              <a:rPr lang="ru-RU" sz="7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7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«Дорожка» </a:t>
            </a:r>
            <a:r>
              <a:rPr lang="ru-RU" sz="7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произносить заданные логопедом слоги, «</a:t>
            </a:r>
            <a:r>
              <a:rPr lang="ru-RU" sz="7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прошагивая</a:t>
            </a:r>
            <a:r>
              <a:rPr lang="ru-RU" sz="7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их пальчиками или легко отшлёпывая по песку ладошками.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08050" algn="l"/>
              </a:tabLst>
            </a:pPr>
            <a:endParaRPr lang="ru-RU" dirty="0" smtClean="0"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5fb298303845218bedf6e567a5dfacf7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 b="222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08050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лексико-грамматического строя речи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«Чего не стало?»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ребенок называет предметы, которые педагог убирает с рисунка на песке.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«Подбери слово»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учить детей подбирать слова по смыслу, обобщать предметы.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«Дорисуй картинку»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ребенок дорисовывает и называет предмет на песке.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делал – я сделал»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ребенок употребляет глаголы в несовершенном и совершенном виде.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973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5" name="Picture 3" descr="C:\Users\Ксения\Desktop\1\DSC08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562364"/>
            <a:ext cx="3060848" cy="2106996"/>
          </a:xfrm>
          <a:prstGeom prst="rect">
            <a:avLst/>
          </a:prstGeom>
          <a:noFill/>
          <a:ln w="15875" cap="rnd">
            <a:solidFill>
              <a:schemeClr val="accent2">
                <a:lumMod val="50000"/>
              </a:schemeClr>
            </a:solidFill>
            <a:bevel/>
          </a:ln>
        </p:spPr>
      </p:pic>
      <p:pic>
        <p:nvPicPr>
          <p:cNvPr id="3076" name="Picture 4" descr="C:\Users\Ксения\Desktop\1\DSC08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509120"/>
            <a:ext cx="2808000" cy="2106000"/>
          </a:xfrm>
          <a:prstGeom prst="rect">
            <a:avLst/>
          </a:prstGeom>
          <a:noFill/>
          <a:ln w="15875" cap="rnd">
            <a:solidFill>
              <a:schemeClr val="accent2">
                <a:lumMod val="50000"/>
              </a:schemeClr>
            </a:solidFill>
            <a:beve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5fb298303845218bedf6e567a5dfacf7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 b="222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8543956" cy="5697559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связной речи детей, обучение рассказыванию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-«Мой клад»</a:t>
            </a:r>
          </a:p>
          <a:p>
            <a:pPr lvl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-«Нарисуй и расскажи»</a:t>
            </a:r>
          </a:p>
          <a:p>
            <a:pPr lvl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-«Дорисуй и составь предложение»</a:t>
            </a:r>
          </a:p>
          <a:p>
            <a:pPr lvl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-«Две игрушки»</a:t>
            </a:r>
          </a:p>
          <a:p>
            <a:pPr lvl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-«Что случилось?»</a:t>
            </a:r>
          </a:p>
          <a:p>
            <a:pPr lv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направлены на составление предложений, рассказов по картинке.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5fb298303845218bedf6e567a5dfacf7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 b="222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Закончить игры с песком можно стихами: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ладошки наши посмотри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Мудрее стали ведь они!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милый наш песок,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всем нам поумнеть помог!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2-tub-ru.yandex.net/i?id=5fb298303845218bedf6e567a5dfacf7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 b="222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2860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Пескотерапия</a:t>
            </a:r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sand – play)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с песком как способ развития ребёнка.</a:t>
            </a:r>
          </a:p>
        </p:txBody>
      </p:sp>
      <p:pic>
        <p:nvPicPr>
          <p:cNvPr id="6" name="Рисунок 5" descr="ребёнок и песок 6.jpg"/>
          <p:cNvPicPr>
            <a:picLocks noChangeAspect="1"/>
          </p:cNvPicPr>
          <p:nvPr/>
        </p:nvPicPr>
        <p:blipFill>
          <a:blip r:embed="rId3" cstate="print"/>
          <a:srcRect t="2836" b="6418"/>
          <a:stretch>
            <a:fillRect/>
          </a:stretch>
        </p:blipFill>
        <p:spPr>
          <a:xfrm>
            <a:off x="2500298" y="2428868"/>
            <a:ext cx="4573148" cy="412227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5fb298303845218bedf6e567a5dfacf7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 b="222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Преимущества песочной терапии: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Частичный перенос  традиционных педагогических занятий в песочницу дает больший воспитательный и образовательный эффект, нежели стандартные формы обучения:</a:t>
            </a:r>
            <a:endParaRPr lang="ru-RU" sz="31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Тяга к экспериментированию</a:t>
            </a:r>
            <a:endParaRPr lang="ru-RU" sz="31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тактильных ощущений</a:t>
            </a:r>
            <a:endParaRPr lang="ru-RU" sz="31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познавательных функций</a:t>
            </a:r>
            <a:endParaRPr lang="ru-RU" sz="31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игровой деятельности</a:t>
            </a:r>
            <a:endParaRPr lang="ru-RU" sz="31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5fb298303845218bedf6e567a5dfacf7&amp;n=33&amp;h=215&amp;w=3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22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664371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620688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с песком разнообразны:</a:t>
            </a: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 игры обеспечивают процесс обучения чтению, письму, счету, грамоте</a:t>
            </a: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 игры дают возможность детям узнать о многообразии окружающего мира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2-tub-ru.yandex.net/i?id=5fb298303845218bedf6e567a5dfacf7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 b="222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2-tub-ru.yandex.net/i?id=5fb298303845218bedf6e567a5dfacf7&amp;n=33&amp;h=215&amp;w=3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2211"/>
          <a:stretch>
            <a:fillRect/>
          </a:stretch>
        </p:blipFill>
        <p:spPr bwMode="auto">
          <a:xfrm>
            <a:off x="0" y="0"/>
            <a:ext cx="912645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33265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Материалы для песочной терапии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4345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980729"/>
            <a:ext cx="856895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800" dirty="0" smtClean="0"/>
          </a:p>
          <a:p>
            <a:endParaRPr lang="ru-RU" sz="3200" dirty="0" smtClean="0"/>
          </a:p>
          <a:p>
            <a:r>
              <a:rPr lang="ru-RU" sz="3200" dirty="0" smtClean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24744"/>
            <a:ext cx="835292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Песочница «Малая»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Деревянный ящик прямоугольной формы, традиционным размером  50*70*8 см.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Используется для работы с  сухим и влажным песком.</a:t>
            </a:r>
          </a:p>
          <a:p>
            <a:endParaRPr lang="ru-RU" sz="2400" dirty="0" smtClean="0"/>
          </a:p>
          <a:p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564904"/>
            <a:ext cx="6534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Песочный планшет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Деревянный поднос с цветным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дном 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645024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Световой экран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Деревянных ящик прямоугольной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 с двойным дном с подсветкой</a:t>
            </a:r>
          </a:p>
        </p:txBody>
      </p:sp>
      <p:pic>
        <p:nvPicPr>
          <p:cNvPr id="14" name="Picture 2" descr="H:\DCIM\104_PANA\P1040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606" y="2708920"/>
            <a:ext cx="3168351" cy="2376264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5" name="Picture 2" descr="H:\DCIM\104_PANA\P1040882.JPG"/>
          <p:cNvPicPr>
            <a:picLocks noChangeAspect="1" noChangeArrowheads="1"/>
          </p:cNvPicPr>
          <p:nvPr/>
        </p:nvPicPr>
        <p:blipFill>
          <a:blip r:embed="rId4" cstate="print"/>
          <a:srcRect t="12650"/>
          <a:stretch>
            <a:fillRect/>
          </a:stretch>
        </p:blipFill>
        <p:spPr bwMode="auto">
          <a:xfrm>
            <a:off x="2267744" y="4797152"/>
            <a:ext cx="2880320" cy="1886962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5fb298303845218bedf6e567a5dfacf7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 b="222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4. Виды песка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Кинетический песок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98% состоит из натурального песка,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засыхает, не боится контакта с водой. 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Песок удерживает приданную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ему форму, но в то же время рассыпаясь,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течет, как кисель.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mywishlist.ru/pic/i/wish/orig/006/726/23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764704"/>
            <a:ext cx="3085785" cy="2418972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3645024"/>
            <a:ext cx="6678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Живой песок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очень мелкой фракции белого цвета.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Песок не сохнет, практически полностью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растворяется в воде, поэтому следует хорошо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вытирать мокрые руки перед игрой и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стараться избегать попадания влаги в песок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2-tub-ru.yandex.net/i?id=5fb298303845218bedf6e567a5dfacf7&amp;n=33&amp;h=215&amp;w=344"/>
          <p:cNvPicPr>
            <a:picLocks noChangeAspect="1" noChangeArrowheads="1"/>
          </p:cNvPicPr>
          <p:nvPr/>
        </p:nvPicPr>
        <p:blipFill>
          <a:blip r:embed="rId3" cstate="print"/>
          <a:srcRect b="222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Речной песок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Промытый , прокаленный речной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Песок крупной или мелкой фракции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Кварцевый песок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Окрашенный речной песок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крупной или мелкой фракции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10" name="Picture 3" descr="H:\DCIM\104_PANA\P10409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85729"/>
            <a:ext cx="2749793" cy="2467734"/>
          </a:xfrm>
          <a:prstGeom prst="round2Diag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Picture 2" descr="F:\3f81cfd42dd5cced09ef09e0a4fa76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996952"/>
            <a:ext cx="3024336" cy="2448272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3284984"/>
            <a:ext cx="63904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Радужный песок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98% состоит из натурального песка,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засыхает, не боится контакта с водой. 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Песок удерживает приданную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ему форму.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mama-znaet.com/sites/default/files/images/201516042007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967790"/>
            <a:ext cx="3600400" cy="170157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2-tub-ru.yandex.net/i?id=5fb298303845218bedf6e567a5dfacf7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 b="222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14291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работы с песком</a:t>
            </a:r>
          </a:p>
          <a:p>
            <a:pPr algn="ctr">
              <a:buFontTx/>
              <a:buNone/>
            </a:pPr>
            <a:endParaRPr lang="ru-RU" sz="40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980729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Вредных нет детей в стране — Ведь не место им в песке! 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нельзя кусаться, драться 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глаза песком кидаться! 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 чужих не разорять! 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Песок — мирная страна. 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строить и чудить, 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много сотворить: 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Горы, реки и моря, 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жизнь вокруг была. 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Дети, поняли меня? 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надо повторить?! 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запомнить и дружить!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im2-tub-ru.yandex.net/i?id=5fb298303845218bedf6e567a5dfacf7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 b="222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32656"/>
            <a:ext cx="87868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с песком способствуют:</a:t>
            </a:r>
          </a:p>
          <a:p>
            <a:pPr algn="ctr"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развитию артикуляции;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908050" algn="l"/>
              </a:tabLs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развитию речевого дыхания;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 мелкой моторики рук;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автоматизации звуков в речи;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расширению словарного запаса;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развитию фонематического слуха и восприятия;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развитию лексико-грамматических представлений; 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развитию связной речи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обучению рассказыванию;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подготовке к обучению грамоте.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3526</TotalTime>
  <Words>644</Words>
  <Application>Microsoft Office PowerPoint</Application>
  <PresentationFormat>Экран (4:3)</PresentationFormat>
  <Paragraphs>120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 Преимущества песочной терапии: </vt:lpstr>
      <vt:lpstr> </vt:lpstr>
      <vt:lpstr>Слайд 5</vt:lpstr>
      <vt:lpstr>4. Виды песка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 группа</dc:creator>
  <cp:lastModifiedBy>Ксения</cp:lastModifiedBy>
  <cp:revision>307</cp:revision>
  <dcterms:created xsi:type="dcterms:W3CDTF">2016-02-15T06:39:14Z</dcterms:created>
  <dcterms:modified xsi:type="dcterms:W3CDTF">2017-01-23T16:16:46Z</dcterms:modified>
</cp:coreProperties>
</file>