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avi" ContentType="video/avi"/>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1" r:id="rId6"/>
    <p:sldId id="260"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29.11.2014</a:t>
            </a:fld>
            <a:endParaRPr lang="ru-RU"/>
          </a:p>
        </p:txBody>
      </p:sp>
      <p:sp>
        <p:nvSpPr>
          <p:cNvPr id="5" name="Footer Placeholder 4"/>
          <p:cNvSpPr>
            <a:spLocks noGrp="1"/>
          </p:cNvSpPr>
          <p:nvPr>
            <p:ph type="ftr" sz="quarter" idx="11"/>
          </p:nvPr>
        </p:nvSpPr>
        <p:spPr/>
        <p:txBody>
          <a:bodyPr/>
          <a:lstStyle/>
          <a:p>
            <a:endParaRPr lang="ru-RU"/>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t>‹#›</a:t>
            </a:fld>
            <a:endParaRPr lang="ru-RU"/>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29.11.2014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29.11.2014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29.11.2014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29.11.2014</a:t>
            </a:fld>
            <a:endParaRPr lang="ru-RU"/>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29.11.2014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29.11.2014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29.11.2014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4C71EC6-210F-42DE-9C53-41977AD35B3D}" type="datetimeFigureOut">
              <a:rPr lang="ru-RU" smtClean="0"/>
              <a:t>29.11.2014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29.11.2014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29.11.2014</a:t>
            </a:fld>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ru-RU"/>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t>29.11.2014</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t>‹#›</a:t>
            </a:fld>
            <a:endParaRPr lang="ru-RU"/>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avi"/><Relationship Id="rId1" Type="http://schemas.microsoft.com/office/2007/relationships/media" Target="../media/media1.avi"/><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987824" y="5445224"/>
            <a:ext cx="5576664" cy="694928"/>
          </a:xfrm>
        </p:spPr>
        <p:txBody>
          <a:bodyPr>
            <a:normAutofit/>
          </a:bodyPr>
          <a:lstStyle/>
          <a:p>
            <a:r>
              <a:rPr lang="ru-RU" sz="1600" b="1" dirty="0" smtClean="0"/>
              <a:t>Подготовила: Анна </a:t>
            </a:r>
            <a:r>
              <a:rPr lang="ru-RU" sz="1600" b="1" dirty="0" err="1" smtClean="0"/>
              <a:t>Лиманская</a:t>
            </a:r>
            <a:r>
              <a:rPr lang="ru-RU" sz="1600" b="1" dirty="0" smtClean="0"/>
              <a:t>, 8 б</a:t>
            </a:r>
            <a:endParaRPr lang="ru-RU" sz="1600" b="1" dirty="0"/>
          </a:p>
        </p:txBody>
      </p:sp>
      <p:sp>
        <p:nvSpPr>
          <p:cNvPr id="2" name="Заголовок 1"/>
          <p:cNvSpPr>
            <a:spLocks noGrp="1"/>
          </p:cNvSpPr>
          <p:nvPr>
            <p:ph type="ctrTitle"/>
          </p:nvPr>
        </p:nvSpPr>
        <p:spPr/>
        <p:txBody>
          <a:bodyPr/>
          <a:lstStyle/>
          <a:p>
            <a:r>
              <a:rPr lang="ru-RU" dirty="0" smtClean="0"/>
              <a:t>История создания кино и театра</a:t>
            </a:r>
            <a:endParaRPr lang="ru-RU" dirty="0"/>
          </a:p>
        </p:txBody>
      </p:sp>
    </p:spTree>
    <p:extLst>
      <p:ext uri="{BB962C8B-B14F-4D97-AF65-F5344CB8AC3E}">
        <p14:creationId xmlns:p14="http://schemas.microsoft.com/office/powerpoint/2010/main" val="2322157459"/>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История возникновения театра</a:t>
            </a:r>
            <a:endParaRPr lang="ru-RU" dirty="0"/>
          </a:p>
        </p:txBody>
      </p:sp>
      <p:sp>
        <p:nvSpPr>
          <p:cNvPr id="3" name="Объект 2"/>
          <p:cNvSpPr>
            <a:spLocks noGrp="1"/>
          </p:cNvSpPr>
          <p:nvPr>
            <p:ph idx="1"/>
          </p:nvPr>
        </p:nvSpPr>
        <p:spPr>
          <a:xfrm>
            <a:off x="179512" y="1628800"/>
            <a:ext cx="8964488" cy="5328592"/>
          </a:xfrm>
        </p:spPr>
        <p:txBody>
          <a:bodyPr>
            <a:normAutofit fontScale="85000" lnSpcReduction="20000"/>
          </a:bodyPr>
          <a:lstStyle/>
          <a:p>
            <a:pPr marL="114300" indent="0">
              <a:buNone/>
            </a:pPr>
            <a:r>
              <a:rPr lang="ru-RU" dirty="0"/>
              <a:t>К</a:t>
            </a:r>
            <a:r>
              <a:rPr lang="ru-RU" dirty="0" smtClean="0"/>
              <a:t>огда </a:t>
            </a:r>
            <a:r>
              <a:rPr lang="ru-RU" dirty="0"/>
              <a:t>театр только зарождался, все роли исполняли только мужчины, которые надевали огромные маски, отражающие ту или иную эмоцию, чтобы если уж зрителям не все слышно, то хотя бы было видно. </a:t>
            </a:r>
            <a:r>
              <a:rPr lang="ru-RU" dirty="0" smtClean="0"/>
              <a:t>Часто </a:t>
            </a:r>
            <a:r>
              <a:rPr lang="ru-RU" dirty="0"/>
              <a:t>маски менялись несколько раз за представление, а актеры должны были обходиться только своими природными голосовыми данными. Правда, есть мнение, что для усиления голоса использовались подобия рупора. И все же древние греки сумели решить эту проблему: для представлений они стали строить здания особой архитектуры, имеющие форму полуовала или амфитеатра, как назвали её сами греки. Форма оказалась настолько удачной, что до сих пор никто не придумал ничего нового или лучшего.</a:t>
            </a:r>
          </a:p>
          <a:p>
            <a:pPr marL="114300" indent="0">
              <a:buNone/>
            </a:pPr>
            <a:r>
              <a:rPr lang="ru-RU" dirty="0" smtClean="0"/>
              <a:t>Сейчас </a:t>
            </a:r>
            <a:r>
              <a:rPr lang="ru-RU" dirty="0"/>
              <a:t>можно купить билеты в лучшие театры Петербурга, где слышимость и видимость будут наилучшими среди провинциальных театров.</a:t>
            </a:r>
          </a:p>
          <a:p>
            <a:pPr marL="114300" indent="0">
              <a:buNone/>
            </a:pPr>
            <a:r>
              <a:rPr lang="ru-RU" dirty="0"/>
              <a:t>Привычные для нас театральные декорации появились не сразу, а вот изобретение декорации приписывают </a:t>
            </a:r>
            <a:r>
              <a:rPr lang="ru-RU" dirty="0" err="1"/>
              <a:t>Агафарху</a:t>
            </a:r>
            <a:r>
              <a:rPr lang="ru-RU" dirty="0"/>
              <a:t>, жившему в 5 веке до нашей эры. Сейчас декорации пишутся маслом на холсте. Чем богаче и известнее театр, тем богаче и красивее декорации. </a:t>
            </a:r>
          </a:p>
        </p:txBody>
      </p:sp>
    </p:spTree>
    <p:extLst>
      <p:ext uri="{BB962C8B-B14F-4D97-AF65-F5344CB8AC3E}">
        <p14:creationId xmlns:p14="http://schemas.microsoft.com/office/powerpoint/2010/main" val="6837971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67544" y="2708920"/>
            <a:ext cx="8259762" cy="1039812"/>
          </a:xfrm>
        </p:spPr>
        <p:txBody>
          <a:bodyPr/>
          <a:lstStyle/>
          <a:p>
            <a:r>
              <a:rPr lang="ru-RU" dirty="0" smtClean="0"/>
              <a:t>СПАСИБО ЗА Внимание!</a:t>
            </a:r>
            <a:endParaRPr lang="ru-RU" dirty="0"/>
          </a:p>
        </p:txBody>
      </p:sp>
    </p:spTree>
    <p:extLst>
      <p:ext uri="{BB962C8B-B14F-4D97-AF65-F5344CB8AC3E}">
        <p14:creationId xmlns:p14="http://schemas.microsoft.com/office/powerpoint/2010/main" val="339432446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t>Возникновение кино</a:t>
            </a:r>
          </a:p>
        </p:txBody>
      </p:sp>
      <p:sp>
        <p:nvSpPr>
          <p:cNvPr id="5" name="Объект 4"/>
          <p:cNvSpPr>
            <a:spLocks noGrp="1"/>
          </p:cNvSpPr>
          <p:nvPr>
            <p:ph idx="1"/>
          </p:nvPr>
        </p:nvSpPr>
        <p:spPr>
          <a:xfrm>
            <a:off x="457200" y="1752600"/>
            <a:ext cx="8363272" cy="4844752"/>
          </a:xfrm>
        </p:spPr>
        <p:txBody>
          <a:bodyPr>
            <a:normAutofit fontScale="92500"/>
          </a:bodyPr>
          <a:lstStyle/>
          <a:p>
            <a:pPr marL="114300" indent="0">
              <a:buNone/>
            </a:pPr>
            <a:r>
              <a:rPr lang="ru-RU" dirty="0"/>
              <a:t>История кино начинается в 19 веке. Хотя фотография как способ запечатления неподвижных изображений появилась ещё в первой половине 19 в., </a:t>
            </a:r>
            <a:r>
              <a:rPr lang="ru-RU" dirty="0" smtClean="0"/>
              <a:t>для этого требовалось</a:t>
            </a:r>
            <a:r>
              <a:rPr lang="ru-RU" dirty="0"/>
              <a:t>, чтобы фотографирование могло происходить с короткими выдержками. Но и после появления соответствующих типов фотоэмульсий в 70-х годах 19 в. кино появилось не сразу. </a:t>
            </a:r>
            <a:r>
              <a:rPr lang="ru-RU" dirty="0" smtClean="0"/>
              <a:t>Были </a:t>
            </a:r>
            <a:r>
              <a:rPr lang="ru-RU" dirty="0"/>
              <a:t>сделаны десятки попыток создать системы записи и воспроизведения движущихся </a:t>
            </a:r>
            <a:r>
              <a:rPr lang="ru-RU" dirty="0" smtClean="0"/>
              <a:t>изображений, в которых даже принимал участие знаменитый </a:t>
            </a:r>
            <a:r>
              <a:rPr lang="ru-RU" dirty="0" err="1" smtClean="0"/>
              <a:t>Эдиссон</a:t>
            </a:r>
            <a:r>
              <a:rPr lang="ru-RU" dirty="0" smtClean="0"/>
              <a:t>, но и его система оказалась неудобной, рассчитанной всего лишь на индивидуальный просмотр, что и не позволило </a:t>
            </a:r>
            <a:r>
              <a:rPr lang="ru-RU" dirty="0" err="1" smtClean="0"/>
              <a:t>Эдиссону</a:t>
            </a:r>
            <a:r>
              <a:rPr lang="ru-RU" dirty="0" smtClean="0"/>
              <a:t> добиться успеха.</a:t>
            </a:r>
          </a:p>
        </p:txBody>
      </p:sp>
    </p:spTree>
    <p:extLst>
      <p:ext uri="{BB962C8B-B14F-4D97-AF65-F5344CB8AC3E}">
        <p14:creationId xmlns:p14="http://schemas.microsoft.com/office/powerpoint/2010/main" val="15651387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249"/>
                                          </p:stCondLst>
                                        </p:cTn>
                                        <p:tgtEl>
                                          <p:spTgt spid="4"/>
                                        </p:tgtEl>
                                        <p:attrNameLst>
                                          <p:attrName>style.visibility</p:attrName>
                                        </p:attrNameLst>
                                      </p:cBhvr>
                                      <p:to>
                                        <p:strVal val="visible"/>
                                      </p:to>
                                    </p:set>
                                  </p:childTnLst>
                                </p:cTn>
                              </p:par>
                            </p:childTnLst>
                          </p:cTn>
                        </p:par>
                        <p:par>
                          <p:cTn id="7" fill="hold">
                            <p:stCondLst>
                              <p:cond delay="250"/>
                            </p:stCondLst>
                            <p:childTnLst>
                              <p:par>
                                <p:cTn id="8" presetID="2" presetClass="entr" presetSubtype="4" fill="hold" grpId="0" nodeType="after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 calcmode="lin" valueType="num">
                                      <p:cBhvr additive="base">
                                        <p:cTn id="10"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Кинетоскоп Эдисона</a:t>
            </a:r>
          </a:p>
        </p:txBody>
      </p:sp>
      <p:pic>
        <p:nvPicPr>
          <p:cNvPr id="1026" name="Picture 2" descr="nu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340768"/>
            <a:ext cx="3816425" cy="5439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050008"/>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52" presetClass="entr" presetSubtype="0" fill="hold" nodeType="afterEffect">
                                  <p:stCondLst>
                                    <p:cond delay="0"/>
                                  </p:stCondLst>
                                  <p:childTnLst>
                                    <p:set>
                                      <p:cBhvr>
                                        <p:cTn id="23" dur="1" fill="hold">
                                          <p:stCondLst>
                                            <p:cond delay="0"/>
                                          </p:stCondLst>
                                        </p:cTn>
                                        <p:tgtEl>
                                          <p:spTgt spid="1026"/>
                                        </p:tgtEl>
                                        <p:attrNameLst>
                                          <p:attrName>style.visibility</p:attrName>
                                        </p:attrNameLst>
                                      </p:cBhvr>
                                      <p:to>
                                        <p:strVal val="visible"/>
                                      </p:to>
                                    </p:set>
                                    <p:animScale>
                                      <p:cBhvr>
                                        <p:cTn id="24" dur="1000" decel="50000" fill="hold">
                                          <p:stCondLst>
                                            <p:cond delay="0"/>
                                          </p:stCondLst>
                                        </p:cTn>
                                        <p:tgtEl>
                                          <p:spTgt spid="10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1026"/>
                                        </p:tgtEl>
                                        <p:attrNameLst>
                                          <p:attrName>ppt_x</p:attrName>
                                          <p:attrName>ppt_y</p:attrName>
                                        </p:attrNameLst>
                                      </p:cBhvr>
                                    </p:animMotion>
                                    <p:animEffect transition="in" filter="fade">
                                      <p:cBhvr>
                                        <p:cTn id="26"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t>Возникновение кино</a:t>
            </a:r>
          </a:p>
        </p:txBody>
      </p:sp>
      <p:sp>
        <p:nvSpPr>
          <p:cNvPr id="5" name="Объект 4"/>
          <p:cNvSpPr>
            <a:spLocks noGrp="1"/>
          </p:cNvSpPr>
          <p:nvPr>
            <p:ph idx="1"/>
          </p:nvPr>
        </p:nvSpPr>
        <p:spPr>
          <a:xfrm>
            <a:off x="457200" y="1752600"/>
            <a:ext cx="8363272" cy="4844752"/>
          </a:xfrm>
        </p:spPr>
        <p:txBody>
          <a:bodyPr>
            <a:normAutofit/>
          </a:bodyPr>
          <a:lstStyle/>
          <a:p>
            <a:pPr marL="114300" indent="0">
              <a:buNone/>
            </a:pPr>
            <a:r>
              <a:rPr lang="ru-RU" dirty="0"/>
              <a:t>В результате, признанными изобретателями кинематографа стали французы, братья Луи и Огюст Люмьеры. Аппаратура Люмьеров оказалась очень удобной, с её помощью можно было легко снимать и демонстрировать фильмы на большом экране, что и предопределило успех их изобретения. "Кинематограф" (или "синематограф") - именно так называлось устройство Люмьеров</a:t>
            </a:r>
            <a:r>
              <a:rPr lang="ru-RU" dirty="0" smtClean="0"/>
              <a:t>.</a:t>
            </a:r>
            <a:endParaRPr lang="ru-RU" dirty="0"/>
          </a:p>
        </p:txBody>
      </p:sp>
    </p:spTree>
    <p:extLst>
      <p:ext uri="{BB962C8B-B14F-4D97-AF65-F5344CB8AC3E}">
        <p14:creationId xmlns:p14="http://schemas.microsoft.com/office/powerpoint/2010/main" val="39999866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249"/>
                                          </p:stCondLst>
                                        </p:cTn>
                                        <p:tgtEl>
                                          <p:spTgt spid="4"/>
                                        </p:tgtEl>
                                        <p:attrNameLst>
                                          <p:attrName>style.visibility</p:attrName>
                                        </p:attrNameLst>
                                      </p:cBhvr>
                                      <p:to>
                                        <p:strVal val="visible"/>
                                      </p:to>
                                    </p:set>
                                  </p:childTnLst>
                                </p:cTn>
                              </p:par>
                            </p:childTnLst>
                          </p:cTn>
                        </p:par>
                        <p:par>
                          <p:cTn id="7" fill="hold">
                            <p:stCondLst>
                              <p:cond delay="250"/>
                            </p:stCondLst>
                            <p:childTnLst>
                              <p:par>
                                <p:cTn id="8" presetID="31" presetClass="entr" presetSubtype="0" fill="hold" grpId="0" nodeType="after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 calcmode="lin" valueType="num">
                                      <p:cBhvr>
                                        <p:cTn id="10" dur="750" fill="hold"/>
                                        <p:tgtEl>
                                          <p:spTgt spid="5">
                                            <p:txEl>
                                              <p:pRg st="0" end="0"/>
                                            </p:txEl>
                                          </p:spTgt>
                                        </p:tgtEl>
                                        <p:attrNameLst>
                                          <p:attrName>ppt_w</p:attrName>
                                        </p:attrNameLst>
                                      </p:cBhvr>
                                      <p:tavLst>
                                        <p:tav tm="0">
                                          <p:val>
                                            <p:fltVal val="0"/>
                                          </p:val>
                                        </p:tav>
                                        <p:tav tm="100000">
                                          <p:val>
                                            <p:strVal val="#ppt_w"/>
                                          </p:val>
                                        </p:tav>
                                      </p:tavLst>
                                    </p:anim>
                                    <p:anim calcmode="lin" valueType="num">
                                      <p:cBhvr>
                                        <p:cTn id="11" dur="750" fill="hold"/>
                                        <p:tgtEl>
                                          <p:spTgt spid="5">
                                            <p:txEl>
                                              <p:pRg st="0" end="0"/>
                                            </p:txEl>
                                          </p:spTgt>
                                        </p:tgtEl>
                                        <p:attrNameLst>
                                          <p:attrName>ppt_h</p:attrName>
                                        </p:attrNameLst>
                                      </p:cBhvr>
                                      <p:tavLst>
                                        <p:tav tm="0">
                                          <p:val>
                                            <p:fltVal val="0"/>
                                          </p:val>
                                        </p:tav>
                                        <p:tav tm="100000">
                                          <p:val>
                                            <p:strVal val="#ppt_h"/>
                                          </p:val>
                                        </p:tav>
                                      </p:tavLst>
                                    </p:anim>
                                    <p:anim calcmode="lin" valueType="num">
                                      <p:cBhvr>
                                        <p:cTn id="12" dur="75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3" dur="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Синематограф </a:t>
            </a:r>
            <a:r>
              <a:rPr lang="ru-RU" dirty="0" smtClean="0"/>
              <a:t>Люмьеров</a:t>
            </a:r>
            <a:endParaRPr lang="ru-RU" dirty="0"/>
          </a:p>
        </p:txBody>
      </p:sp>
      <p:pic>
        <p:nvPicPr>
          <p:cNvPr id="2050" name="Picture 2" descr="nu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060848"/>
            <a:ext cx="5357663"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377317"/>
      </p:ext>
    </p:extLst>
  </p:cSld>
  <p:clrMapOvr>
    <a:masterClrMapping/>
  </p:clrMapOvr>
  <mc:AlternateContent xmlns:mc="http://schemas.openxmlformats.org/markup-compatibility/2006" xmlns:p14="http://schemas.microsoft.com/office/powerpoint/2010/main">
    <mc:Choice Requires="p14">
      <p:transition spd="slow" p14:dur="1500">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2" presetClass="entr" presetSubtype="0" fill="hold" nodeType="afterEffect">
                                  <p:stCondLst>
                                    <p:cond delay="0"/>
                                  </p:stCondLst>
                                  <p:childTnLst>
                                    <p:set>
                                      <p:cBhvr>
                                        <p:cTn id="13" dur="1" fill="hold">
                                          <p:stCondLst>
                                            <p:cond delay="0"/>
                                          </p:stCondLst>
                                        </p:cTn>
                                        <p:tgtEl>
                                          <p:spTgt spid="2050"/>
                                        </p:tgtEl>
                                        <p:attrNameLst>
                                          <p:attrName>style.visibility</p:attrName>
                                        </p:attrNameLst>
                                      </p:cBhvr>
                                      <p:to>
                                        <p:strVal val="visible"/>
                                      </p:to>
                                    </p:set>
                                    <p:animScale>
                                      <p:cBhvr>
                                        <p:cTn id="14" dur="1000" decel="50000" fill="hold">
                                          <p:stCondLst>
                                            <p:cond delay="0"/>
                                          </p:stCondLst>
                                        </p:cTn>
                                        <p:tgtEl>
                                          <p:spTgt spid="20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2050"/>
                                        </p:tgtEl>
                                        <p:attrNameLst>
                                          <p:attrName>ppt_x</p:attrName>
                                          <p:attrName>ppt_y</p:attrName>
                                        </p:attrNameLst>
                                      </p:cBhvr>
                                    </p:animMotion>
                                    <p:animEffect transition="in" filter="fade">
                                      <p:cBhvr>
                                        <p:cTn id="16"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t>Возникновение кино</a:t>
            </a:r>
          </a:p>
        </p:txBody>
      </p:sp>
      <p:sp>
        <p:nvSpPr>
          <p:cNvPr id="5" name="Объект 4"/>
          <p:cNvSpPr>
            <a:spLocks noGrp="1"/>
          </p:cNvSpPr>
          <p:nvPr>
            <p:ph idx="1"/>
          </p:nvPr>
        </p:nvSpPr>
        <p:spPr>
          <a:xfrm>
            <a:off x="457200" y="1752600"/>
            <a:ext cx="8363272" cy="4844752"/>
          </a:xfrm>
        </p:spPr>
        <p:txBody>
          <a:bodyPr>
            <a:normAutofit/>
          </a:bodyPr>
          <a:lstStyle/>
          <a:p>
            <a:pPr marL="114300" indent="0">
              <a:buNone/>
            </a:pPr>
            <a:r>
              <a:rPr lang="ru-RU" dirty="0"/>
              <a:t>Первая публичная демонстрация была дана в Париже ещё в марте 1895 </a:t>
            </a:r>
            <a:r>
              <a:rPr lang="ru-RU" dirty="0" err="1" smtClean="0"/>
              <a:t>г.В</a:t>
            </a:r>
            <a:r>
              <a:rPr lang="ru-RU" dirty="0" smtClean="0"/>
              <a:t> </a:t>
            </a:r>
            <a:r>
              <a:rPr lang="ru-RU" dirty="0"/>
              <a:t>своих сеансах Люмьеры демонстрировали несколько коротких (всего 50 сек.) роликов, первым из которых был "Выход рабочих с фабрики". Однако наиболее популярным из этих роликов стал ролик под названием "Прибытие поезда". Поезд на экране как бы надвигался на зал, что выглядело очень реалистично и производило сильное впечатление на зрителей. </a:t>
            </a:r>
          </a:p>
        </p:txBody>
      </p:sp>
    </p:spTree>
    <p:extLst>
      <p:ext uri="{BB962C8B-B14F-4D97-AF65-F5344CB8AC3E}">
        <p14:creationId xmlns:p14="http://schemas.microsoft.com/office/powerpoint/2010/main" val="404460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249"/>
                                          </p:stCondLst>
                                        </p:cTn>
                                        <p:tgtEl>
                                          <p:spTgt spid="4"/>
                                        </p:tgtEl>
                                        <p:attrNameLst>
                                          <p:attrName>style.visibility</p:attrName>
                                        </p:attrNameLst>
                                      </p:cBhvr>
                                      <p:to>
                                        <p:strVal val="visible"/>
                                      </p:to>
                                    </p:set>
                                  </p:childTnLst>
                                </p:cTn>
                              </p:par>
                            </p:childTnLst>
                          </p:cTn>
                        </p:par>
                        <p:par>
                          <p:cTn id="7" fill="hold">
                            <p:stCondLst>
                              <p:cond delay="250"/>
                            </p:stCondLst>
                            <p:childTnLst>
                              <p:par>
                                <p:cTn id="8" presetID="14" presetClass="entr" presetSubtype="10" fill="hold" grpId="0" nodeType="after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Прибытие поезда</a:t>
            </a:r>
            <a:endParaRPr lang="ru-RU" dirty="0"/>
          </a:p>
        </p:txBody>
      </p:sp>
      <p:pic>
        <p:nvPicPr>
          <p:cNvPr id="4" name="Brat'i_ Lum'er-pribitie_ poezda.avi">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290638" y="1752600"/>
            <a:ext cx="6561137" cy="4373563"/>
          </a:xfrm>
        </p:spPr>
      </p:pic>
    </p:spTree>
    <p:extLst>
      <p:ext uri="{BB962C8B-B14F-4D97-AF65-F5344CB8AC3E}">
        <p14:creationId xmlns:p14="http://schemas.microsoft.com/office/powerpoint/2010/main" val="4030768438"/>
      </p:ext>
    </p:extLst>
  </p:cSld>
  <p:clrMapOvr>
    <a:masterClrMapping/>
  </p:clrMapOvr>
  <mc:AlternateContent xmlns:mc="http://schemas.openxmlformats.org/markup-compatibility/2006" xmlns:p14="http://schemas.microsoft.com/office/powerpoint/2010/main">
    <mc:Choice Requires="p14">
      <p:transition spd="slow" p14:dur="325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27" fill="hold" display="0">
                  <p:stCondLst>
                    <p:cond delay="indefinite"/>
                  </p:stCondLst>
                </p:cTn>
                <p:tgtEl>
                  <p:spTgt spid="4"/>
                </p:tgtEl>
              </p:cMediaNode>
            </p:video>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История возникновения театра</a:t>
            </a:r>
            <a:endParaRPr lang="ru-RU" dirty="0"/>
          </a:p>
        </p:txBody>
      </p:sp>
      <p:sp>
        <p:nvSpPr>
          <p:cNvPr id="3" name="Объект 2"/>
          <p:cNvSpPr>
            <a:spLocks noGrp="1"/>
          </p:cNvSpPr>
          <p:nvPr>
            <p:ph idx="1"/>
          </p:nvPr>
        </p:nvSpPr>
        <p:spPr/>
        <p:txBody>
          <a:bodyPr/>
          <a:lstStyle/>
          <a:p>
            <a:pPr marL="114300" indent="0">
              <a:buNone/>
            </a:pPr>
            <a:r>
              <a:rPr lang="ru-RU" dirty="0" smtClean="0"/>
              <a:t>Первый театр появился в Афинах, в 497 году до </a:t>
            </a:r>
            <a:r>
              <a:rPr lang="ru-RU" dirty="0" err="1" smtClean="0"/>
              <a:t>н.э</a:t>
            </a:r>
            <a:endParaRPr lang="ru-RU" dirty="0" smtClean="0"/>
          </a:p>
          <a:p>
            <a:endParaRPr lang="ru-RU" dirty="0"/>
          </a:p>
        </p:txBody>
      </p:sp>
      <p:pic>
        <p:nvPicPr>
          <p:cNvPr id="5" name="Рисунок 25" descr="http://ancientrome.ru/archaeol/img/0338-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276872"/>
            <a:ext cx="5760640"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310916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249"/>
                                          </p:stCondLst>
                                        </p:cTn>
                                        <p:tgtEl>
                                          <p:spTgt spid="2"/>
                                        </p:tgtEl>
                                        <p:attrNameLst>
                                          <p:attrName>style.visibility</p:attrName>
                                        </p:attrNameLst>
                                      </p:cBhvr>
                                      <p:to>
                                        <p:strVal val="visible"/>
                                      </p:to>
                                    </p:set>
                                  </p:childTnLst>
                                </p:cTn>
                              </p:par>
                            </p:childTnLst>
                          </p:cTn>
                        </p:par>
                        <p:par>
                          <p:cTn id="7" fill="hold">
                            <p:stCondLst>
                              <p:cond delay="250"/>
                            </p:stCondLst>
                            <p:childTnLst>
                              <p:par>
                                <p:cTn id="8" presetID="22" presetClass="entr" presetSubtype="4"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par>
                          <p:cTn id="11" fill="hold">
                            <p:stCondLst>
                              <p:cond delay="750"/>
                            </p:stCondLst>
                            <p:childTnLst>
                              <p:par>
                                <p:cTn id="12" presetID="45"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ppt_w</p:attrName>
                                        </p:attrNameLst>
                                      </p:cBhvr>
                                      <p:tavLst>
                                        <p:tav tm="0" fmla="#ppt_w*sin(2.5*pi*$)">
                                          <p:val>
                                            <p:fltVal val="0"/>
                                          </p:val>
                                        </p:tav>
                                        <p:tav tm="100000">
                                          <p:val>
                                            <p:fltVal val="1"/>
                                          </p:val>
                                        </p:tav>
                                      </p:tavLst>
                                    </p:anim>
                                    <p:anim calcmode="lin" valueType="num">
                                      <p:cBhvr>
                                        <p:cTn id="16" dur="1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История возникновения театра</a:t>
            </a:r>
            <a:endParaRPr lang="ru-RU" dirty="0"/>
          </a:p>
        </p:txBody>
      </p:sp>
      <p:sp>
        <p:nvSpPr>
          <p:cNvPr id="3" name="Объект 2"/>
          <p:cNvSpPr>
            <a:spLocks noGrp="1"/>
          </p:cNvSpPr>
          <p:nvPr>
            <p:ph idx="1"/>
          </p:nvPr>
        </p:nvSpPr>
        <p:spPr>
          <a:xfrm>
            <a:off x="467544" y="1628800"/>
            <a:ext cx="8229600" cy="4968552"/>
          </a:xfrm>
        </p:spPr>
        <p:txBody>
          <a:bodyPr>
            <a:normAutofit lnSpcReduction="10000"/>
          </a:bodyPr>
          <a:lstStyle/>
          <a:p>
            <a:pPr marL="114300" indent="0">
              <a:buNone/>
            </a:pPr>
            <a:r>
              <a:rPr lang="ru-RU" dirty="0" smtClean="0"/>
              <a:t>В </a:t>
            </a:r>
            <a:r>
              <a:rPr lang="ru-RU" dirty="0"/>
              <a:t>Риме первый каменный театр появился только в 55 году до н.э. .  До этого актеры и зрители довольствовались лишь временными деревянными постройками.</a:t>
            </a:r>
            <a:br>
              <a:rPr lang="ru-RU" dirty="0"/>
            </a:br>
            <a:r>
              <a:rPr lang="ru-RU" dirty="0"/>
              <a:t>Спектакли прошлых лет мало походили на то, что мы понимаем под спектаклем сегодня. На сцене мог быть только один актер, менявший маски и игравший сразу несколько ролей. Необходимость масок была обусловлена большими размерами театров, вмещавших десять, а то и семнадцать тысяч человек. Разглядеть черты лица актера с далекого расстояния было практически невозможно, и маски легко решали эту проблему. </a:t>
            </a:r>
          </a:p>
          <a:p>
            <a:endParaRPr lang="ru-RU" dirty="0"/>
          </a:p>
        </p:txBody>
      </p:sp>
    </p:spTree>
    <p:extLst>
      <p:ext uri="{BB962C8B-B14F-4D97-AF65-F5344CB8AC3E}">
        <p14:creationId xmlns:p14="http://schemas.microsoft.com/office/powerpoint/2010/main" val="27781216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6" presetClass="entr" presetSubtype="21"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тека">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24</TotalTime>
  <Words>471</Words>
  <Application>Microsoft Office PowerPoint</Application>
  <PresentationFormat>Экран (4:3)</PresentationFormat>
  <Paragraphs>20</Paragraphs>
  <Slides>11</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Аптека</vt:lpstr>
      <vt:lpstr>История создания кино и театра</vt:lpstr>
      <vt:lpstr>Возникновение кино</vt:lpstr>
      <vt:lpstr>Кинетоскоп Эдисона</vt:lpstr>
      <vt:lpstr>Возникновение кино</vt:lpstr>
      <vt:lpstr>Синематограф Люмьеров</vt:lpstr>
      <vt:lpstr>Возникновение кино</vt:lpstr>
      <vt:lpstr>Прибытие поезда</vt:lpstr>
      <vt:lpstr>История возникновения театра</vt:lpstr>
      <vt:lpstr>История возникновения театра</vt:lpstr>
      <vt:lpstr>История возникновения театра</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История создания кино и театра</dc:title>
  <dc:creator>xacker</dc:creator>
  <cp:lastModifiedBy>xacker</cp:lastModifiedBy>
  <cp:revision>5</cp:revision>
  <dcterms:created xsi:type="dcterms:W3CDTF">2014-11-26T19:24:32Z</dcterms:created>
  <dcterms:modified xsi:type="dcterms:W3CDTF">2014-11-29T20:16:12Z</dcterms:modified>
</cp:coreProperties>
</file>