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81" r:id="rId3"/>
    <p:sldId id="282" r:id="rId4"/>
    <p:sldId id="257" r:id="rId5"/>
    <p:sldId id="258" r:id="rId6"/>
    <p:sldId id="262" r:id="rId7"/>
    <p:sldId id="267" r:id="rId8"/>
    <p:sldId id="261" r:id="rId9"/>
    <p:sldId id="268" r:id="rId10"/>
    <p:sldId id="263" r:id="rId11"/>
    <p:sldId id="269" r:id="rId12"/>
    <p:sldId id="264" r:id="rId13"/>
    <p:sldId id="270" r:id="rId14"/>
    <p:sldId id="279" r:id="rId15"/>
    <p:sldId id="271" r:id="rId16"/>
    <p:sldId id="284" r:id="rId17"/>
    <p:sldId id="276" r:id="rId18"/>
    <p:sldId id="259" r:id="rId19"/>
    <p:sldId id="272" r:id="rId20"/>
    <p:sldId id="273" r:id="rId21"/>
    <p:sldId id="283" r:id="rId22"/>
    <p:sldId id="274" r:id="rId23"/>
    <p:sldId id="275" r:id="rId24"/>
    <p:sldId id="277" r:id="rId25"/>
    <p:sldId id="278" r:id="rId26"/>
    <p:sldId id="280" r:id="rId2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46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E8E19-ABB9-461B-89F5-72C3AB5D373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2AE19-BBA3-4B6C-9B76-14BB0B61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81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A358-4C20-468C-A586-79F8B402100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8859-0861-4DE3-B7E7-2937D2B6A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94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A358-4C20-468C-A586-79F8B402100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8859-0861-4DE3-B7E7-2937D2B6A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51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A358-4C20-468C-A586-79F8B402100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8859-0861-4DE3-B7E7-2937D2B6A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288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A358-4C20-468C-A586-79F8B402100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8859-0861-4DE3-B7E7-2937D2B6A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5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A358-4C20-468C-A586-79F8B402100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8859-0861-4DE3-B7E7-2937D2B6A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76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A358-4C20-468C-A586-79F8B402100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8859-0861-4DE3-B7E7-2937D2B6A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3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A358-4C20-468C-A586-79F8B402100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8859-0861-4DE3-B7E7-2937D2B6A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64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A358-4C20-468C-A586-79F8B402100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8859-0861-4DE3-B7E7-2937D2B6A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48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A358-4C20-468C-A586-79F8B402100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8859-0861-4DE3-B7E7-2937D2B6A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7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A358-4C20-468C-A586-79F8B402100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8859-0861-4DE3-B7E7-2937D2B6A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763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A358-4C20-468C-A586-79F8B402100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8859-0861-4DE3-B7E7-2937D2B6A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20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AA358-4C20-468C-A586-79F8B402100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68859-0861-4DE3-B7E7-2937D2B6A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93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-landia.ru/component/users/?view=registration" TargetMode="External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eb-landia.ru/component/users/?view=registr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b-landia.ru/profile/manageconnections" TargetMode="External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eb-landia.ru/moya-perepisk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uture-mail.org/" TargetMode="External"/><Relationship Id="rId2" Type="http://schemas.openxmlformats.org/officeDocument/2006/relationships/hyperlink" Target="http://www.web-landi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eb-landia.ru/catalogue/23-literature" TargetMode="External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-landia.ru/profile/manageconnections" TargetMode="External"/><Relationship Id="rId4" Type="http://schemas.openxmlformats.org/officeDocument/2006/relationships/hyperlink" Target="http://web-landia.ru/moya-perepisk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eb-landia.ru/catalogue/40-modern?tmpl=dnevnik" TargetMode="External"/><Relationship Id="rId13" Type="http://schemas.openxmlformats.org/officeDocument/2006/relationships/image" Target="../media/image26.jpeg"/><Relationship Id="rId3" Type="http://schemas.openxmlformats.org/officeDocument/2006/relationships/hyperlink" Target="http://web-landia.ru/catalogue" TargetMode="External"/><Relationship Id="rId7" Type="http://schemas.openxmlformats.org/officeDocument/2006/relationships/hyperlink" Target="http://web-landia.ru/catalogue/41-poetry?tmpl=dnevnik" TargetMode="External"/><Relationship Id="rId12" Type="http://schemas.openxmlformats.org/officeDocument/2006/relationships/image" Target="../media/image25.jpeg"/><Relationship Id="rId2" Type="http://schemas.openxmlformats.org/officeDocument/2006/relationships/hyperlink" Target="http://files.dnevnik.ru/file.aspx?network=1000000393007&amp;file=2845570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eb-landia.ru/catalogue/46-tales?tmpl=dnevnik" TargetMode="External"/><Relationship Id="rId11" Type="http://schemas.openxmlformats.org/officeDocument/2006/relationships/hyperlink" Target="http://kladraz.ru/" TargetMode="External"/><Relationship Id="rId5" Type="http://schemas.openxmlformats.org/officeDocument/2006/relationships/hyperlink" Target="http://hobbitaniya.ru/" TargetMode="External"/><Relationship Id="rId15" Type="http://schemas.openxmlformats.org/officeDocument/2006/relationships/image" Target="../media/image28.png"/><Relationship Id="rId10" Type="http://schemas.openxmlformats.org/officeDocument/2006/relationships/hyperlink" Target="http://apps.dnevnik.ru/run.aspx?app=29" TargetMode="External"/><Relationship Id="rId4" Type="http://schemas.openxmlformats.org/officeDocument/2006/relationships/hyperlink" Target="http://web-landia.ru/catalogue/11-crafts" TargetMode="External"/><Relationship Id="rId9" Type="http://schemas.openxmlformats.org/officeDocument/2006/relationships/hyperlink" Target="http://web-landia.ru/catalogue/39-classic?tmpl=dnevnik" TargetMode="External"/><Relationship Id="rId1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podruzhki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edusy.ru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lt.oup.com/student/i-spy/games/?cc=ru&amp;selLanguage=en" TargetMode="External"/><Relationship Id="rId3" Type="http://schemas.openxmlformats.org/officeDocument/2006/relationships/hyperlink" Target="http://www.newart.ru/" TargetMode="External"/><Relationship Id="rId7" Type="http://schemas.openxmlformats.org/officeDocument/2006/relationships/hyperlink" Target="http://mirckazok.ru/" TargetMode="External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dusy.ru/" TargetMode="External"/><Relationship Id="rId5" Type="http://schemas.openxmlformats.org/officeDocument/2006/relationships/hyperlink" Target="http://podruzhki.ru/" TargetMode="External"/><Relationship Id="rId4" Type="http://schemas.openxmlformats.org/officeDocument/2006/relationships/hyperlink" Target="http://www.mathisfun.com/" TargetMode="External"/><Relationship Id="rId9" Type="http://schemas.openxmlformats.org/officeDocument/2006/relationships/hyperlink" Target="http://arhivtime.ru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networks.dnevnik.ru/network.aspx?network=1000000393007&amp;view=files&amp;folder=1916743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eb-landia.ru/o-sajte" TargetMode="External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eb-landia.ru/catalogu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-landia.ru/news" TargetMode="External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1500174"/>
            <a:ext cx="5286412" cy="149507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занятия: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«Ученье  с увлечением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Вебландией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068961"/>
            <a:ext cx="6192688" cy="2232248"/>
          </a:xfrm>
        </p:spPr>
        <p:txBody>
          <a:bodyPr>
            <a:normAutofit/>
          </a:bodyPr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кружок «Программирование </a:t>
            </a:r>
            <a:r>
              <a:rPr lang="en-US" sz="2000" b="1" dirty="0" smtClean="0">
                <a:solidFill>
                  <a:schemeClr val="tx2"/>
                </a:solidFill>
              </a:rPr>
              <a:t>Scratch</a:t>
            </a:r>
            <a:r>
              <a:rPr lang="ru-RU" sz="2000" b="1" dirty="0" smtClean="0">
                <a:solidFill>
                  <a:schemeClr val="tx2"/>
                </a:solidFill>
              </a:rPr>
              <a:t>», 6 класс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chemeClr val="tx2"/>
                </a:solidFill>
              </a:rPr>
              <a:t>Мажарцева</a:t>
            </a:r>
            <a:r>
              <a:rPr lang="ru-RU" sz="2000" b="1" dirty="0" smtClean="0">
                <a:solidFill>
                  <a:schemeClr val="tx2"/>
                </a:solidFill>
              </a:rPr>
              <a:t> Ольга Федоровна, педагог дополнительного образования МБОУ ДО «Информационно – методический центр», Ленинградская область, Гатчинский район, поселок Новый Свет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1\Documents\уроки_безопасный_интернет\image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1"/>
            <a:ext cx="3286148" cy="2190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699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008082"/>
              </p:ext>
            </p:extLst>
          </p:nvPr>
        </p:nvGraphicFramePr>
        <p:xfrm>
          <a:off x="500034" y="928670"/>
          <a:ext cx="8143932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475"/>
                <a:gridCol w="2642204"/>
                <a:gridCol w="2326838"/>
                <a:gridCol w="1672415"/>
              </a:tblGrid>
              <a:tr h="8299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Этапы занятия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Краткое содержание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Кратко описать, каким образом применялись ресурсы </a:t>
                      </a:r>
                      <a:r>
                        <a:rPr lang="en-US" sz="1200" baseline="0" dirty="0" smtClean="0">
                          <a:hlinkClick r:id="rId2"/>
                        </a:rPr>
                        <a:t>web-landia.ru</a:t>
                      </a:r>
                      <a:r>
                        <a:rPr lang="ru-RU" sz="1200" baseline="0" dirty="0" smtClean="0"/>
                        <a:t> на данном этапе занятия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Ссылки на использованные ресурсы </a:t>
                      </a:r>
                      <a:r>
                        <a:rPr lang="en-US" sz="1200" baseline="0" dirty="0" smtClean="0">
                          <a:hlinkClick r:id="rId2"/>
                        </a:rPr>
                        <a:t>web-landia.ru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34562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 Закрепление знаний и систематизация</a:t>
                      </a:r>
                    </a:p>
                    <a:p>
                      <a:r>
                        <a:rPr lang="ru-RU" sz="1200" dirty="0" smtClean="0"/>
                        <a:t>(10 минут).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целью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закрепления знаний педагогом  разработано п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рактическое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задание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сайте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2».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целью формирования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интереса к сайту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педагог разработал практическое задание 3 «Приложение 3». На данном этапе у школьников формируются коммуникативные УУД (умения осуществлять деловую переписку и  высказывать собственное мнение) и регулятивные УУД (овладение навыками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целеполагания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планирования, умения доводить начатое дело до конца).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Ребята проходят регистрацию на сайте.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Ребята необходимо на сайте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войти в каталог, выбрать раздел «Техника и изобретения»,  войти  во вкладку «Компьютер и Интернет» и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сайте «Письмо в будущее» написать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письмо другу  в настоящее или в будущее по инструкции из «Приложения 3»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http://web-landia.ru/component/users/?view=registration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</a:p>
                    <a:p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http://future-mail.org/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254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39091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4 этап. </a:t>
            </a:r>
            <a:r>
              <a:rPr lang="ru-RU" dirty="0" smtClean="0"/>
              <a:t>Ребята проходят регистрацию</a:t>
            </a:r>
          </a:p>
          <a:p>
            <a:pPr algn="ctr"/>
            <a:r>
              <a:rPr lang="ru-RU" dirty="0" smtClean="0"/>
              <a:t> на сайте </a:t>
            </a:r>
            <a:r>
              <a:rPr lang="en-US" dirty="0" smtClean="0">
                <a:solidFill>
                  <a:schemeClr val="dk1"/>
                </a:solidFill>
                <a:hlinkClick r:id="rId2"/>
              </a:rPr>
              <a:t>http://web-landia.ru</a:t>
            </a:r>
            <a:r>
              <a:rPr lang="ru-RU" dirty="0" smtClean="0">
                <a:solidFill>
                  <a:schemeClr val="dk1"/>
                </a:solidFill>
                <a:hlinkClick r:id="rId2"/>
              </a:rPr>
              <a:t> </a:t>
            </a:r>
          </a:p>
          <a:p>
            <a:pPr algn="ctr"/>
            <a:endParaRPr lang="ru-RU" dirty="0" smtClean="0">
              <a:solidFill>
                <a:schemeClr val="dk1"/>
              </a:solidFill>
            </a:endParaRPr>
          </a:p>
          <a:p>
            <a:pPr algn="ctr"/>
            <a:endParaRPr lang="ru-RU" b="1" dirty="0" smtClean="0"/>
          </a:p>
        </p:txBody>
      </p:sp>
      <p:pic>
        <p:nvPicPr>
          <p:cNvPr id="6146" name="Picture 2" descr="C:\Users\1\Documents\конкурс_вебландия\конкурс_2014_вебландия\DSCN0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56"/>
            <a:ext cx="3500462" cy="3040939"/>
          </a:xfrm>
          <a:prstGeom prst="rect">
            <a:avLst/>
          </a:prstGeom>
          <a:noFill/>
        </p:spPr>
      </p:pic>
      <p:pic>
        <p:nvPicPr>
          <p:cNvPr id="1026" name="Picture 2" descr="F:\Безопасный_интернет_Дневник\DSCN0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3894046" cy="3096344"/>
          </a:xfrm>
          <a:prstGeom prst="rect">
            <a:avLst/>
          </a:prstGeom>
          <a:noFill/>
        </p:spPr>
      </p:pic>
      <p:pic>
        <p:nvPicPr>
          <p:cNvPr id="6147" name="Picture 3" descr="C:\Users\1\Documents\конкурс_вебландия\конкурс_2014_вебландия\DSCN0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714752"/>
            <a:ext cx="3934229" cy="2370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4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008082"/>
              </p:ext>
            </p:extLst>
          </p:nvPr>
        </p:nvGraphicFramePr>
        <p:xfrm>
          <a:off x="539552" y="1268761"/>
          <a:ext cx="8104414" cy="366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425"/>
                <a:gridCol w="2727816"/>
                <a:gridCol w="2188164"/>
                <a:gridCol w="1768009"/>
              </a:tblGrid>
              <a:tr h="9176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Этапы занятия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Краткое содержание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Кратко описать, каким образом применялись ресурсы </a:t>
                      </a:r>
                      <a:r>
                        <a:rPr lang="en-US" sz="1200" baseline="0" dirty="0" smtClean="0">
                          <a:hlinkClick r:id="rId2"/>
                        </a:rPr>
                        <a:t>web-landia.ru</a:t>
                      </a:r>
                      <a:r>
                        <a:rPr lang="ru-RU" sz="1200" baseline="0" dirty="0" smtClean="0"/>
                        <a:t> на данном этапе  занятия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Ссылки на использованные ресурсы </a:t>
                      </a:r>
                      <a:r>
                        <a:rPr lang="en-US" sz="1200" baseline="0" dirty="0" smtClean="0">
                          <a:hlinkClick r:id="rId2"/>
                        </a:rPr>
                        <a:t>web-landia.ru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27428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 Контроль и самопроверка</a:t>
                      </a:r>
                    </a:p>
                    <a:p>
                      <a:r>
                        <a:rPr lang="ru-RU" sz="1200" dirty="0" smtClean="0"/>
                        <a:t>(5 минут).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выполнения практического задания проводят ребята и с использованием взаимопроверки.  Для этого школьники на сайте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входят в личный кабинет, находят по логину своих одноклассников, составляют и отправляют им сообщения. 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данном этапе у ребят происходит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формирование регулятивных УУД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 овладение навыками рефлексии, контроля за достижение результата.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Ребята в личном кабинете добавляют друг друга в друзья.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Составляют и отправляют сообщения одноклассникам. </a:t>
                      </a:r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http://web-landia.ru/profile/manageconnections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 </a:t>
                      </a:r>
                    </a:p>
                    <a:p>
                      <a:pPr marL="0" algn="l" defTabSz="914400" rtl="0" eaLnBrk="1" latinLnBrk="0" hangingPunct="1"/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http://web-landia.ru/moya-perepiska</a:t>
                      </a:r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25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  этап. Ребята выполняют практические задания на сайтах</a:t>
            </a:r>
          </a:p>
          <a:p>
            <a:pPr algn="ctr"/>
            <a:r>
              <a:rPr lang="en-US" b="1" dirty="0" smtClean="0">
                <a:hlinkClick r:id="rId2"/>
              </a:rPr>
              <a:t>http://www.web-landia.ru/</a:t>
            </a:r>
            <a:r>
              <a:rPr lang="ru-RU" b="1" dirty="0" smtClean="0"/>
              <a:t> и </a:t>
            </a:r>
            <a:r>
              <a:rPr lang="en-US" b="1" dirty="0" smtClean="0">
                <a:hlinkClick r:id="rId3"/>
              </a:rPr>
              <a:t>http://future-mail.org/</a:t>
            </a:r>
            <a:r>
              <a:rPr lang="ru-RU" b="1" dirty="0" smtClean="0"/>
              <a:t>  </a:t>
            </a:r>
          </a:p>
        </p:txBody>
      </p:sp>
      <p:pic>
        <p:nvPicPr>
          <p:cNvPr id="5123" name="Picture 3" descr="C:\Users\1\Documents\конкурс_вебландия\конкурс_2014_вебландия\DSCN0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571612"/>
            <a:ext cx="4850264" cy="4286280"/>
          </a:xfrm>
          <a:prstGeom prst="rect">
            <a:avLst/>
          </a:prstGeom>
          <a:noFill/>
        </p:spPr>
      </p:pic>
      <p:pic>
        <p:nvPicPr>
          <p:cNvPr id="3074" name="Picture 2" descr="C:\Documents and Settings\user\Мои документы\Безопасный_интернет_Дневник\DSCN05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357298"/>
            <a:ext cx="3121025" cy="2163763"/>
          </a:xfrm>
          <a:prstGeom prst="rect">
            <a:avLst/>
          </a:prstGeom>
          <a:noFill/>
        </p:spPr>
      </p:pic>
      <p:pic>
        <p:nvPicPr>
          <p:cNvPr id="3075" name="Picture 3" descr="C:\Documents and Settings\user\Мои документы\Безопасный_интернет_Дневник\DSCN05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573016"/>
            <a:ext cx="3121025" cy="230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4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008082"/>
              </p:ext>
            </p:extLst>
          </p:nvPr>
        </p:nvGraphicFramePr>
        <p:xfrm>
          <a:off x="571472" y="1071546"/>
          <a:ext cx="8104413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424"/>
                <a:gridCol w="2727816"/>
                <a:gridCol w="2188164"/>
                <a:gridCol w="1768009"/>
              </a:tblGrid>
              <a:tr h="10589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Этапы занятия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Краткое содержание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Кратко описать, каким образом применялись ресурсы </a:t>
                      </a:r>
                      <a:r>
                        <a:rPr lang="en-US" sz="1200" baseline="0" dirty="0" smtClean="0">
                          <a:hlinkClick r:id="rId2"/>
                        </a:rPr>
                        <a:t>web-landia.ru</a:t>
                      </a:r>
                      <a:r>
                        <a:rPr lang="ru-RU" sz="1200" baseline="0" dirty="0" smtClean="0"/>
                        <a:t> на данном этапе  занятия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Ссылки на использованные ресурсы </a:t>
                      </a:r>
                      <a:r>
                        <a:rPr lang="en-US" sz="1200" baseline="0" dirty="0" smtClean="0">
                          <a:hlinkClick r:id="rId2"/>
                        </a:rPr>
                        <a:t>web-landia.ru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29415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 Выдача домашнего</a:t>
                      </a:r>
                      <a:r>
                        <a:rPr lang="ru-RU" sz="1200" baseline="0" dirty="0" smtClean="0"/>
                        <a:t> задания</a:t>
                      </a:r>
                    </a:p>
                    <a:p>
                      <a:r>
                        <a:rPr lang="ru-RU" sz="1200" baseline="0" dirty="0" smtClean="0"/>
                        <a:t>(5 минуты).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Домашнее задание разработано с целью  формирования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школьников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умений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использовать ресурсы на сайте </a:t>
                      </a:r>
                      <a:r>
                        <a:rPr lang="en-US" sz="1200" baseline="0" dirty="0" smtClean="0">
                          <a:hlinkClick r:id="rId2"/>
                        </a:rPr>
                        <a:t>web-landia.ru</a:t>
                      </a:r>
                      <a:r>
                        <a:rPr lang="ru-RU" sz="1200" baseline="0" dirty="0" smtClean="0"/>
                        <a:t> в образовательном процессе.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заключении занятия педагог разъясняет ребятам порядок выполнения домашнего задания и предлагает написать отзыв о данном занятии в сообщении в Личном кабинете на сайте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или на бланке «Отзыв».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Ребята дома изучают один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раздел из каталога на  сайте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Отзыв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 данном занятии можно написать в сообщении в Личном кабинете на сайте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http://web-landia.ru/catalogue/23-literature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http://web-landia.ru/moya-perepiska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25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6 этап.</a:t>
            </a:r>
          </a:p>
          <a:p>
            <a:pPr algn="ctr"/>
            <a:r>
              <a:rPr lang="ru-RU" b="1" dirty="0" smtClean="0"/>
              <a:t> </a:t>
            </a:r>
            <a:r>
              <a:rPr lang="ru-RU" dirty="0" smtClean="0"/>
              <a:t>Выдача домашнего задания. </a:t>
            </a:r>
          </a:p>
          <a:p>
            <a:pPr algn="ctr"/>
            <a:r>
              <a:rPr lang="ru-RU" dirty="0" smtClean="0"/>
              <a:t>Составление отзыва о занятии.</a:t>
            </a:r>
          </a:p>
        </p:txBody>
      </p:sp>
      <p:pic>
        <p:nvPicPr>
          <p:cNvPr id="2050" name="Picture 2" descr="F:\Безопасный_интернет_Дневник\DSCN0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85794"/>
            <a:ext cx="3677773" cy="3429024"/>
          </a:xfrm>
          <a:prstGeom prst="rect">
            <a:avLst/>
          </a:prstGeom>
          <a:noFill/>
        </p:spPr>
      </p:pic>
      <p:pic>
        <p:nvPicPr>
          <p:cNvPr id="2051" name="Picture 3" descr="F:\Безопасный_интернет_Дневник\DSCN0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4760920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4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2161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Отзывы учеников</a:t>
            </a:r>
            <a:endParaRPr lang="ru-RU" sz="2000" b="1" dirty="0"/>
          </a:p>
        </p:txBody>
      </p:sp>
      <p:pic>
        <p:nvPicPr>
          <p:cNvPr id="3" name="Picture 2" descr="C:\Users\1\Documents\конкурс_вебландия\2014_10_18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85794"/>
            <a:ext cx="4008489" cy="2576619"/>
          </a:xfrm>
          <a:prstGeom prst="rect">
            <a:avLst/>
          </a:prstGeom>
          <a:noFill/>
        </p:spPr>
      </p:pic>
      <p:pic>
        <p:nvPicPr>
          <p:cNvPr id="1027" name="Picture 3" descr="C:\Users\1\Documents\конкурс_вебландия\2014_10_18\IMG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4143404" cy="264410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1" y="3429000"/>
            <a:ext cx="598088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98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14290"/>
            <a:ext cx="828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                                                                                         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0766006"/>
              </p:ext>
            </p:extLst>
          </p:nvPr>
        </p:nvGraphicFramePr>
        <p:xfrm>
          <a:off x="251520" y="728700"/>
          <a:ext cx="8640960" cy="5557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896544"/>
              </a:tblGrid>
              <a:tr h="3768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Порядок выполнения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</a:txBody>
                  <a:tcPr/>
                </a:tc>
              </a:tr>
              <a:tr h="122460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</a:t>
                      </a:r>
                      <a:r>
                        <a:rPr lang="ru-RU" sz="1200" dirty="0" smtClean="0"/>
                        <a:t>. Войдите</a:t>
                      </a:r>
                      <a:r>
                        <a:rPr lang="ru-RU" sz="1200" baseline="0" dirty="0" smtClean="0"/>
                        <a:t> в Дневник и добавьте в Избранное приложение </a:t>
                      </a:r>
                      <a:r>
                        <a:rPr lang="ru-RU" sz="1200" baseline="0" dirty="0" err="1" smtClean="0"/>
                        <a:t>Вебландия</a:t>
                      </a:r>
                      <a:r>
                        <a:rPr lang="ru-RU" sz="1200" baseline="0" dirty="0" smtClean="0"/>
                        <a:t>. Это можно сделать по ссылке </a:t>
                      </a:r>
                      <a:r>
                        <a:rPr lang="en-US" sz="1200" baseline="0" dirty="0" smtClean="0">
                          <a:hlinkClick r:id="rId2"/>
                        </a:rPr>
                        <a:t>http://files.dnevnik.ru/file.aspx?network=1000000393007&amp;file=28455708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</a:txBody>
                  <a:tcPr/>
                </a:tc>
              </a:tr>
              <a:tr h="9420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Запусти </a:t>
                      </a:r>
                      <a:r>
                        <a:rPr lang="ru-RU" sz="1200" dirty="0" err="1" smtClean="0"/>
                        <a:t>Вебландию</a:t>
                      </a:r>
                      <a:r>
                        <a:rPr lang="ru-RU" sz="1200" dirty="0" smtClean="0"/>
                        <a:t> со своего профиля и войди в каталог ресурсов. Это можно сделать по ссылке </a:t>
                      </a:r>
                      <a:r>
                        <a:rPr lang="en-US" sz="1200" dirty="0" smtClean="0">
                          <a:hlinkClick r:id="rId3"/>
                        </a:rPr>
                        <a:t>http://web-landia.ru/catalogue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</a:txBody>
                  <a:tcPr/>
                </a:tc>
              </a:tr>
              <a:tr h="10833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 Выбери каталог,</a:t>
                      </a:r>
                      <a:r>
                        <a:rPr lang="ru-RU" sz="1200" baseline="0" dirty="0" smtClean="0"/>
                        <a:t> который назначил тебе педагог. Познакомься с составом сайтов каталога.  Используя фильтр, выбери сайты для  своего возраста. Это можно сделать по ссылке </a:t>
                      </a:r>
                      <a:r>
                        <a:rPr lang="en-US" sz="1200" baseline="0" dirty="0" smtClean="0">
                          <a:hlinkClick r:id="rId4"/>
                        </a:rPr>
                        <a:t>http://web-landia.ru/catalogue/11-crafts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</a:txBody>
                  <a:tcPr/>
                </a:tc>
              </a:tr>
              <a:tr h="193110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4. Познакомься</a:t>
                      </a:r>
                      <a:r>
                        <a:rPr lang="ru-RU" sz="900" baseline="0" dirty="0" smtClean="0"/>
                        <a:t> с содержанием сайтов. Выбери наиболее интересный и познавательный сайт. Впиши данные о сайте на отдельный лист (пример приведен в графе напротив данного пункта). Подпиши и оформи своё домашнее задание в соответствии    с темой каталога. </a:t>
                      </a:r>
                    </a:p>
                    <a:p>
                      <a:r>
                        <a:rPr lang="ru-RU" sz="900" baseline="0" dirty="0" smtClean="0"/>
                        <a:t>Проработай экспертом: для этого найди в Интернете ресурс, который подходит для данного каталога. Впиши адрес ресурса в лист домашнего задания или сам отправь адрес ресурса в </a:t>
                      </a:r>
                      <a:r>
                        <a:rPr lang="ru-RU" sz="900" baseline="0" dirty="0" err="1" smtClean="0"/>
                        <a:t>Вебландию</a:t>
                      </a:r>
                      <a:r>
                        <a:rPr lang="ru-RU" sz="900" baseline="0" dirty="0" smtClean="0"/>
                        <a:t>.  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u="sng" dirty="0" smtClean="0"/>
                        <a:t>Пример выполнения домашнего задания:</a:t>
                      </a:r>
                      <a:r>
                        <a:rPr lang="ru-RU" sz="900" b="1" u="sng" baseline="0" dirty="0" smtClean="0"/>
                        <a:t> </a:t>
                      </a:r>
                      <a:r>
                        <a:rPr lang="ru-RU" sz="900" b="1" u="sng" dirty="0" smtClean="0"/>
                        <a:t> </a:t>
                      </a:r>
                    </a:p>
                    <a:p>
                      <a:r>
                        <a:rPr lang="ru-RU" sz="1200" b="1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Адрес ресурса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http://hobbitaniya.ru/ 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Возраст аудитории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 14+, 11-14, 7-10, 4-6 лет </a:t>
                      </a:r>
                      <a:b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 каталоге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с: 12 декабря 2013 </a:t>
                      </a:r>
                      <a:b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Размещено в разделах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Сказки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Поэзия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Современная литература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Классическая литература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Практическое применение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 данный ресурс будет полезен на уроках литературы, чтения и во внеклассной деятельности</a:t>
                      </a:r>
                    </a:p>
                    <a:p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</a:rPr>
                        <a:t>Ссылка на сайт </a:t>
                      </a:r>
                      <a:r>
                        <a:rPr lang="en-US" sz="1200" dirty="0" smtClean="0">
                          <a:hlinkClick r:id="rId10"/>
                        </a:rPr>
                        <a:t>http://apps.dnevnik.ru/run.aspx?app=29</a:t>
                      </a:r>
                      <a:endParaRPr lang="ru-RU" sz="1200" dirty="0" smtClean="0"/>
                    </a:p>
                    <a:p>
                      <a:r>
                        <a:rPr lang="ru-RU" sz="12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Сайт, который я рекомендую для </a:t>
                      </a:r>
                      <a:r>
                        <a:rPr lang="ru-RU" sz="1200" b="1" u="sng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Вебландии</a:t>
                      </a:r>
                      <a:r>
                        <a:rPr lang="ru-RU" sz="1200" dirty="0" smtClean="0"/>
                        <a:t>: </a:t>
                      </a:r>
                      <a:r>
                        <a:rPr lang="en-US" sz="1200" dirty="0" smtClean="0">
                          <a:hlinkClick r:id="rId11"/>
                        </a:rPr>
                        <a:t>http://kladraz.ru/</a:t>
                      </a:r>
                      <a:r>
                        <a:rPr lang="ru-RU" sz="1200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user\Мои документы\Безопасный_интернет_Дневник\катринки\инструкция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71171" y="782706"/>
            <a:ext cx="4141256" cy="142623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Безопасный_интернет_Дневник\катринки\каталог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75990" y="2294874"/>
            <a:ext cx="3590799" cy="918102"/>
          </a:xfrm>
          <a:prstGeom prst="rect">
            <a:avLst/>
          </a:prstGeom>
          <a:noFill/>
        </p:spPr>
      </p:pic>
      <p:pic>
        <p:nvPicPr>
          <p:cNvPr id="1030" name="Picture 6" descr="C:\Documents and Settings\user\Мои документы\Безопасный_интернет_Дневник\катринки\фильтр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68011" y="3320988"/>
            <a:ext cx="3264363" cy="765086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4413" y="5357826"/>
            <a:ext cx="1714513" cy="86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98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942" y="1214422"/>
            <a:ext cx="3342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Домашнее задание выполнила </a:t>
            </a:r>
            <a:r>
              <a:rPr lang="ru-RU" sz="2000" b="1" dirty="0" err="1" smtClean="0"/>
              <a:t>Лопатникова</a:t>
            </a:r>
            <a:r>
              <a:rPr lang="ru-RU" sz="2000" b="1" dirty="0" smtClean="0"/>
              <a:t> Елизавета, она изучала сайты каталога «Искусство». Свое домашнее задание Лиза прислала мне по электронной почте. 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3786214" cy="562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834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2" y="928670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Домашнее задание выполнила </a:t>
            </a:r>
            <a:r>
              <a:rPr lang="ru-RU" sz="2000" b="1" dirty="0" err="1" smtClean="0"/>
              <a:t>Нурыева</a:t>
            </a:r>
            <a:r>
              <a:rPr lang="ru-RU" sz="2000" b="1" dirty="0" smtClean="0"/>
              <a:t> Анастасия, она изучала сайты каталога «Математика и естественные науки». Готовое домашнее задание Настя оформила творчески и эмоционально.   </a:t>
            </a:r>
            <a:endParaRPr lang="ru-RU" sz="2000" b="1" dirty="0"/>
          </a:p>
        </p:txBody>
      </p:sp>
      <p:pic>
        <p:nvPicPr>
          <p:cNvPr id="2050" name="Picture 2" descr="C:\Users\1\Documents\конкурс_вебландия\2014_10_18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3930389" cy="5229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34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222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  <a:ea typeface="+mn-ea"/>
                <a:cs typeface="+mn-cs"/>
              </a:rPr>
              <a:t>Актуальность проведения занятия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4757742" cy="50006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200" b="1" dirty="0" smtClean="0"/>
              <a:t>Педагоги дополнительного образования </a:t>
            </a:r>
            <a:r>
              <a:rPr lang="ru-RU" sz="1200" dirty="0" smtClean="0"/>
              <a:t>в МБОУ ДО «Информационно – методический центр» активно используют различные функции электронного Дневника в проектной деятельности: новости, форум, размещение файлов, переписка. </a:t>
            </a:r>
          </a:p>
          <a:p>
            <a:pPr algn="just">
              <a:buNone/>
            </a:pPr>
            <a:r>
              <a:rPr lang="ru-RU" sz="1200" dirty="0" smtClean="0"/>
              <a:t>Ребята, занимающиеся в кружках, умело используют такие функции  Дневника как профиль, сообщения, сети, расписание. </a:t>
            </a:r>
          </a:p>
          <a:p>
            <a:pPr algn="just">
              <a:buNone/>
            </a:pPr>
            <a:r>
              <a:rPr lang="ru-RU" sz="1200" dirty="0" smtClean="0"/>
              <a:t>Однако практика показала, что ребята слабо используют Центр приложений в Дневнике. Кроме того, у детей недостаточно сформированы навыки безопасной работы в Интернете.</a:t>
            </a:r>
          </a:p>
          <a:p>
            <a:pPr algn="just">
              <a:buNone/>
            </a:pPr>
            <a:r>
              <a:rPr lang="ru-RU" sz="1200" dirty="0" smtClean="0"/>
              <a:t>В файлах сети «</a:t>
            </a:r>
            <a:r>
              <a:rPr lang="ru-RU" sz="1200" dirty="0" err="1" smtClean="0"/>
              <a:t>Вебландия</a:t>
            </a:r>
            <a:r>
              <a:rPr lang="ru-RU" sz="1200" dirty="0" smtClean="0"/>
              <a:t> – страна выученных уроков» я нашла  отличный звуковой и текстовый материал  о правилах безопасной  работы в Интернете. Папка «Пчелки для вас» привела к мысли об использовании ролевой игры на занятии. Знакомство с каталогами сайта «</a:t>
            </a:r>
            <a:r>
              <a:rPr lang="ru-RU" sz="1200" dirty="0" err="1" smtClean="0"/>
              <a:t>Вебландия</a:t>
            </a:r>
            <a:r>
              <a:rPr lang="ru-RU" sz="1200" dirty="0" smtClean="0"/>
              <a:t>» подсказало формы и перспективы его дальнейшего использования. </a:t>
            </a:r>
          </a:p>
          <a:p>
            <a:pPr algn="just">
              <a:buNone/>
            </a:pPr>
            <a:r>
              <a:rPr lang="ru-RU" sz="1200" dirty="0" smtClean="0"/>
              <a:t>Учитывая данные факты, мной было запланировано внеклассное занятие «Ученье с увлеченьем с </a:t>
            </a:r>
            <a:r>
              <a:rPr lang="ru-RU" sz="1200" dirty="0" err="1" smtClean="0"/>
              <a:t>Вебландией</a:t>
            </a:r>
            <a:r>
              <a:rPr lang="ru-RU" sz="1200" dirty="0" smtClean="0"/>
              <a:t>», которое помогло бы показать ребятам возможности получения учебной информации в приложении «</a:t>
            </a:r>
            <a:r>
              <a:rPr lang="ru-RU" sz="1200" dirty="0" err="1" smtClean="0"/>
              <a:t>Вебландия</a:t>
            </a:r>
            <a:r>
              <a:rPr lang="ru-RU" sz="1200" dirty="0" smtClean="0"/>
              <a:t>», показало детям различные образовательные сайты, научило простым правилам переписки и грамотному размещению информации, сформировало навыки безопасные работы в Интернете. </a:t>
            </a:r>
          </a:p>
          <a:p>
            <a:pPr algn="just">
              <a:buNone/>
            </a:pPr>
            <a:r>
              <a:rPr lang="ru-RU" sz="1200" dirty="0" smtClean="0"/>
              <a:t>В результате занятие достигло своей цели, кроме того, выполненные домашние задания ребят,  помогли составить список интересных сайтов разных каталогов. </a:t>
            </a:r>
          </a:p>
          <a:p>
            <a:pPr algn="just">
              <a:buNone/>
            </a:pPr>
            <a:endParaRPr lang="ru-RU" sz="1200" dirty="0" smtClean="0"/>
          </a:p>
          <a:p>
            <a:pPr algn="just">
              <a:buNone/>
            </a:pPr>
            <a:r>
              <a:rPr lang="ru-RU" sz="1200" dirty="0" smtClean="0"/>
              <a:t> </a:t>
            </a:r>
          </a:p>
        </p:txBody>
      </p:sp>
      <p:pic>
        <p:nvPicPr>
          <p:cNvPr id="1026" name="Picture 2" descr="C:\Users\1\Documents\конкурс_вебландия\открытое_занятие\DSCN0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367287" cy="2183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857232"/>
            <a:ext cx="32694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Домашнее задание выполнила Мартынова Алена, она изучала сайты каталога «Игры и развлечения» колонка «Мода», наиболее интересным она считает сайт «Подружка», ссылка на сайт </a:t>
            </a:r>
            <a:r>
              <a:rPr lang="en-US" sz="2000" b="1" dirty="0" smtClean="0">
                <a:hlinkClick r:id="rId2"/>
              </a:rPr>
              <a:t>http://podruzhki.ru/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2051" name="Picture 3" descr="C:\Documents and Settings\user\Мои документы\Безопасный_интернет_Дневник\DSCN0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30" y="764704"/>
            <a:ext cx="4089170" cy="5450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34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Pictures\DSCN0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5214974" cy="3857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3570" y="1000108"/>
            <a:ext cx="32694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Домашнее задание выполнил Дмитриев Костя, он изучал сайты каталога «Животные и растения» колонка «Рыбы», наиболее интересным  считает сайт, в котором рассказано о жизни акул, ссылка на сайт </a:t>
            </a:r>
            <a:r>
              <a:rPr lang="en-US" sz="2000" dirty="0" smtClean="0">
                <a:hlinkClick r:id="rId3"/>
              </a:rPr>
              <a:t>http://medusy.ru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algn="ctr"/>
            <a:endParaRPr lang="ru-RU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191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Отзыв педагога</a:t>
            </a: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0766006"/>
              </p:ext>
            </p:extLst>
          </p:nvPr>
        </p:nvGraphicFramePr>
        <p:xfrm>
          <a:off x="500034" y="1500174"/>
          <a:ext cx="6357982" cy="473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2286016"/>
              </a:tblGrid>
              <a:tr h="74408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Положительные стороны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Отрицательные</a:t>
                      </a:r>
                      <a:r>
                        <a:rPr lang="ru-RU" sz="1800" baseline="0" dirty="0" smtClean="0"/>
                        <a:t> стороны</a:t>
                      </a:r>
                      <a:endParaRPr lang="ru-RU" sz="1800" dirty="0" smtClean="0"/>
                    </a:p>
                  </a:txBody>
                  <a:tcPr/>
                </a:tc>
              </a:tr>
              <a:tr h="347075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«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в электронном Дневнике имеет удобный каталог, который позволит ребятам быстро находить нужный учебный материал, не сталкиваясь с информацией, вредящей здоровью ребенка</a:t>
                      </a:r>
                      <a:r>
                        <a:rPr lang="ru-RU" sz="1800" baseline="0" dirty="0" smtClean="0"/>
                        <a:t>. 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приложении «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можно найти разнообразный материал для проведения занятий, уроков и классных часов. 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Планирую использовать образовательный потенциал  приложения «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по следующим направлениям: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учебной деятельности (при изучении нового материала и выполнении домашней работы);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проектной деятельности (при поиске теоретического материала и проведение экспериментов);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досуговой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деятельности (проведение игровых занятий, внеклассных мероприятий).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В начале работы на</a:t>
                      </a:r>
                      <a:r>
                        <a:rPr lang="ru-RU" sz="1400" baseline="0" dirty="0" smtClean="0"/>
                        <a:t> сайтах из разных каталогов </a:t>
                      </a:r>
                      <a:r>
                        <a:rPr lang="ru-RU" sz="1400" dirty="0" smtClean="0"/>
                        <a:t>возникала сложность при переходе на русский язык. Но затем</a:t>
                      </a:r>
                      <a:r>
                        <a:rPr lang="ru-RU" sz="1400" baseline="0" dirty="0" smtClean="0"/>
                        <a:t> практика показала, что это не проблема: при входе на сайт появляется подсказка о переводе.  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r>
                        <a:rPr lang="ru-RU" sz="1400" dirty="0" smtClean="0"/>
                        <a:t>2. При регистрации в личном кабинете на сайте </a:t>
                      </a:r>
                      <a:r>
                        <a:rPr lang="ru-RU" sz="1400" dirty="0" err="1" smtClean="0"/>
                        <a:t>Вебландия</a:t>
                      </a:r>
                      <a:r>
                        <a:rPr lang="ru-RU" sz="1400" dirty="0" smtClean="0"/>
                        <a:t> у</a:t>
                      </a:r>
                      <a:r>
                        <a:rPr lang="ru-RU" sz="1400" baseline="0" dirty="0" smtClean="0"/>
                        <a:t> ребят происходила задержка подтверждения </a:t>
                      </a:r>
                      <a:r>
                        <a:rPr lang="ru-RU" sz="1400" baseline="0" dirty="0" err="1" smtClean="0"/>
                        <a:t>аккаунта</a:t>
                      </a:r>
                      <a:r>
                        <a:rPr lang="ru-RU" sz="1400" baseline="0" dirty="0" smtClean="0"/>
                        <a:t>. 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348" y="78579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Мнение педагога работе и потенциале использования </a:t>
            </a:r>
            <a:r>
              <a:rPr lang="en-US" baseline="0" dirty="0" smtClean="0">
                <a:hlinkClick r:id="rId2"/>
              </a:rPr>
              <a:t>web-landia.ru</a:t>
            </a:r>
            <a:r>
              <a:rPr lang="ru-RU" baseline="0" dirty="0" smtClean="0"/>
              <a:t>. Планируется ли пользоваться приложением в дальнейшей работе.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98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9269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Список самых интересных сайтов   </a:t>
            </a:r>
            <a:r>
              <a:rPr lang="en-US" baseline="0" dirty="0" smtClean="0">
                <a:hlinkClick r:id="rId2"/>
              </a:rPr>
              <a:t>web-landia.ru</a:t>
            </a:r>
            <a:r>
              <a:rPr lang="ru-RU" dirty="0" smtClean="0"/>
              <a:t>, </a:t>
            </a:r>
            <a:endParaRPr lang="ru-RU" baseline="0" dirty="0" smtClean="0"/>
          </a:p>
          <a:p>
            <a:pPr algn="ctr"/>
            <a:r>
              <a:rPr lang="ru-RU" dirty="0" smtClean="0"/>
              <a:t>разработанный на основе выполненных ребятами домашних заданий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0766006"/>
              </p:ext>
            </p:extLst>
          </p:nvPr>
        </p:nvGraphicFramePr>
        <p:xfrm>
          <a:off x="611560" y="1340770"/>
          <a:ext cx="8136906" cy="4731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983"/>
                <a:gridCol w="4003923"/>
              </a:tblGrid>
              <a:tr h="5391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Каталог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Список</a:t>
                      </a:r>
                      <a:r>
                        <a:rPr lang="ru-RU" sz="1800" baseline="0" dirty="0" smtClean="0"/>
                        <a:t> сайтов</a:t>
                      </a:r>
                      <a:endParaRPr lang="ru-RU" sz="1800" dirty="0" smtClean="0"/>
                    </a:p>
                  </a:txBody>
                  <a:tcPr/>
                </a:tc>
              </a:tr>
              <a:tr h="519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Каталог</a:t>
                      </a:r>
                      <a:r>
                        <a:rPr lang="ru-RU" sz="1800" baseline="0" dirty="0" smtClean="0"/>
                        <a:t> «Искусство»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newart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ru</a:t>
                      </a:r>
                      <a:endParaRPr lang="ru-RU" sz="1800" dirty="0"/>
                    </a:p>
                  </a:txBody>
                  <a:tcPr/>
                </a:tc>
              </a:tr>
              <a:tr h="7752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Каталог «Математика и естественные науки»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4"/>
                        </a:rPr>
                        <a:t>http://www.mathisfun.com/</a:t>
                      </a:r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</a:tr>
              <a:tr h="7752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Каталог «Игры</a:t>
                      </a:r>
                      <a:r>
                        <a:rPr lang="ru-RU" sz="1800" baseline="0" dirty="0" smtClean="0"/>
                        <a:t> и развлечения» 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hlinkClick r:id="rId5"/>
                        </a:rPr>
                        <a:t>http://podruzhki.ru/</a:t>
                      </a:r>
                      <a:r>
                        <a:rPr lang="ru-RU" sz="1800" b="1" dirty="0" smtClean="0"/>
                        <a:t> 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44914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Каталог «Животные</a:t>
                      </a:r>
                      <a:r>
                        <a:rPr lang="ru-RU" sz="1800" baseline="0" dirty="0" smtClean="0"/>
                        <a:t> и растения»</a:t>
                      </a:r>
                      <a:r>
                        <a:rPr lang="ru-RU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6"/>
                        </a:rPr>
                        <a:t>http://medusy.ru</a:t>
                      </a:r>
                      <a:r>
                        <a:rPr lang="en-US" sz="1800" baseline="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</a:tr>
              <a:tr h="44914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Каталог «Литература</a:t>
                      </a:r>
                      <a:r>
                        <a:rPr lang="ru-RU" sz="1800" baseline="0" dirty="0" smtClean="0"/>
                        <a:t> и лингвистика» 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7"/>
                        </a:rPr>
                        <a:t>http://mirckazok.ru</a:t>
                      </a:r>
                      <a:r>
                        <a:rPr lang="en-US" sz="1800" baseline="0" dirty="0" smtClean="0"/>
                        <a:t>  </a:t>
                      </a:r>
                      <a:endParaRPr lang="ru-RU" sz="1800" dirty="0"/>
                    </a:p>
                  </a:txBody>
                  <a:tcPr/>
                </a:tc>
              </a:tr>
              <a:tr h="7752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Каталог «Иностранные языки»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8"/>
                        </a:rPr>
                        <a:t>https://elt.oup.com/student/i-spy/games/?cc=ru&amp;selLanguage=en</a:t>
                      </a:r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</a:tr>
              <a:tr h="44914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Каталог «История и биография»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9"/>
                        </a:rPr>
                        <a:t>http://arhivtime.ru</a:t>
                      </a:r>
                      <a:r>
                        <a:rPr lang="en-US" sz="1800" baseline="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98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85794"/>
            <a:ext cx="72152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Приложение 1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Изучить текст рассказа </a:t>
            </a:r>
            <a:r>
              <a:rPr lang="ru-RU" dirty="0" err="1" smtClean="0"/>
              <a:t>Пчелёнка</a:t>
            </a:r>
            <a:r>
              <a:rPr lang="ru-RU" dirty="0" smtClean="0"/>
              <a:t> по карточке, полученной от педагога.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Выбрать карточку с изображение </a:t>
            </a:r>
            <a:r>
              <a:rPr lang="ru-RU" dirty="0" err="1" smtClean="0"/>
              <a:t>Пчелёнка</a:t>
            </a:r>
            <a:r>
              <a:rPr lang="ru-RU" dirty="0" smtClean="0"/>
              <a:t> в соответствии с текстом рассказа.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Определить  главную мысль рассказа.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Выбрать звуковое оформление к рассказу в папке «Уроки безопасного интернета» по ссылке </a:t>
            </a:r>
            <a:r>
              <a:rPr lang="en-US" dirty="0" smtClean="0">
                <a:hlinkClick r:id="rId2"/>
              </a:rPr>
              <a:t>http://networks.dnevnik.ru/network.aspx?network=1000000393007&amp;view=files&amp;folder=1916743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Выступить перед ребятами от имени </a:t>
            </a:r>
            <a:r>
              <a:rPr lang="ru-RU" dirty="0" err="1" smtClean="0"/>
              <a:t>Пчелёнка</a:t>
            </a:r>
            <a:r>
              <a:rPr lang="ru-RU" dirty="0" smtClean="0"/>
              <a:t>, используя звуковое оформление,  сообщить ребятам главную мысль рассказа.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Лучшее выступление будет награждено призом. 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9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Приложение 2 </a:t>
            </a:r>
            <a:r>
              <a:rPr lang="ru-RU" dirty="0" smtClean="0"/>
              <a:t>Практическое задание 2</a:t>
            </a:r>
          </a:p>
          <a:p>
            <a:pPr algn="ctr"/>
            <a:endParaRPr lang="ru-RU" dirty="0" smtClean="0"/>
          </a:p>
          <a:p>
            <a:pPr marL="342900" indent="-342900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0766006"/>
              </p:ext>
            </p:extLst>
          </p:nvPr>
        </p:nvGraphicFramePr>
        <p:xfrm>
          <a:off x="611560" y="1000108"/>
          <a:ext cx="8136906" cy="233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983"/>
                <a:gridCol w="4003923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Порядок</a:t>
                      </a:r>
                      <a:r>
                        <a:rPr lang="ru-RU" sz="1800" baseline="0" dirty="0" smtClean="0"/>
                        <a:t> выполнения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Пример выполнения</a:t>
                      </a:r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Войти на</a:t>
                      </a:r>
                      <a:r>
                        <a:rPr lang="ru-RU" sz="1600" baseline="0" dirty="0" smtClean="0"/>
                        <a:t> сайт </a:t>
                      </a:r>
                      <a:r>
                        <a:rPr lang="en-US" sz="1600" baseline="0" dirty="0" smtClean="0">
                          <a:hlinkClick r:id="rId2"/>
                        </a:rPr>
                        <a:t>web-landia.ru</a:t>
                      </a:r>
                      <a:r>
                        <a:rPr lang="ru-RU" sz="1600" baseline="0" dirty="0" smtClean="0"/>
                        <a:t> Выбрать вкладку «Регистрация». Пройти регистрацию. Оформить личную страничку. Добавить в друзья своих одноклассников, написать сообщения друзьям.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44429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F:\Безопасный_интернет_Дневник\катринки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2928958" cy="1357322"/>
          </a:xfrm>
          <a:prstGeom prst="rect">
            <a:avLst/>
          </a:prstGeom>
          <a:noFill/>
        </p:spPr>
      </p:pic>
      <p:pic>
        <p:nvPicPr>
          <p:cNvPr id="2051" name="Picture 3" descr="F:\Безопасный_интернет_Дневник\катринк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928934"/>
            <a:ext cx="2354614" cy="2509523"/>
          </a:xfrm>
          <a:prstGeom prst="rect">
            <a:avLst/>
          </a:prstGeom>
          <a:noFill/>
        </p:spPr>
      </p:pic>
      <p:pic>
        <p:nvPicPr>
          <p:cNvPr id="2052" name="Picture 4" descr="F:\Безопасный_интернет_Дневник\катринки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928934"/>
            <a:ext cx="2827337" cy="2560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4942" y="2000240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Приложение 3</a:t>
            </a:r>
          </a:p>
          <a:p>
            <a:pPr algn="ctr"/>
            <a:r>
              <a:rPr lang="ru-RU" dirty="0" smtClean="0"/>
              <a:t>Практическое задание 3</a:t>
            </a:r>
          </a:p>
          <a:p>
            <a:pPr algn="ctr"/>
            <a:endParaRPr lang="ru-RU" dirty="0" smtClean="0"/>
          </a:p>
          <a:p>
            <a:pPr marL="342900" indent="-342900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" name="Picture 2" descr="F:\Безопасный_интернет_Дневник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4208715" cy="5666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Общая фотография в начале занятия </a:t>
            </a:r>
          </a:p>
        </p:txBody>
      </p:sp>
      <p:pic>
        <p:nvPicPr>
          <p:cNvPr id="2050" name="Picture 2" descr="C:\Users\1\Documents\конкурс_вебландия\конкурс_2014_вебландия\DSCN0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7"/>
            <a:ext cx="6429420" cy="4120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4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008082"/>
              </p:ext>
            </p:extLst>
          </p:nvPr>
        </p:nvGraphicFramePr>
        <p:xfrm>
          <a:off x="571472" y="2143116"/>
          <a:ext cx="8280921" cy="3149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2714644"/>
                <a:gridCol w="2188154"/>
                <a:gridCol w="1735049"/>
              </a:tblGrid>
              <a:tr h="8830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Этапы занятия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Краткое содержание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Кратко описать, каким образом применялись ресурсы </a:t>
                      </a:r>
                      <a:r>
                        <a:rPr lang="en-US" sz="1200" baseline="0" dirty="0" smtClean="0">
                          <a:hlinkClick r:id="rId2"/>
                        </a:rPr>
                        <a:t>web-landia.ru</a:t>
                      </a:r>
                      <a:r>
                        <a:rPr lang="ru-RU" sz="1200" baseline="0" dirty="0" smtClean="0"/>
                        <a:t> на данном этапе  занятия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Ссылки на использованные ресурсы </a:t>
                      </a:r>
                      <a:r>
                        <a:rPr lang="en-US" sz="1200" baseline="0" dirty="0" smtClean="0">
                          <a:hlinkClick r:id="rId2"/>
                        </a:rPr>
                        <a:t>web-landia.ru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2266524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Организация начала занятий 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200" dirty="0" smtClean="0"/>
                        <a:t>(5 минут).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Приложение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 которое  собрало в себе все лучшие информационные сайты интернета.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Практика показала, что ребята затрудняются найти нужную информацию в Интернете. Приложение «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помогает школьникам выбрать нужный сайт для обучения, личного развития и активного досуга.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 открывает Дневник и приложение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показывает ребятам, как работать в приложении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переходить на сайт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web-landia.ru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.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http://web-landia.ru/o-sajte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282" y="714356"/>
            <a:ext cx="8640763" cy="518994"/>
          </a:xfrm>
        </p:spPr>
        <p:txBody>
          <a:bodyPr>
            <a:noAutofit/>
          </a:bodyPr>
          <a:lstStyle/>
          <a:p>
            <a:pPr marL="57150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/>
              <a:t>Тип занятия - </a:t>
            </a:r>
            <a:r>
              <a:rPr lang="ru-RU" sz="1400" dirty="0" smtClean="0"/>
              <a:t>изучения нового материала.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Форма  занятия - </a:t>
            </a:r>
            <a:r>
              <a:rPr lang="ru-RU" sz="1400" dirty="0" smtClean="0"/>
              <a:t>ролевая игра  + практическое занятие.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Цели занятия </a:t>
            </a:r>
            <a:r>
              <a:rPr lang="ru-RU" sz="1400" dirty="0" smtClean="0"/>
              <a:t>– познакомить ребят с приложением «</a:t>
            </a:r>
            <a:r>
              <a:rPr lang="ru-RU" sz="1400" dirty="0" err="1" smtClean="0"/>
              <a:t>Вебландия</a:t>
            </a:r>
            <a:r>
              <a:rPr lang="ru-RU" sz="1400" dirty="0" smtClean="0"/>
              <a:t>», формировать у детей умения получать в среде  Интернета нужную информацию для обучения, способствовать формированию у детей навыков безопасной работы в сети Интернета.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5525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этап. </a:t>
            </a:r>
            <a:r>
              <a:rPr lang="ru-RU" dirty="0" smtClean="0"/>
              <a:t>Педагог в лекционном зале демонстрирует </a:t>
            </a:r>
            <a:r>
              <a:rPr lang="ru-RU" dirty="0" smtClean="0">
                <a:solidFill>
                  <a:schemeClr val="dk1"/>
                </a:solidFill>
              </a:rPr>
              <a:t>ребятам, как работать в приложении и переходить на сайт </a:t>
            </a:r>
            <a:r>
              <a:rPr lang="en-US" dirty="0" smtClean="0">
                <a:solidFill>
                  <a:schemeClr val="dk1"/>
                </a:solidFill>
                <a:hlinkClick r:id="rId2"/>
              </a:rPr>
              <a:t>web-landia.ru</a:t>
            </a:r>
            <a:r>
              <a:rPr lang="ru-RU" dirty="0" smtClean="0"/>
              <a:t>   </a:t>
            </a:r>
          </a:p>
        </p:txBody>
      </p:sp>
      <p:pic>
        <p:nvPicPr>
          <p:cNvPr id="2050" name="Picture 2" descr="C:\Users\1\Documents\конкурс_вебландия\открытое_занятие\DSCN0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4903871" cy="3769692"/>
          </a:xfrm>
          <a:prstGeom prst="rect">
            <a:avLst/>
          </a:prstGeom>
          <a:noFill/>
        </p:spPr>
      </p:pic>
      <p:pic>
        <p:nvPicPr>
          <p:cNvPr id="1026" name="Picture 2" descr="C:\Users\1\Documents\конкурс_вебландия\конкурс_2014_вебландия\WP_20141014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714488"/>
            <a:ext cx="2500330" cy="2436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4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008082"/>
              </p:ext>
            </p:extLst>
          </p:nvPr>
        </p:nvGraphicFramePr>
        <p:xfrm>
          <a:off x="500034" y="1285860"/>
          <a:ext cx="8104414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31"/>
                <a:gridCol w="2673876"/>
                <a:gridCol w="2241281"/>
                <a:gridCol w="1810926"/>
              </a:tblGrid>
              <a:tr h="9795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Этапы занятия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Краткое содержание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Кратко описать, каким образом применялись ресурсы </a:t>
                      </a:r>
                      <a:r>
                        <a:rPr lang="en-US" sz="1200" baseline="0" dirty="0" smtClean="0">
                          <a:hlinkClick r:id="rId2"/>
                        </a:rPr>
                        <a:t>web-landia.ru</a:t>
                      </a:r>
                      <a:r>
                        <a:rPr lang="ru-RU" sz="1200" baseline="0" dirty="0" smtClean="0"/>
                        <a:t> на данном этапе  занятия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Ссылки на использованные ресурсы </a:t>
                      </a:r>
                      <a:r>
                        <a:rPr lang="en-US" sz="1200" baseline="0" dirty="0" smtClean="0">
                          <a:hlinkClick r:id="rId2"/>
                        </a:rPr>
                        <a:t>web-landia.ru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30923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Подготовка к восприятию</a:t>
                      </a:r>
                      <a:r>
                        <a:rPr lang="ru-RU" sz="1200" baseline="0" dirty="0" smtClean="0"/>
                        <a:t> нового материала (мотивация, актуализация опорных знаний)</a:t>
                      </a:r>
                    </a:p>
                    <a:p>
                      <a:r>
                        <a:rPr lang="ru-RU" sz="1200" baseline="0" dirty="0" smtClean="0"/>
                        <a:t>(10 минут).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сайтом 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его основным персонажем 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Пчелёнком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Игровой момент. Ребята получают задание изучить рассказы мышонка  Клика по карточкам «Приложение 1»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течение 5 минут, определить  главную мысль рассказа и пересказать её ребятам.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данном этапе у ребят формируются познавательные УУД: овладение навыками работы с текстовой информацией и установления аналогий и причинно – следственных связей.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экскурсии по сайту с использованием функции «Пройти экскурсию».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http://web-landia.ru/#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25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 этап. </a:t>
            </a:r>
            <a:r>
              <a:rPr lang="ru-RU" dirty="0" smtClean="0"/>
              <a:t>Ребята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chemeClr val="dk1"/>
                </a:solidFill>
              </a:rPr>
              <a:t> изучают  рассказы мышонка  Клика по карточкам</a:t>
            </a:r>
            <a:r>
              <a:rPr lang="ru-RU" b="1" dirty="0" smtClean="0"/>
              <a:t>  </a:t>
            </a:r>
          </a:p>
        </p:txBody>
      </p:sp>
      <p:pic>
        <p:nvPicPr>
          <p:cNvPr id="3074" name="Picture 2" descr="C:\Users\1\Documents\конкурс_вебландия\конкурс_2014_вебландия\DSCN0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2743219" cy="3429024"/>
          </a:xfrm>
          <a:prstGeom prst="rect">
            <a:avLst/>
          </a:prstGeom>
          <a:noFill/>
        </p:spPr>
      </p:pic>
      <p:pic>
        <p:nvPicPr>
          <p:cNvPr id="3075" name="Picture 3" descr="C:\Users\1\Documents\конкурс_вебландия\конкурс_2014_вебландия\DSCN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2618">
            <a:off x="5562720" y="927972"/>
            <a:ext cx="3257522" cy="2481858"/>
          </a:xfrm>
          <a:prstGeom prst="rect">
            <a:avLst/>
          </a:prstGeom>
          <a:noFill/>
        </p:spPr>
      </p:pic>
      <p:pic>
        <p:nvPicPr>
          <p:cNvPr id="3076" name="Picture 4" descr="C:\Users\1\Documents\конкурс_вебландия\конкурс_2014_вебландия\DSCN0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8066">
            <a:off x="3782045" y="2480832"/>
            <a:ext cx="2877941" cy="2952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4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008082"/>
              </p:ext>
            </p:extLst>
          </p:nvPr>
        </p:nvGraphicFramePr>
        <p:xfrm>
          <a:off x="714348" y="902189"/>
          <a:ext cx="7929619" cy="5115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694"/>
                <a:gridCol w="2907148"/>
                <a:gridCol w="1942908"/>
                <a:gridCol w="1771869"/>
              </a:tblGrid>
              <a:tr h="10009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Этапы занятия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Краткое содержание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Кратко описать, каким образом применялись ресурсы </a:t>
                      </a:r>
                      <a:r>
                        <a:rPr lang="en-US" sz="1200" baseline="0" dirty="0" smtClean="0">
                          <a:hlinkClick r:id="rId2"/>
                        </a:rPr>
                        <a:t>web-landia.ru</a:t>
                      </a:r>
                      <a:r>
                        <a:rPr lang="ru-RU" sz="1200" baseline="0" dirty="0" smtClean="0"/>
                        <a:t> на данном этапе занятия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Ссылки на использованные ресурсы </a:t>
                      </a:r>
                      <a:r>
                        <a:rPr lang="en-US" sz="1200" baseline="0" dirty="0" smtClean="0">
                          <a:hlinkClick r:id="rId2"/>
                        </a:rPr>
                        <a:t>web-landia.ru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328536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 Усвоение новых знаний</a:t>
                      </a:r>
                    </a:p>
                    <a:p>
                      <a:r>
                        <a:rPr lang="ru-RU" sz="1200" dirty="0" smtClean="0"/>
                        <a:t>(10 минут).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целью формирования коммуникативных  УУД педагог использует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ролевую игру.  Ребята представляю себя в образе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Пчелёнка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своими словами пересказывают главную мысль рассказа. В результате у школьников формируются коммуникативные  УУД : овладение навыками слушать собеседника и вести диалог, умение излагать свое мнение и аргументировать свою точку зрения, выступать перед аудиторией. С целью повышения заинтересованности  использования Интернет –ресурса педагог ребят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каталогом ресурсов и списком новостей на сайте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Вебландия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К занятию дистанционно, с использованием «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Skype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подключается ребенок с ОВЗ Дмитриев Константин , ученик 8 класса МБОУ «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Таицкая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СОШ». Она задает ребятам вопросы. </a:t>
                      </a: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Ребята представляют  рассказы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Пчеленка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 приключениях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Мышонка Клика и Кнопки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Сергеевны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которые размещены в Дневнике.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 знакомит ребят с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каталогом ресурсов   на сайте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 знакомит ребят с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новостями  на сайте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http://networks.dnevnik.ru/network.aspx?network=1000000393007&amp;view=files&amp;folder=1916743</a:t>
                      </a:r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http://web-landia.ru/catalogue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http://web-landia.ru/news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25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5786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 этап.</a:t>
            </a:r>
            <a:r>
              <a:rPr lang="ru-RU" dirty="0" smtClean="0">
                <a:solidFill>
                  <a:schemeClr val="dk1"/>
                </a:solidFill>
              </a:rPr>
              <a:t> Педагог знакомит ребят с каталогом</a:t>
            </a:r>
          </a:p>
          <a:p>
            <a:pPr algn="ctr"/>
            <a:r>
              <a:rPr lang="ru-RU" dirty="0" smtClean="0">
                <a:solidFill>
                  <a:schemeClr val="dk1"/>
                </a:solidFill>
              </a:rPr>
              <a:t> ресурсов  на сайте.</a:t>
            </a:r>
          </a:p>
          <a:p>
            <a:pPr algn="ctr"/>
            <a:r>
              <a:rPr lang="ru-RU" b="1" dirty="0" smtClean="0"/>
              <a:t>  </a:t>
            </a:r>
          </a:p>
        </p:txBody>
      </p:sp>
      <p:pic>
        <p:nvPicPr>
          <p:cNvPr id="4099" name="Picture 3" descr="C:\Users\1\Documents\конкурс_вебландия\конкурс_2014_вебландия\DSCN0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386" y="785794"/>
            <a:ext cx="3125918" cy="2500330"/>
          </a:xfrm>
          <a:prstGeom prst="rect">
            <a:avLst/>
          </a:prstGeom>
          <a:noFill/>
        </p:spPr>
      </p:pic>
      <p:pic>
        <p:nvPicPr>
          <p:cNvPr id="4098" name="Picture 2" descr="C:\Users\1\Documents\конкурс_вебландия\конкурс_2014_вебландия\DSCN0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85926"/>
            <a:ext cx="3093988" cy="2214578"/>
          </a:xfrm>
          <a:prstGeom prst="rect">
            <a:avLst/>
          </a:prstGeom>
          <a:noFill/>
        </p:spPr>
      </p:pic>
      <p:pic>
        <p:nvPicPr>
          <p:cNvPr id="3" name="Picture 2" descr="C:\Documents and Settings\user\Мои документы\Безопасный_интернет_Дневник\DSCN0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3630178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643446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Лиза и Алена выступают от имени </a:t>
            </a:r>
            <a:r>
              <a:rPr lang="ru-RU" sz="1600" dirty="0" err="1" smtClean="0"/>
              <a:t>Пчелёнка</a:t>
            </a:r>
            <a:r>
              <a:rPr lang="ru-RU" sz="1600" dirty="0" smtClean="0"/>
              <a:t> и</a:t>
            </a:r>
            <a:endParaRPr lang="en-US" sz="1600" dirty="0" smtClean="0"/>
          </a:p>
          <a:p>
            <a:r>
              <a:rPr lang="ru-RU" sz="1600" dirty="0" smtClean="0"/>
              <a:t> рассказывают о том, как стать экспертом в </a:t>
            </a:r>
            <a:r>
              <a:rPr lang="ru-RU" sz="1600" dirty="0" err="1" smtClean="0"/>
              <a:t>Вебландии</a:t>
            </a:r>
            <a:r>
              <a:rPr lang="ru-RU" sz="1600" dirty="0" smtClean="0"/>
              <a:t> и не стать жертвой платных  </a:t>
            </a:r>
            <a:r>
              <a:rPr lang="en-US" sz="1600" dirty="0" smtClean="0"/>
              <a:t>SMS</a:t>
            </a:r>
            <a:r>
              <a:rPr lang="ru-RU" sz="1600" dirty="0" smtClean="0"/>
              <a:t>. Костя задаёт вопросы.  </a:t>
            </a:r>
          </a:p>
        </p:txBody>
      </p:sp>
      <p:pic>
        <p:nvPicPr>
          <p:cNvPr id="7" name="Picture 2" descr="C:\Users\Оля\Pictures\DSCN05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71942"/>
            <a:ext cx="3333707" cy="2573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4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1794</Words>
  <Application>Microsoft Office PowerPoint</Application>
  <PresentationFormat>Экран (4:3)</PresentationFormat>
  <Paragraphs>193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Тема занятия:  «Ученье  с увлечением  с Вебландией»</vt:lpstr>
      <vt:lpstr>Актуальность проведения занятия </vt:lpstr>
      <vt:lpstr>Слайд 3</vt:lpstr>
      <vt:lpstr>Тип занятия - изучения нового материала.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Ульяна Кармакулова</dc:creator>
  <cp:lastModifiedBy>1</cp:lastModifiedBy>
  <cp:revision>126</cp:revision>
  <dcterms:created xsi:type="dcterms:W3CDTF">2014-08-11T11:15:06Z</dcterms:created>
  <dcterms:modified xsi:type="dcterms:W3CDTF">2015-11-01T18:48:04Z</dcterms:modified>
</cp:coreProperties>
</file>