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71" r:id="rId7"/>
    <p:sldId id="272" r:id="rId8"/>
    <p:sldId id="261" r:id="rId9"/>
    <p:sldId id="273" r:id="rId10"/>
    <p:sldId id="262" r:id="rId11"/>
    <p:sldId id="263" r:id="rId12"/>
    <p:sldId id="264" r:id="rId13"/>
    <p:sldId id="265" r:id="rId14"/>
    <p:sldId id="267" r:id="rId15"/>
    <p:sldId id="277" r:id="rId16"/>
    <p:sldId id="268" r:id="rId17"/>
    <p:sldId id="278" r:id="rId18"/>
    <p:sldId id="289" r:id="rId19"/>
    <p:sldId id="291" r:id="rId20"/>
    <p:sldId id="274" r:id="rId21"/>
    <p:sldId id="282" r:id="rId22"/>
    <p:sldId id="283" r:id="rId23"/>
    <p:sldId id="284" r:id="rId24"/>
    <p:sldId id="281" r:id="rId25"/>
    <p:sldId id="285" r:id="rId26"/>
    <p:sldId id="286" r:id="rId27"/>
    <p:sldId id="287" r:id="rId28"/>
    <p:sldId id="275" r:id="rId29"/>
    <p:sldId id="276" r:id="rId30"/>
    <p:sldId id="288" r:id="rId31"/>
    <p:sldId id="26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C5AD-DDE9-43CA-9BF6-CE4FF2DF258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5CD-1F7C-4141-95EE-A6008AD6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2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C5AD-DDE9-43CA-9BF6-CE4FF2DF258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5CD-1F7C-4141-95EE-A6008AD6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424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C5AD-DDE9-43CA-9BF6-CE4FF2DF258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5CD-1F7C-4141-95EE-A6008AD6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724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96088B7-680C-4A63-BCFD-A3B7026186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F8F1AC2-16F6-4A13-A450-E0BCFFCFD6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56C5B2A-BB84-4053-B078-162EF91AD9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C5AD-DDE9-43CA-9BF6-CE4FF2DF258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5CD-1F7C-4141-95EE-A6008AD6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803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C5AD-DDE9-43CA-9BF6-CE4FF2DF258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5CD-1F7C-4141-95EE-A6008AD6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147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C5AD-DDE9-43CA-9BF6-CE4FF2DF258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5CD-1F7C-4141-95EE-A6008AD6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641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C5AD-DDE9-43CA-9BF6-CE4FF2DF258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5CD-1F7C-4141-95EE-A6008AD6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165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C5AD-DDE9-43CA-9BF6-CE4FF2DF258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5CD-1F7C-4141-95EE-A6008AD6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832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C5AD-DDE9-43CA-9BF6-CE4FF2DF258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5CD-1F7C-4141-95EE-A6008AD6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511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C5AD-DDE9-43CA-9BF6-CE4FF2DF258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5CD-1F7C-4141-95EE-A6008AD6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548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C5AD-DDE9-43CA-9BF6-CE4FF2DF258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5CD-1F7C-4141-95EE-A6008AD6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070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7C5AD-DDE9-43CA-9BF6-CE4FF2DF258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F5CD-1F7C-4141-95EE-A6008AD6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840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7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6.jpe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13.gif"/><Relationship Id="rId19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14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gif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gif"/><Relationship Id="rId2" Type="http://schemas.openxmlformats.org/officeDocument/2006/relationships/image" Target="../media/image32.gif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gif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476250"/>
            <a:ext cx="7313612" cy="679450"/>
          </a:xfrm>
        </p:spPr>
        <p:txBody>
          <a:bodyPr/>
          <a:lstStyle/>
          <a:p>
            <a:pPr algn="ctr"/>
            <a:r>
              <a:rPr lang="ru-RU" sz="2400" b="1" i="1"/>
              <a:t>Виды информационных процессов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67000" y="1676400"/>
            <a:ext cx="3886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981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667000" y="1676400"/>
            <a:ext cx="3897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/>
              <a:t>Информационные процессы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38200" y="2286000"/>
            <a:ext cx="7772400" cy="32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066800" y="2438400"/>
            <a:ext cx="1752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086600" y="2514600"/>
            <a:ext cx="1676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066800" y="243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обработка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086600" y="2438400"/>
            <a:ext cx="168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хранение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971800" y="2514600"/>
            <a:ext cx="3886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962400" y="2438400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передача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048000" y="2819400"/>
            <a:ext cx="3817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источник – канал – приемник </a:t>
            </a:r>
          </a:p>
        </p:txBody>
      </p:sp>
      <p:pic>
        <p:nvPicPr>
          <p:cNvPr id="4110" name="Picture 14" descr="j0285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810000"/>
            <a:ext cx="1981200" cy="1217613"/>
          </a:xfrm>
          <a:prstGeom prst="rect">
            <a:avLst/>
          </a:prstGeom>
          <a:noFill/>
        </p:spPr>
      </p:pic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914400" y="3505200"/>
            <a:ext cx="2743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990600" y="3505200"/>
            <a:ext cx="2514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/>
              <a:t>Поиск и отбор</a:t>
            </a:r>
          </a:p>
          <a:p>
            <a:pPr>
              <a:buFontTx/>
              <a:buChar char="•"/>
            </a:pPr>
            <a:r>
              <a:rPr lang="ru-RU"/>
              <a:t>Получение новой</a:t>
            </a:r>
            <a:br>
              <a:rPr lang="ru-RU"/>
            </a:br>
            <a:r>
              <a:rPr lang="ru-RU"/>
              <a:t>информации</a:t>
            </a:r>
          </a:p>
          <a:p>
            <a:pPr>
              <a:buFontTx/>
              <a:buChar char="•"/>
            </a:pPr>
            <a:r>
              <a:rPr lang="ru-RU"/>
              <a:t>Структурирование</a:t>
            </a:r>
          </a:p>
          <a:p>
            <a:pPr>
              <a:buFontTx/>
              <a:buChar char="•"/>
            </a:pPr>
            <a:r>
              <a:rPr lang="ru-RU"/>
              <a:t>Кодирование</a:t>
            </a:r>
            <a:br>
              <a:rPr lang="ru-RU"/>
            </a:br>
            <a:r>
              <a:rPr lang="ru-RU"/>
              <a:t>(упаковка)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5943600" y="3505200"/>
            <a:ext cx="2514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156325" y="3689350"/>
            <a:ext cx="19605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/>
              <a:t>Размещение</a:t>
            </a:r>
            <a:br>
              <a:rPr lang="ru-RU"/>
            </a:br>
            <a:r>
              <a:rPr lang="ru-RU"/>
              <a:t>  (накопление)</a:t>
            </a:r>
          </a:p>
          <a:p>
            <a:pPr>
              <a:buFontTx/>
              <a:buChar char="•"/>
            </a:pPr>
            <a:r>
              <a:rPr lang="ru-RU"/>
              <a:t>Коррекция</a:t>
            </a:r>
          </a:p>
          <a:p>
            <a:pPr>
              <a:buFontTx/>
              <a:buChar char="•"/>
            </a:pPr>
            <a:r>
              <a:rPr lang="ru-RU"/>
              <a:t>Доступ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4572000" y="2057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H="1">
            <a:off x="2057400" y="2057400"/>
            <a:ext cx="1295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5638800" y="2057400"/>
            <a:ext cx="1828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1981200" y="29718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7696200" y="29718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838200" y="5791200"/>
            <a:ext cx="7772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1600200" y="5867400"/>
            <a:ext cx="6396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Использование информации для принятия решения</a:t>
            </a:r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2057400" y="5334000"/>
            <a:ext cx="990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 flipH="1">
            <a:off x="6324600" y="5257800"/>
            <a:ext cx="1447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2624" y="44624"/>
            <a:ext cx="46474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Формальные языки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92696"/>
            <a:ext cx="849694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- это такие знаковые системы, в которых существует ограниченное количество строгих правил грамматики и синтаксиса и однозначная запись знаками смысла сообщений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577971"/>
            <a:ext cx="2448272" cy="1702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253159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Десятичная система счисления</a:t>
            </a:r>
            <a:endParaRPr lang="ru-RU" sz="1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38056" y="2577971"/>
            <a:ext cx="2448272" cy="1702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238056" y="2577971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Язык программирования</a:t>
            </a:r>
            <a:endParaRPr lang="ru-RU" sz="1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6922" y="2577971"/>
            <a:ext cx="2448272" cy="1702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47864" y="250857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Язык химических элементов</a:t>
            </a:r>
            <a:endParaRPr lang="ru-RU" sz="16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4725144"/>
            <a:ext cx="2448272" cy="1702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67544" y="467877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Язык музыкальных нот</a:t>
            </a:r>
            <a:endParaRPr lang="ru-RU" sz="1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74403" y="4725144"/>
            <a:ext cx="2448272" cy="1702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374403" y="4699225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Язык дорожных знаков</a:t>
            </a:r>
            <a:endParaRPr lang="ru-RU" sz="16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38056" y="4725144"/>
            <a:ext cx="2448272" cy="1702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238056" y="471788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Язык электрических схем</a:t>
            </a:r>
            <a:endParaRPr lang="ru-R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8" y="3062849"/>
            <a:ext cx="1946424" cy="113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406" y="3062848"/>
            <a:ext cx="1648266" cy="113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605" y="2946443"/>
            <a:ext cx="1773174" cy="125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09" y="5013095"/>
            <a:ext cx="1818434" cy="138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54" y="5026029"/>
            <a:ext cx="1836807" cy="137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34" y="5118506"/>
            <a:ext cx="2086916" cy="116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565880" y="6355194"/>
            <a:ext cx="325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и другие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8610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1628800"/>
            <a:ext cx="3804643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– это «азбука» хранения и передачи наследственной информации живыми организмами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9132"/>
            <a:ext cx="4518526" cy="48605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873072" y="375222"/>
            <a:ext cx="51665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Генетический алфавит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0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5318" y="180002"/>
            <a:ext cx="64333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Двоичная знаковая система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839" y="770729"/>
            <a:ext cx="82089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используется в процессах хранения, обработки и передачи информации в компьютере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79793"/>
            <a:ext cx="2036465" cy="276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05804"/>
            <a:ext cx="2374180" cy="230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8132" y="2951860"/>
            <a:ext cx="363698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0 – нет импульса</a:t>
            </a:r>
          </a:p>
          <a:p>
            <a:pPr algn="ct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1 – есть импульс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5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0710" y="44624"/>
            <a:ext cx="62512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Кодирование информации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406" y="571480"/>
            <a:ext cx="8496944" cy="58785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Кодирование – процесс представления информации в виде кода.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Существует 3 способа кодирования</a:t>
            </a:r>
          </a:p>
          <a:p>
            <a:pPr algn="ct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 algn="ctr"/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 algn="ctr"/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 algn="ctr"/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Код – последовательность знаков данной знаковой системы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6000768"/>
            <a:ext cx="70008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Длина кода – количество знаков  в коде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15" name="Рисунок 14" descr="C:\Users\lena\Desktop\Учеба\МОИ\диктант\img1.gif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071678"/>
            <a:ext cx="6212235" cy="3357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715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8407" y="44624"/>
            <a:ext cx="73958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Перекодирование информации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532" y="752510"/>
            <a:ext cx="84249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</a:rPr>
              <a:t>- это процесс преобразования информации из одной формы представления в другую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07" y="2691502"/>
            <a:ext cx="4157067" cy="295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74447"/>
            <a:ext cx="2843214" cy="291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600" y="5591733"/>
            <a:ext cx="445506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переход от письменной формы к устной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55677" y="5591733"/>
            <a:ext cx="445506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переход от устной формы к письменной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8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преобразования информации в двоичные коды и обратно в компьютере должно быть организованно: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779588"/>
            <a:ext cx="7683525" cy="42211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100" u="sng" dirty="0"/>
          </a:p>
          <a:p>
            <a:pPr>
              <a:lnSpc>
                <a:spcPct val="90000"/>
              </a:lnSpc>
            </a:pPr>
            <a:r>
              <a:rPr lang="ru-RU" i="1" dirty="0">
                <a:solidFill>
                  <a:schemeClr val="tx2"/>
                </a:solidFill>
              </a:rPr>
              <a:t>Кодирование </a:t>
            </a:r>
            <a:r>
              <a:rPr lang="ru-RU" dirty="0"/>
              <a:t>– преобразование входной информации в машинную форму, то есть двоичный код</a:t>
            </a:r>
            <a:r>
              <a:rPr lang="ru-RU" dirty="0" smtClean="0"/>
              <a:t>.</a:t>
            </a:r>
            <a:r>
              <a:rPr lang="ru-RU" i="1" dirty="0" smtClean="0"/>
              <a:t> О</a:t>
            </a:r>
            <a:r>
              <a:rPr lang="ru-RU" dirty="0" smtClean="0"/>
              <a:t>беспечивается устройствами </a:t>
            </a:r>
            <a:r>
              <a:rPr lang="ru-RU" u="sng" dirty="0" smtClean="0"/>
              <a:t>ввода.</a:t>
            </a:r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r>
              <a:rPr lang="ru-RU" i="1" dirty="0">
                <a:solidFill>
                  <a:schemeClr val="tx2"/>
                </a:solidFill>
              </a:rPr>
              <a:t>Декодировани</a:t>
            </a:r>
            <a:r>
              <a:rPr lang="ru-RU" dirty="0">
                <a:solidFill>
                  <a:schemeClr val="tx2"/>
                </a:solidFill>
              </a:rPr>
              <a:t>е</a:t>
            </a:r>
            <a:r>
              <a:rPr lang="ru-RU" dirty="0"/>
              <a:t> – преобразование двоичного кода в форму, понятную человеку</a:t>
            </a:r>
            <a:r>
              <a:rPr lang="ru-RU" dirty="0" smtClean="0"/>
              <a:t>. Обеспечивается устройствами </a:t>
            </a:r>
            <a:r>
              <a:rPr lang="ru-RU" u="sng" dirty="0" smtClean="0"/>
              <a:t>вывода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2867" y="44624"/>
            <a:ext cx="5746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Таблицы перекодировки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78" y="836712"/>
            <a:ext cx="5832648" cy="535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785794"/>
            <a:ext cx="8387913" cy="513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785794"/>
            <a:ext cx="5153000" cy="57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080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70675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143512"/>
            <a:ext cx="92869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dirty="0" smtClean="0"/>
              <a:t> 1)••–</a:t>
            </a:r>
            <a:r>
              <a:rPr lang="en-US" baseline="30000" dirty="0" smtClean="0"/>
              <a:t>|</a:t>
            </a:r>
            <a:r>
              <a:rPr lang="ru-RU" dirty="0" smtClean="0"/>
              <a:t>  – – –• </a:t>
            </a:r>
            <a:r>
              <a:rPr lang="en-US" baseline="30000" dirty="0" smtClean="0"/>
              <a:t>|</a:t>
            </a:r>
            <a:r>
              <a:rPr lang="ru-RU" dirty="0" smtClean="0"/>
              <a:t> • </a:t>
            </a:r>
            <a:r>
              <a:rPr lang="en-US" baseline="30000" dirty="0" smtClean="0"/>
              <a:t>|</a:t>
            </a:r>
            <a:r>
              <a:rPr lang="ru-RU" dirty="0" smtClean="0"/>
              <a:t>  –• </a:t>
            </a:r>
            <a:r>
              <a:rPr lang="en-US" baseline="30000" dirty="0" smtClean="0"/>
              <a:t>|</a:t>
            </a:r>
            <a:r>
              <a:rPr lang="ru-RU" dirty="0" smtClean="0"/>
              <a:t> •• </a:t>
            </a:r>
            <a:r>
              <a:rPr lang="en-US" baseline="30000" dirty="0" smtClean="0"/>
              <a:t>|</a:t>
            </a:r>
            <a:r>
              <a:rPr lang="ru-RU" baseline="30000" dirty="0" smtClean="0"/>
              <a:t>            </a:t>
            </a:r>
            <a:r>
              <a:rPr lang="ru-RU" dirty="0" smtClean="0"/>
              <a:t> •</a:t>
            </a:r>
            <a:r>
              <a:rPr lang="en-US" baseline="30000" dirty="0" smtClean="0"/>
              <a:t> |</a:t>
            </a:r>
            <a:r>
              <a:rPr lang="ru-RU" dirty="0" smtClean="0"/>
              <a:t> • </a:t>
            </a:r>
            <a:r>
              <a:rPr lang="en-US" baseline="30000" dirty="0" smtClean="0"/>
              <a:t>|</a:t>
            </a:r>
            <a:r>
              <a:rPr lang="ru-RU" dirty="0" smtClean="0"/>
              <a:t>  • • • </a:t>
            </a:r>
            <a:r>
              <a:rPr lang="en-US" baseline="30000" dirty="0" smtClean="0"/>
              <a:t>|</a:t>
            </a:r>
            <a:r>
              <a:rPr lang="ru-RU" dirty="0" smtClean="0"/>
              <a:t>  –  </a:t>
            </a:r>
            <a:r>
              <a:rPr lang="en-US" baseline="30000" dirty="0" smtClean="0"/>
              <a:t>|</a:t>
            </a:r>
            <a:r>
              <a:rPr lang="ru-RU" dirty="0" smtClean="0"/>
              <a:t> –••– </a:t>
            </a:r>
            <a:r>
              <a:rPr lang="en-US" baseline="30000" dirty="0" smtClean="0"/>
              <a:t>|</a:t>
            </a:r>
            <a:r>
              <a:rPr lang="ru-RU" dirty="0" smtClean="0"/>
              <a:t>            • • •</a:t>
            </a:r>
            <a:r>
              <a:rPr lang="en-US" baseline="30000" dirty="0" smtClean="0"/>
              <a:t> |</a:t>
            </a:r>
            <a:r>
              <a:rPr lang="ru-RU" dirty="0" smtClean="0"/>
              <a:t>  •– –  </a:t>
            </a:r>
            <a:r>
              <a:rPr lang="en-US" baseline="30000" dirty="0" smtClean="0"/>
              <a:t>|</a:t>
            </a:r>
            <a:r>
              <a:rPr lang="ru-RU" dirty="0" smtClean="0"/>
              <a:t> • </a:t>
            </a:r>
            <a:r>
              <a:rPr lang="en-US" baseline="30000" dirty="0" smtClean="0"/>
              <a:t>|</a:t>
            </a:r>
            <a:r>
              <a:rPr lang="ru-RU" dirty="0" smtClean="0"/>
              <a:t> –</a:t>
            </a:r>
            <a:r>
              <a:rPr lang="en-US" baseline="30000" dirty="0" smtClean="0"/>
              <a:t>|</a:t>
            </a:r>
            <a:r>
              <a:rPr lang="ru-RU" dirty="0" smtClean="0"/>
              <a:t>   </a:t>
            </a:r>
          </a:p>
          <a:p>
            <a:r>
              <a:rPr lang="ru-RU" dirty="0" smtClean="0"/>
              <a:t> </a:t>
            </a:r>
          </a:p>
          <a:p>
            <a:pPr lvl="0"/>
            <a:r>
              <a:rPr lang="ru-RU" sz="2000" b="1" baseline="30000" dirty="0" smtClean="0"/>
              <a:t>  </a:t>
            </a:r>
            <a:r>
              <a:rPr lang="ru-RU" sz="2300" b="1" baseline="30000" dirty="0" smtClean="0"/>
              <a:t>2)</a:t>
            </a:r>
            <a:r>
              <a:rPr lang="ru-RU" sz="2300" b="1" dirty="0" smtClean="0"/>
              <a:t> </a:t>
            </a:r>
            <a:r>
              <a:rPr lang="ru-RU" sz="2300" b="1" baseline="30000" dirty="0" smtClean="0"/>
              <a:t>•–</a:t>
            </a:r>
            <a:r>
              <a:rPr lang="ru-RU" sz="2300" b="1" dirty="0" smtClean="0"/>
              <a:t> </a:t>
            </a:r>
            <a:r>
              <a:rPr lang="ru-RU" sz="2300" b="1" baseline="30000" dirty="0" smtClean="0"/>
              <a:t>–•</a:t>
            </a:r>
            <a:r>
              <a:rPr lang="en-US" sz="2300" b="1" baseline="30000" dirty="0" smtClean="0"/>
              <a:t> |</a:t>
            </a:r>
            <a:r>
              <a:rPr lang="ru-RU" sz="2300" b="1" baseline="30000" dirty="0" smtClean="0"/>
              <a:t>  – – – </a:t>
            </a:r>
            <a:r>
              <a:rPr lang="en-US" sz="2300" b="1" baseline="30000" dirty="0" smtClean="0"/>
              <a:t>|</a:t>
            </a:r>
            <a:r>
              <a:rPr lang="ru-RU" sz="2300" b="1" baseline="30000" dirty="0" smtClean="0"/>
              <a:t> –•••</a:t>
            </a:r>
            <a:r>
              <a:rPr lang="en-US" sz="2300" b="1" baseline="30000" dirty="0" smtClean="0"/>
              <a:t> |</a:t>
            </a:r>
            <a:r>
              <a:rPr lang="ru-RU" sz="2300" b="1" baseline="30000" dirty="0" smtClean="0"/>
              <a:t>  • </a:t>
            </a:r>
            <a:r>
              <a:rPr lang="en-US" sz="2300" b="1" baseline="30000" dirty="0" smtClean="0"/>
              <a:t>|</a:t>
            </a:r>
            <a:r>
              <a:rPr lang="ru-RU" sz="2300" b="1" baseline="30000" dirty="0" smtClean="0"/>
              <a:t>  –•• </a:t>
            </a:r>
            <a:r>
              <a:rPr lang="en-US" sz="2300" b="1" baseline="30000" dirty="0" smtClean="0"/>
              <a:t>|</a:t>
            </a:r>
            <a:r>
              <a:rPr lang="ru-RU" sz="2300" b="1" baseline="30000" dirty="0" smtClean="0"/>
              <a:t>  •• </a:t>
            </a:r>
            <a:r>
              <a:rPr lang="en-US" sz="2300" b="1" baseline="30000" dirty="0" smtClean="0"/>
              <a:t>|</a:t>
            </a:r>
            <a:r>
              <a:rPr lang="ru-RU" sz="2300" b="1" baseline="30000" dirty="0" smtClean="0"/>
              <a:t>   –  </a:t>
            </a:r>
            <a:r>
              <a:rPr lang="en-US" sz="2300" b="1" baseline="30000" dirty="0" smtClean="0"/>
              <a:t>| </a:t>
            </a:r>
            <a:r>
              <a:rPr lang="ru-RU" sz="2300" b="1" baseline="30000" dirty="0" smtClean="0"/>
              <a:t>••• </a:t>
            </a:r>
            <a:r>
              <a:rPr lang="en-US" sz="2300" b="1" baseline="30000" dirty="0" smtClean="0"/>
              <a:t>|</a:t>
            </a:r>
            <a:r>
              <a:rPr lang="ru-RU" sz="2300" b="1" baseline="30000" dirty="0" smtClean="0"/>
              <a:t> •• </a:t>
            </a:r>
            <a:r>
              <a:rPr lang="en-US" sz="2300" b="1" baseline="30000" dirty="0" smtClean="0"/>
              <a:t>|</a:t>
            </a:r>
            <a:r>
              <a:rPr lang="ru-RU" sz="2300" b="1" baseline="30000" dirty="0" smtClean="0"/>
              <a:t>  •–•• </a:t>
            </a:r>
            <a:r>
              <a:rPr lang="en-US" sz="2300" b="1" baseline="30000" dirty="0" smtClean="0"/>
              <a:t>|</a:t>
            </a:r>
            <a:r>
              <a:rPr lang="ru-RU" sz="2300" b="1" baseline="30000" dirty="0" smtClean="0"/>
              <a:t> –••– </a:t>
            </a:r>
            <a:r>
              <a:rPr lang="en-US" sz="2300" b="1" baseline="30000" dirty="0" smtClean="0"/>
              <a:t>|</a:t>
            </a:r>
            <a:r>
              <a:rPr lang="ru-RU" sz="2300" b="1" baseline="30000" dirty="0" smtClean="0"/>
              <a:t>  –• </a:t>
            </a:r>
            <a:r>
              <a:rPr lang="en-US" sz="2300" b="1" baseline="30000" dirty="0" smtClean="0"/>
              <a:t>|</a:t>
            </a:r>
            <a:r>
              <a:rPr lang="ru-RU" sz="2300" b="1" baseline="30000" dirty="0" smtClean="0"/>
              <a:t> • </a:t>
            </a:r>
            <a:r>
              <a:rPr lang="en-US" sz="2300" b="1" baseline="30000" dirty="0" smtClean="0"/>
              <a:t>|</a:t>
            </a:r>
            <a:r>
              <a:rPr lang="ru-RU" sz="2300" b="1" baseline="30000" dirty="0" smtClean="0"/>
              <a:t> •– – –</a:t>
            </a:r>
            <a:r>
              <a:rPr lang="en-US" sz="2300" b="1" baseline="30000" dirty="0" smtClean="0"/>
              <a:t>|</a:t>
            </a:r>
            <a:r>
              <a:rPr lang="ru-RU" sz="2300" b="1" baseline="30000" dirty="0" smtClean="0"/>
              <a:t>  – – – – </a:t>
            </a:r>
            <a:r>
              <a:rPr lang="en-US" sz="2300" b="1" baseline="30000" dirty="0" smtClean="0"/>
              <a:t>| </a:t>
            </a:r>
            <a:r>
              <a:rPr lang="ru-RU" sz="2300" b="1" baseline="30000" dirty="0" smtClean="0"/>
              <a:t>  •• </a:t>
            </a:r>
            <a:r>
              <a:rPr lang="en-US" sz="2300" b="1" baseline="30000" dirty="0" smtClean="0"/>
              <a:t>|</a:t>
            </a:r>
            <a:r>
              <a:rPr lang="ru-RU" sz="2300" b="1" baseline="30000" dirty="0" smtClean="0"/>
              <a:t> •– –</a:t>
            </a:r>
            <a:endParaRPr lang="ru-RU" sz="2300" dirty="0" smtClean="0"/>
          </a:p>
          <a:p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214290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Азбука Морзе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7356" y="214290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Таблицы перекодировки</a:t>
            </a:r>
          </a:p>
          <a:p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1500174"/>
          <a:ext cx="764386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70652"/>
                <a:gridCol w="449639"/>
                <a:gridCol w="449639"/>
                <a:gridCol w="449639"/>
                <a:gridCol w="449639"/>
                <a:gridCol w="449639"/>
                <a:gridCol w="449639"/>
                <a:gridCol w="449639"/>
                <a:gridCol w="449639"/>
                <a:gridCol w="449639"/>
                <a:gridCol w="449639"/>
                <a:gridCol w="449639"/>
                <a:gridCol w="449639"/>
                <a:gridCol w="449639"/>
                <a:gridCol w="449639"/>
                <a:gridCol w="449639"/>
              </a:tblGrid>
              <a:tr h="43373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пробел</a:t>
                      </a:r>
                      <a:endParaRPr lang="ru-RU" sz="11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Ё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Ж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Й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6163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43373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Х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Ц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Ш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Щ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Ъ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Ы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Э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Ю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6163"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</a:tr>
              <a:tr h="3061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2910" y="428625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17,18,16,24,19,19,16,18 =</a:t>
            </a:r>
          </a:p>
          <a:p>
            <a:r>
              <a:rPr lang="ru-RU" dirty="0" smtClean="0"/>
              <a:t>1015206182261119 =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304800" y="1676400"/>
            <a:ext cx="328612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11111100 	  </a:t>
            </a: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11111100	 	 </a:t>
            </a: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11000000	 	 11000000	 	</a:t>
            </a: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11111100	 	 </a:t>
            </a: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11001100	 	 </a:t>
            </a: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11001100	 	 11111100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572000" y="1752600"/>
          <a:ext cx="4190994" cy="3962402"/>
        </p:xfrm>
        <a:graphic>
          <a:graphicData uri="http://schemas.openxmlformats.org/drawingml/2006/table">
            <a:tbl>
              <a:tblPr/>
              <a:tblGrid>
                <a:gridCol w="503811"/>
                <a:gridCol w="526995"/>
                <a:gridCol w="526995"/>
                <a:gridCol w="503811"/>
                <a:gridCol w="526995"/>
                <a:gridCol w="549288"/>
                <a:gridCol w="549288"/>
                <a:gridCol w="503811"/>
              </a:tblGrid>
              <a:tr h="4803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3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72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4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72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12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72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" name="Заголовок 13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Загадочный рисунок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837" y="908720"/>
            <a:ext cx="82935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Кодирование информации с помощью знаковых систем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9617">
            <a:off x="77968" y="1168004"/>
            <a:ext cx="1709640" cy="10200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357694"/>
            <a:ext cx="1304520" cy="15001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157">
            <a:off x="7682772" y="824732"/>
            <a:ext cx="1004171" cy="1004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4500570"/>
            <a:ext cx="1357322" cy="19276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47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>
                <a:latin typeface="Verdana" pitchFamily="34" charset="0"/>
              </a:rPr>
              <a:t>Представление информации в компьютере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500" i="1" dirty="0">
                <a:solidFill>
                  <a:schemeClr val="tx2"/>
                </a:solidFill>
              </a:rPr>
              <a:t>   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ЕДИНИЦЫ ИЗМЕРЕНИЯ ОБЪЕМА ИНФОРМАЦИИ В КОМПЬЮТЕРЕ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>
                <a:solidFill>
                  <a:schemeClr val="tx2"/>
                </a:solidFill>
              </a:rPr>
              <a:t>    Бит</a:t>
            </a:r>
            <a:r>
              <a:rPr lang="ru-RU" b="1" dirty="0"/>
              <a:t> </a:t>
            </a:r>
            <a:r>
              <a:rPr lang="ru-RU" sz="2800" dirty="0"/>
              <a:t>– наименьшая единица измерения объема информации.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    Объем информации в сообщении определяется количеством битов.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b="1" i="1" dirty="0"/>
              <a:t>Кодирование </a:t>
            </a:r>
            <a:r>
              <a:rPr lang="ru-RU" sz="2900" b="1" i="1" u="sng" dirty="0"/>
              <a:t>текстовой </a:t>
            </a:r>
            <a:r>
              <a:rPr lang="ru-RU" sz="2900" b="1" i="1" dirty="0"/>
              <a:t>информации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28800"/>
            <a:ext cx="8135938" cy="3657600"/>
          </a:xfrm>
        </p:spPr>
        <p:txBody>
          <a:bodyPr/>
          <a:lstStyle/>
          <a:p>
            <a:endParaRPr lang="ru-RU" i="1" u="sng" dirty="0"/>
          </a:p>
          <a:p>
            <a:pPr algn="ctr">
              <a:buFont typeface="Wingdings" pitchFamily="2" charset="2"/>
              <a:buNone/>
            </a:pPr>
            <a:r>
              <a:rPr lang="ru-RU" dirty="0"/>
              <a:t>    Для кодирование одного символа выделяется </a:t>
            </a:r>
            <a:r>
              <a:rPr lang="ru-RU" b="1" dirty="0"/>
              <a:t>1 байт = 8 бит.</a:t>
            </a:r>
          </a:p>
          <a:p>
            <a:pPr algn="ctr">
              <a:buFont typeface="Wingdings" pitchFamily="2" charset="2"/>
              <a:buNone/>
            </a:pPr>
            <a:endParaRPr lang="ru-RU" dirty="0"/>
          </a:p>
          <a:p>
            <a:pPr algn="ctr">
              <a:buFont typeface="Wingdings" pitchFamily="2" charset="2"/>
              <a:buNone/>
            </a:pPr>
            <a:r>
              <a:rPr lang="ru-RU" b="1" dirty="0"/>
              <a:t>1 символ </a:t>
            </a:r>
            <a:r>
              <a:rPr lang="ru-RU" dirty="0"/>
              <a:t>= 1 байт = 8 бит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WScan0024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18000"/>
          </a:blip>
          <a:srcRect b="21645"/>
          <a:stretch>
            <a:fillRect/>
          </a:stretch>
        </p:blipFill>
        <p:spPr>
          <a:xfrm>
            <a:off x="428596" y="357166"/>
            <a:ext cx="8358246" cy="6100060"/>
          </a:xfrm>
          <a:noFill/>
          <a:ln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971550" y="981075"/>
            <a:ext cx="712946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Слово «МИР» кодируется последовательностью из 24 бит:</a:t>
            </a:r>
          </a:p>
          <a:p>
            <a:pPr algn="ctr">
              <a:spcBef>
                <a:spcPct val="50000"/>
              </a:spcBef>
            </a:pPr>
            <a:r>
              <a:rPr lang="ru-RU" sz="3200">
                <a:solidFill>
                  <a:schemeClr val="tx2"/>
                </a:solidFill>
              </a:rPr>
              <a:t>111011011110100111110010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39750" y="3213100"/>
            <a:ext cx="82804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ru-RU" sz="2800">
                <a:latin typeface="Arial" charset="0"/>
              </a:rPr>
              <a:t>Задание:</a:t>
            </a:r>
            <a:br>
              <a:rPr lang="ru-RU" sz="2800">
                <a:latin typeface="Arial" charset="0"/>
              </a:rPr>
            </a:br>
            <a:r>
              <a:rPr lang="ru-RU" sz="2800">
                <a:solidFill>
                  <a:schemeClr val="hlink"/>
                </a:solidFill>
                <a:latin typeface="Arial" charset="0"/>
              </a:rPr>
              <a:t>Закодируйте с помощью кодовой таблицы:</a:t>
            </a:r>
            <a:br>
              <a:rPr lang="ru-RU" sz="2800">
                <a:solidFill>
                  <a:schemeClr val="hlink"/>
                </a:solidFill>
                <a:latin typeface="Arial" charset="0"/>
              </a:rPr>
            </a:br>
            <a:r>
              <a:rPr lang="ru-RU" sz="28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800">
                <a:solidFill>
                  <a:schemeClr val="hlink"/>
                </a:solidFill>
                <a:latin typeface="Arial" charset="0"/>
              </a:rPr>
              <a:t>home,</a:t>
            </a:r>
            <a:r>
              <a:rPr lang="ru-RU" sz="28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800">
                <a:solidFill>
                  <a:schemeClr val="hlink"/>
                </a:solidFill>
                <a:latin typeface="Arial" charset="0"/>
              </a:rPr>
              <a:t>hello</a:t>
            </a:r>
            <a:r>
              <a:rPr lang="ru-RU" sz="2800">
                <a:solidFill>
                  <a:schemeClr val="hlink"/>
                </a:solidFill>
                <a:latin typeface="Arial" charset="0"/>
              </a:rPr>
              <a:t>,</a:t>
            </a:r>
            <a:r>
              <a:rPr lang="en-US" sz="2800">
                <a:solidFill>
                  <a:schemeClr val="hlink"/>
                </a:solidFill>
                <a:latin typeface="Arial" charset="0"/>
              </a:rPr>
              <a:t> mother.</a:t>
            </a:r>
            <a:endParaRPr lang="ru-RU" sz="280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sz="2800">
                <a:solidFill>
                  <a:schemeClr val="tx1"/>
                </a:solidFill>
              </a:rPr>
              <a:t>Задание:</a:t>
            </a:r>
            <a:br>
              <a:rPr lang="ru-RU" sz="2800">
                <a:solidFill>
                  <a:schemeClr val="tx1"/>
                </a:solidFill>
              </a:rPr>
            </a:br>
            <a:r>
              <a:rPr lang="ru-RU" sz="2800"/>
              <a:t>Посчитайте количество бит и байт в следующих выражениях: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990600" y="2514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latin typeface="Times New Roman" pitchFamily="18" charset="0"/>
              </a:rPr>
              <a:t>Мир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914400" y="36576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latin typeface="Times New Roman" pitchFamily="18" charset="0"/>
              </a:rPr>
              <a:t>Миру мир!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990600" y="50292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Vile, vide, vice</a:t>
            </a:r>
            <a:endParaRPr lang="ru-RU" sz="4400">
              <a:latin typeface="Times New Roman" pitchFamily="18" charset="0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724400" y="27432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3 </a:t>
            </a:r>
            <a:r>
              <a:rPr lang="ru-RU" sz="3600">
                <a:latin typeface="Times New Roman" pitchFamily="18" charset="0"/>
              </a:rPr>
              <a:t>байта = 24 бит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4724400" y="38862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Times New Roman" pitchFamily="18" charset="0"/>
              </a:rPr>
              <a:t>9 байт = 72 бит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4800600" y="51816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Times New Roman" pitchFamily="18" charset="0"/>
              </a:rPr>
              <a:t>16 байт =128 бит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  <p:bldP spid="80899" grpId="0" autoUpdateAnimBg="0"/>
      <p:bldP spid="80900" grpId="0" autoUpdateAnimBg="0"/>
      <p:bldP spid="80901" grpId="0" autoUpdateAnimBg="0"/>
      <p:bldP spid="80902" grpId="0" autoUpdateAnimBg="0"/>
      <p:bldP spid="80903" grpId="0" autoUpdateAnimBg="0"/>
      <p:bldP spid="8090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b="1" i="1"/>
              <a:t>Кодирование числовой информации</a:t>
            </a:r>
            <a:endParaRPr lang="ru-RU" sz="2900" b="1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827213"/>
            <a:ext cx="8288338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Числа в компьютере представляются в двоичной системе счисления</a:t>
            </a:r>
            <a:r>
              <a:rPr lang="ru-RU" dirty="0" smtClean="0"/>
              <a:t>. 1  0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b="1" i="1"/>
              <a:t>Кодирование графической информации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500" i="1"/>
              <a:t>    </a:t>
            </a:r>
            <a:r>
              <a:rPr lang="ru-RU" sz="2500" i="1">
                <a:solidFill>
                  <a:schemeClr val="tx2"/>
                </a:solidFill>
              </a:rPr>
              <a:t>Растровое изображение</a:t>
            </a:r>
            <a:r>
              <a:rPr lang="ru-RU" sz="2500" i="1"/>
              <a:t> - </a:t>
            </a:r>
            <a:r>
              <a:rPr lang="ru-RU" sz="2500"/>
              <a:t>это совокупность точек, используемых для отображения рисунка на экране монитора.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5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500" i="1"/>
              <a:t>    </a:t>
            </a:r>
            <a:r>
              <a:rPr lang="ru-RU" sz="2500" i="1">
                <a:solidFill>
                  <a:schemeClr val="tx2"/>
                </a:solidFill>
              </a:rPr>
              <a:t>Глубина цвета</a:t>
            </a:r>
            <a:r>
              <a:rPr lang="ru-RU" sz="2500"/>
              <a:t> – это количество битов для кодирования одного цвета.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5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500" i="1"/>
              <a:t>    </a:t>
            </a:r>
            <a:r>
              <a:rPr lang="ru-RU" sz="2500" i="1">
                <a:solidFill>
                  <a:schemeClr val="tx2"/>
                </a:solidFill>
              </a:rPr>
              <a:t>Векторное изображение</a:t>
            </a:r>
            <a:r>
              <a:rPr lang="ru-RU" sz="2500" i="1"/>
              <a:t> – </a:t>
            </a:r>
            <a:r>
              <a:rPr lang="ru-RU" sz="2500"/>
              <a:t>это графический объект, состоящий из графических примитивов.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b="1" i="1"/>
              <a:t>Кодирование звука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/>
              <a:t>   </a:t>
            </a:r>
            <a:r>
              <a:rPr lang="ru-RU" i="1">
                <a:solidFill>
                  <a:schemeClr val="tx2"/>
                </a:solidFill>
              </a:rPr>
              <a:t>Звук</a:t>
            </a:r>
            <a:r>
              <a:rPr lang="ru-RU" i="1"/>
              <a:t> –</a:t>
            </a:r>
            <a:r>
              <a:rPr lang="ru-RU"/>
              <a:t> это непрерывный сигнал (звуковая волна) с меняющейся амплитудой и частотой.</a:t>
            </a:r>
            <a:endParaRPr lang="ru-RU" i="1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b="1" i="1"/>
              <a:t>Единицы измерения объема информации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5805488"/>
            <a:ext cx="7313612" cy="4114800"/>
          </a:xfrm>
        </p:spPr>
        <p:txBody>
          <a:bodyPr/>
          <a:lstStyle/>
          <a:p>
            <a:endParaRPr lang="ru-RU" sz="2100"/>
          </a:p>
          <a:p>
            <a:endParaRPr lang="ru-RU" sz="210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33600"/>
            <a:ext cx="8713787" cy="354012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tx1"/>
                </a:solidFill>
              </a:rPr>
              <a:t>Задание:</a:t>
            </a:r>
            <a:br>
              <a:rPr lang="ru-RU" sz="3200">
                <a:solidFill>
                  <a:schemeClr val="tx1"/>
                </a:solidFill>
              </a:rPr>
            </a:br>
            <a:r>
              <a:rPr lang="ru-RU" sz="3200"/>
              <a:t>Перевести: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/>
              <a:t>2048 байт         …………</a:t>
            </a:r>
            <a:r>
              <a:rPr lang="ru-RU">
                <a:solidFill>
                  <a:schemeClr val="tx2"/>
                </a:solidFill>
              </a:rPr>
              <a:t> </a:t>
            </a:r>
            <a:r>
              <a:rPr lang="ru-RU"/>
              <a:t>Кб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3 Гб          ……………  Мб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52 Кб          …………………….  бит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3000 бит            ………… Кбит</a:t>
            </a: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4141788" y="21336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3203575" y="26368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3419475" y="32131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4068763" y="37163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7675" y="1701800"/>
            <a:ext cx="557213" cy="647700"/>
          </a:xfrm>
          <a:prstGeom prst="rect">
            <a:avLst/>
          </a:prstGeom>
          <a:noFill/>
        </p:spPr>
      </p:pic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349500"/>
            <a:ext cx="1296987" cy="569913"/>
          </a:xfrm>
          <a:prstGeom prst="rect">
            <a:avLst/>
          </a:prstGeom>
          <a:noFill/>
        </p:spPr>
      </p:pic>
      <p:pic>
        <p:nvPicPr>
          <p:cNvPr id="66570" name="Picture 10" descr="425984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924175"/>
            <a:ext cx="25923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3738" y="3357563"/>
            <a:ext cx="382587" cy="57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4624"/>
            <a:ext cx="33690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Форма знаков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24744"/>
            <a:ext cx="2520280" cy="21004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11860" y="1128014"/>
            <a:ext cx="2520280" cy="21004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1123644"/>
            <a:ext cx="2520280" cy="21004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212" y="692144"/>
            <a:ext cx="26416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зрительные знаки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77474" y="699466"/>
            <a:ext cx="2329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слуховые знаки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45396" y="699466"/>
            <a:ext cx="28858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осязательные знаки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2872" y="4110222"/>
            <a:ext cx="29718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обонятельные знаки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20544" y="4099009"/>
            <a:ext cx="22987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вкусовые знаки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20463"/>
            <a:ext cx="753510" cy="9577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62" y="2087204"/>
            <a:ext cx="869392" cy="101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2380" y="2059702"/>
            <a:ext cx="609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1</a:t>
            </a:r>
            <a:endParaRPr lang="ru-RU" sz="7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74" y="2284490"/>
            <a:ext cx="921729" cy="90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03" y="1150748"/>
            <a:ext cx="982982" cy="11304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31740" y="992687"/>
            <a:ext cx="5985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!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16" y="1256653"/>
            <a:ext cx="813613" cy="5105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157">
            <a:off x="4399840" y="2234700"/>
            <a:ext cx="1004171" cy="100417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37" y="1100969"/>
            <a:ext cx="1186281" cy="1196752"/>
          </a:xfrm>
          <a:prstGeom prst="rect">
            <a:avLst/>
          </a:prstGeom>
        </p:spPr>
      </p:pic>
      <p:sp>
        <p:nvSpPr>
          <p:cNvPr id="22" name="Равнобедренный треугольник 21"/>
          <p:cNvSpPr/>
          <p:nvPr/>
        </p:nvSpPr>
        <p:spPr>
          <a:xfrm rot="3859433">
            <a:off x="5469707" y="1249529"/>
            <a:ext cx="143774" cy="3359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5541289" y="1587196"/>
            <a:ext cx="135117" cy="33179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6772163">
            <a:off x="5548487" y="1883959"/>
            <a:ext cx="120723" cy="4152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7748313">
            <a:off x="4578732" y="1128689"/>
            <a:ext cx="158442" cy="36750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6755471">
            <a:off x="4436416" y="1412257"/>
            <a:ext cx="129724" cy="3901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5904883">
            <a:off x="4391807" y="1733237"/>
            <a:ext cx="132462" cy="44610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71175"/>
            <a:ext cx="816798" cy="12990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80" y="1312442"/>
            <a:ext cx="1293980" cy="8118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82" y="1482081"/>
            <a:ext cx="911868" cy="129500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162" y="2227901"/>
            <a:ext cx="1176493" cy="86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" name="Рисунок 10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11" y="2384793"/>
            <a:ext cx="1202744" cy="1629500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96" y="2476713"/>
            <a:ext cx="988335" cy="1445660"/>
          </a:xfrm>
          <a:prstGeom prst="rect">
            <a:avLst/>
          </a:prstGeom>
        </p:spPr>
      </p:pic>
      <p:pic>
        <p:nvPicPr>
          <p:cNvPr id="1030" name="Рисунок 10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73" y="4014293"/>
            <a:ext cx="1192946" cy="999570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4079297"/>
            <a:ext cx="976790" cy="879111"/>
          </a:xfrm>
          <a:prstGeom prst="rect">
            <a:avLst/>
          </a:prstGeom>
        </p:spPr>
      </p:pic>
      <p:pic>
        <p:nvPicPr>
          <p:cNvPr id="1032" name="Рисунок 10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29" y="3347479"/>
            <a:ext cx="769548" cy="1806451"/>
          </a:xfrm>
          <a:prstGeom prst="rect">
            <a:avLst/>
          </a:prstGeom>
        </p:spPr>
      </p:pic>
      <p:sp>
        <p:nvSpPr>
          <p:cNvPr id="1033" name="Прямоугольник 1032"/>
          <p:cNvSpPr/>
          <p:nvPr/>
        </p:nvSpPr>
        <p:spPr>
          <a:xfrm>
            <a:off x="278935" y="5176413"/>
            <a:ext cx="85216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Для передачи информации на большие расстояния используются знаки в форме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сигналов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53466"/>
            <a:ext cx="767679" cy="882830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60" y="5583399"/>
            <a:ext cx="825058" cy="109424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157">
            <a:off x="8200158" y="5982560"/>
            <a:ext cx="696216" cy="696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87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57338"/>
            <a:ext cx="7313613" cy="1143000"/>
          </a:xfrm>
        </p:spPr>
        <p:txBody>
          <a:bodyPr/>
          <a:lstStyle/>
          <a:p>
            <a:pPr algn="ctr"/>
            <a:r>
              <a:rPr lang="ru-RU" sz="2600" b="1" i="1"/>
              <a:t>Единицы измерения количества информации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04800" y="2743200"/>
            <a:ext cx="8610600" cy="2606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000" b="1" dirty="0">
                <a:solidFill>
                  <a:srgbClr val="000000"/>
                </a:solidFill>
                <a:latin typeface="Times New Roman" pitchFamily="18" charset="0"/>
              </a:rPr>
              <a:t>8 бит = 1 байт</a:t>
            </a:r>
          </a:p>
          <a:p>
            <a:pPr>
              <a:spcBef>
                <a:spcPct val="50000"/>
              </a:spcBef>
            </a:pPr>
            <a:r>
              <a:rPr lang="ru-RU" sz="3000" b="1" dirty="0">
                <a:solidFill>
                  <a:srgbClr val="000000"/>
                </a:solidFill>
                <a:latin typeface="Times New Roman" pitchFamily="18" charset="0"/>
              </a:rPr>
              <a:t>1 Кбайт = 2</a:t>
            </a:r>
            <a:r>
              <a:rPr lang="ru-RU" sz="3000" b="1" baseline="30000" dirty="0">
                <a:solidFill>
                  <a:srgbClr val="000000"/>
                </a:solidFill>
                <a:latin typeface="Times New Roman" pitchFamily="18" charset="0"/>
              </a:rPr>
              <a:t>10</a:t>
            </a:r>
            <a:r>
              <a:rPr lang="ru-RU" sz="3000" b="1" dirty="0">
                <a:solidFill>
                  <a:srgbClr val="000000"/>
                </a:solidFill>
                <a:latin typeface="Times New Roman" pitchFamily="18" charset="0"/>
              </a:rPr>
              <a:t> байт = 1024 байт</a:t>
            </a:r>
          </a:p>
          <a:p>
            <a:pPr>
              <a:spcBef>
                <a:spcPct val="50000"/>
              </a:spcBef>
            </a:pPr>
            <a:r>
              <a:rPr lang="ru-RU" sz="3000" b="1" dirty="0">
                <a:solidFill>
                  <a:srgbClr val="000000"/>
                </a:solidFill>
                <a:latin typeface="Times New Roman" pitchFamily="18" charset="0"/>
              </a:rPr>
              <a:t>1 Мбайт = 2</a:t>
            </a:r>
            <a:r>
              <a:rPr lang="ru-RU" sz="3000" b="1" baseline="30000" dirty="0">
                <a:solidFill>
                  <a:srgbClr val="000000"/>
                </a:solidFill>
                <a:latin typeface="Times New Roman" pitchFamily="18" charset="0"/>
              </a:rPr>
              <a:t>10 </a:t>
            </a:r>
            <a:r>
              <a:rPr lang="ru-RU" sz="3000" b="1" dirty="0">
                <a:solidFill>
                  <a:srgbClr val="000000"/>
                </a:solidFill>
                <a:latin typeface="Times New Roman" pitchFamily="18" charset="0"/>
              </a:rPr>
              <a:t>Кбайт = 1024</a:t>
            </a:r>
            <a:r>
              <a:rPr lang="ru-RU" sz="3000" b="1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ru-RU" sz="3000" b="1" dirty="0">
                <a:solidFill>
                  <a:srgbClr val="000000"/>
                </a:solidFill>
                <a:latin typeface="Times New Roman" pitchFamily="18" charset="0"/>
              </a:rPr>
              <a:t> байт = 1 048 576 байт</a:t>
            </a:r>
          </a:p>
          <a:p>
            <a:pPr>
              <a:spcBef>
                <a:spcPct val="50000"/>
              </a:spcBef>
            </a:pPr>
            <a:r>
              <a:rPr lang="ru-RU" sz="3000" b="1" dirty="0">
                <a:solidFill>
                  <a:srgbClr val="000000"/>
                </a:solidFill>
                <a:latin typeface="Times New Roman" pitchFamily="18" charset="0"/>
              </a:rPr>
              <a:t>1 Гбайт = 2</a:t>
            </a:r>
            <a:r>
              <a:rPr lang="ru-RU" sz="3000" b="1" baseline="30000" dirty="0">
                <a:solidFill>
                  <a:srgbClr val="000000"/>
                </a:solidFill>
                <a:latin typeface="Times New Roman" pitchFamily="18" charset="0"/>
              </a:rPr>
              <a:t>10 </a:t>
            </a:r>
            <a:r>
              <a:rPr lang="ru-RU" sz="3000" b="1" dirty="0">
                <a:solidFill>
                  <a:srgbClr val="000000"/>
                </a:solidFill>
                <a:latin typeface="Times New Roman" pitchFamily="18" charset="0"/>
              </a:rPr>
              <a:t>Мбайт = 1024</a:t>
            </a:r>
            <a:r>
              <a:rPr lang="ru-RU" sz="3000" b="1" baseline="3000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ru-RU" sz="3000" b="1" dirty="0">
                <a:solidFill>
                  <a:srgbClr val="000000"/>
                </a:solidFill>
                <a:latin typeface="Times New Roman" pitchFamily="18" charset="0"/>
              </a:rPr>
              <a:t> байт </a:t>
            </a:r>
            <a:r>
              <a:rPr lang="ru-RU" sz="3000" b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 1 млрд. байт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65760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9877" name="Picture 5" descr="j03457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981200"/>
            <a:ext cx="1828800" cy="1619250"/>
          </a:xfrm>
          <a:prstGeom prst="rect">
            <a:avLst/>
          </a:prstGeom>
          <a:noFill/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1219200" y="260350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ru-RU" sz="2900" b="1" i="1">
                <a:solidFill>
                  <a:srgbClr val="990033"/>
                </a:solidFill>
                <a:latin typeface="Arial" charset="0"/>
              </a:rPr>
              <a:t>Повторим!!!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571744"/>
            <a:ext cx="66437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Проверочная </a:t>
            </a:r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Работа</a:t>
            </a:r>
            <a:endParaRPr lang="ru-RU" sz="54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8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2385" y="44624"/>
            <a:ext cx="40278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Значение знаков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0851908"/>
              </p:ext>
            </p:extLst>
          </p:nvPr>
        </p:nvGraphicFramePr>
        <p:xfrm>
          <a:off x="467544" y="752510"/>
          <a:ext cx="8136904" cy="45126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68452"/>
                <a:gridCol w="4068452"/>
              </a:tblGrid>
              <a:tr h="516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63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752510"/>
            <a:ext cx="38884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Иконические знаки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752510"/>
            <a:ext cx="38884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Символы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35009"/>
            <a:ext cx="685800" cy="666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7685"/>
            <a:ext cx="1584176" cy="1161398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27497"/>
            <a:ext cx="711608" cy="7227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9792" y="2795696"/>
            <a:ext cx="758693" cy="10729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55650"/>
            <a:ext cx="1162248" cy="12209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58835" y="178145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878057" y="141715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02218" y="1547500"/>
            <a:ext cx="1152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Н</a:t>
            </a:r>
            <a:endParaRPr lang="ru-RU" sz="6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59" y="2760629"/>
            <a:ext cx="1027055" cy="11079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8041" y="2760629"/>
            <a:ext cx="1046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:-)</a:t>
            </a:r>
            <a:endParaRPr lang="ru-RU" sz="6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5373214"/>
            <a:ext cx="41044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Позволяют догадаться об их смысле, т.к. по форме напоминают сам объект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5373216"/>
            <a:ext cx="4248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знаки, для которых связь между формой и значением устанавливается соглашением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55" y="4211743"/>
            <a:ext cx="676808" cy="1015212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5148064" y="4211743"/>
            <a:ext cx="792088" cy="80143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stCxn id="17" idx="1"/>
            <a:endCxn id="17" idx="5"/>
          </p:cNvCxnSpPr>
          <p:nvPr/>
        </p:nvCxnSpPr>
        <p:spPr>
          <a:xfrm>
            <a:off x="5264063" y="4329110"/>
            <a:ext cx="560090" cy="5666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7" idx="7"/>
            <a:endCxn id="17" idx="3"/>
          </p:cNvCxnSpPr>
          <p:nvPr/>
        </p:nvCxnSpPr>
        <p:spPr>
          <a:xfrm flipH="1">
            <a:off x="5264063" y="4329110"/>
            <a:ext cx="560090" cy="5666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970387" y="4612459"/>
            <a:ext cx="2800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868019" y="4620591"/>
            <a:ext cx="2800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54875"/>
            <a:ext cx="738213" cy="73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90511"/>
            <a:ext cx="810661" cy="1199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10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3" y="1052736"/>
            <a:ext cx="4386064" cy="350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1741" y="188640"/>
            <a:ext cx="3273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Шифрование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9527" y="4869160"/>
            <a:ext cx="445161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Существуют до сих пор не расшифрованные тексты на древних языках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3176" y="764704"/>
            <a:ext cx="3476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Знак «О»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681260"/>
            <a:ext cx="4032448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Буква «О» в русском алфавите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Буква «О» (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ou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) в английском алфавите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Цифра «0» (ноль) в системах счисления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Символ химического элемента «О» кислорода в таблице Менделеева</a:t>
            </a:r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0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/>
              <a:t>Знаковые системы</a:t>
            </a:r>
            <a:r>
              <a:rPr lang="ru-RU" sz="3200" i="1"/>
              <a:t> – </a:t>
            </a:r>
            <a:r>
              <a:rPr lang="ru-RU" sz="3200" i="1">
                <a:solidFill>
                  <a:schemeClr val="tx1"/>
                </a:solidFill>
              </a:rPr>
              <a:t>наборы знаков определенного типа.</a:t>
            </a:r>
            <a:endParaRPr lang="ru-RU" sz="3200" i="1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16113"/>
            <a:ext cx="7783512" cy="20177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rgbClr val="990033"/>
                </a:solidFill>
              </a:rPr>
              <a:t>   </a:t>
            </a:r>
            <a:r>
              <a:rPr lang="ru-RU" i="1">
                <a:solidFill>
                  <a:srgbClr val="990033"/>
                </a:solidFill>
              </a:rPr>
              <a:t>Каждая знаковая система строится на основе определенного алфавита и правил выполнения операций над знаками.</a:t>
            </a:r>
          </a:p>
        </p:txBody>
      </p:sp>
      <p:sp>
        <p:nvSpPr>
          <p:cNvPr id="56325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87450" y="3917950"/>
            <a:ext cx="4252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2800" i="1">
                <a:solidFill>
                  <a:srgbClr val="000066"/>
                </a:solidFill>
              </a:rPr>
              <a:t>- Естественные языки</a:t>
            </a:r>
          </a:p>
        </p:txBody>
      </p:sp>
      <p:sp>
        <p:nvSpPr>
          <p:cNvPr id="56326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87450" y="4454525"/>
            <a:ext cx="405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rgbClr val="000066"/>
                </a:solidFill>
              </a:rPr>
              <a:t>- Формальные языки</a:t>
            </a:r>
          </a:p>
        </p:txBody>
      </p:sp>
      <p:sp>
        <p:nvSpPr>
          <p:cNvPr id="56327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173163" y="4957763"/>
            <a:ext cx="4694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2800" i="1">
                <a:solidFill>
                  <a:srgbClr val="000066"/>
                </a:solidFill>
              </a:rPr>
              <a:t>- Генетический алфавит</a:t>
            </a:r>
          </a:p>
        </p:txBody>
      </p:sp>
      <p:sp>
        <p:nvSpPr>
          <p:cNvPr id="56328" name="Rectangl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187450" y="5462588"/>
            <a:ext cx="5657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rgbClr val="000066"/>
                </a:solidFill>
              </a:rPr>
              <a:t>- Двоичная знаковая система</a:t>
            </a:r>
          </a:p>
        </p:txBody>
      </p:sp>
      <p:sp>
        <p:nvSpPr>
          <p:cNvPr id="56329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734050"/>
            <a:ext cx="1081088" cy="6477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  <p:bldP spid="56325" grpId="0"/>
      <p:bldP spid="56326" grpId="0"/>
      <p:bldP spid="56327" grpId="0"/>
      <p:bldP spid="563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>
                <a:solidFill>
                  <a:srgbClr val="000066"/>
                </a:solidFill>
              </a:rPr>
              <a:t>Естественные языки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27213"/>
            <a:ext cx="7999412" cy="44815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В устной речи в качестве знаков языка используются различные звуки – </a:t>
            </a:r>
            <a:r>
              <a:rPr lang="ru-RU" i="1">
                <a:solidFill>
                  <a:srgbClr val="990033"/>
                </a:solidFill>
              </a:rPr>
              <a:t>фонемы</a:t>
            </a:r>
            <a:r>
              <a:rPr lang="ru-RU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В основе письменной речи лежит </a:t>
            </a:r>
            <a:r>
              <a:rPr lang="ru-RU" i="1">
                <a:solidFill>
                  <a:srgbClr val="990033"/>
                </a:solidFill>
              </a:rPr>
              <a:t>алфавит</a:t>
            </a:r>
            <a:r>
              <a:rPr lang="ru-RU"/>
              <a:t> – набор знаков (букв), которые человек различает их по начертанию.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На основе алфавита по правилам грамматики образуются основные объекты языка – </a:t>
            </a:r>
            <a:r>
              <a:rPr lang="ru-RU" i="1">
                <a:solidFill>
                  <a:srgbClr val="990033"/>
                </a:solidFill>
              </a:rPr>
              <a:t>слова</a:t>
            </a:r>
            <a:r>
              <a:rPr lang="ru-RU"/>
              <a:t>.  </a:t>
            </a:r>
          </a:p>
        </p:txBody>
      </p:sp>
      <p:sp>
        <p:nvSpPr>
          <p:cNvPr id="573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949950"/>
            <a:ext cx="863600" cy="6477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 rot="10800000">
            <a:off x="7956550" y="6021388"/>
            <a:ext cx="431800" cy="503237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6658" y="44624"/>
            <a:ext cx="46993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Естественные языки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92696"/>
            <a:ext cx="8496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- это такие знаковые системы, которые человек использует в целях обмена информацией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577971"/>
            <a:ext cx="2448272" cy="1702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4" y="2577971"/>
            <a:ext cx="2448272" cy="1702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2577971"/>
            <a:ext cx="2448272" cy="1702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4653136"/>
            <a:ext cx="2448272" cy="1702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7864" y="4653136"/>
            <a:ext cx="2448272" cy="1702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6176" y="4653136"/>
            <a:ext cx="2448272" cy="1702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90" y="4735431"/>
            <a:ext cx="800457" cy="4969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597" y="4682625"/>
            <a:ext cx="130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немецкий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2636912"/>
            <a:ext cx="149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русский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68115" y="26369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английский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00192" y="26369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китайский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47864" y="4680204"/>
            <a:ext cx="154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французский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65880" y="6355194"/>
            <a:ext cx="325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 другие (более сотни) языков</a:t>
            </a:r>
            <a:endParaRPr lang="ru-RU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10" y="2636912"/>
            <a:ext cx="960512" cy="5951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03" y="5043961"/>
            <a:ext cx="860130" cy="5342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3288256"/>
            <a:ext cx="546195" cy="90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90" y="3019918"/>
            <a:ext cx="1580631" cy="116982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71" y="3280374"/>
            <a:ext cx="685056" cy="9172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3" y="2948449"/>
            <a:ext cx="1320572" cy="12598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68" y="2636912"/>
            <a:ext cx="952380" cy="62222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468" y="5323465"/>
            <a:ext cx="551051" cy="97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7" y="5043961"/>
            <a:ext cx="1224192" cy="122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29" y="3144377"/>
            <a:ext cx="687118" cy="106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51" y="2636913"/>
            <a:ext cx="713474" cy="432048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98" y="3019918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85" y="5268487"/>
            <a:ext cx="797223" cy="100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37" y="4755471"/>
            <a:ext cx="830084" cy="151268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253616" y="4704201"/>
            <a:ext cx="154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испанский</a:t>
            </a:r>
            <a:endParaRPr lang="ru-RU" b="1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03" y="4704201"/>
            <a:ext cx="801559" cy="496966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16" y="5073533"/>
            <a:ext cx="850453" cy="116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32" y="5229763"/>
            <a:ext cx="1172272" cy="109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610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>
                <a:solidFill>
                  <a:srgbClr val="000066"/>
                </a:solidFill>
              </a:rPr>
              <a:t>Формальные языки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4708525"/>
            <a:ext cx="3960813" cy="1241425"/>
          </a:xfrm>
        </p:spPr>
        <p:txBody>
          <a:bodyPr/>
          <a:lstStyle/>
          <a:p>
            <a:pPr lvl="1">
              <a:buFontTx/>
              <a:buNone/>
            </a:pPr>
            <a:r>
              <a:rPr lang="ru-RU" sz="2000"/>
              <a:t>- Музыкальные ноты</a:t>
            </a:r>
          </a:p>
          <a:p>
            <a:pPr lvl="1">
              <a:buFontTx/>
              <a:buNone/>
            </a:pPr>
            <a:r>
              <a:rPr lang="ru-RU" sz="2000"/>
              <a:t>- Дорожные знаки</a:t>
            </a:r>
          </a:p>
          <a:p>
            <a:pPr lvl="1">
              <a:buFontTx/>
              <a:buNone/>
            </a:pPr>
            <a:r>
              <a:rPr lang="ru-RU" sz="2000"/>
              <a:t>- Азбука Морзе  </a:t>
            </a:r>
          </a:p>
        </p:txBody>
      </p:sp>
      <p:sp>
        <p:nvSpPr>
          <p:cNvPr id="583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949950"/>
            <a:ext cx="863600" cy="6477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 rot="10800000">
            <a:off x="7956550" y="6021388"/>
            <a:ext cx="431800" cy="503237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68313" y="3429000"/>
            <a:ext cx="86756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ru-RU" sz="2400"/>
              <a:t>     </a:t>
            </a:r>
            <a:r>
              <a:rPr lang="ru-RU" sz="2400" i="1">
                <a:solidFill>
                  <a:srgbClr val="990033"/>
                </a:solidFill>
              </a:rPr>
              <a:t>Существуют формальные языки, в которых в качестве знаков используются не цифры и буквы, а другие знаки. 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1260475" y="1700213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990033"/>
                </a:solidFill>
              </a:rPr>
              <a:t>Основное отличие состоит в существовании строгих правил грамматики и синтаксиса.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2097088" y="2492375"/>
            <a:ext cx="456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ru-RU" sz="2000"/>
              <a:t>- Системы счисления</a:t>
            </a:r>
          </a:p>
          <a:p>
            <a:pPr lvl="1"/>
            <a:r>
              <a:rPr lang="ru-RU" sz="2000"/>
              <a:t>- Языки программирования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801</Words>
  <Application>Microsoft Office PowerPoint</Application>
  <PresentationFormat>Экран (4:3)</PresentationFormat>
  <Paragraphs>296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Виды информационных процессов</vt:lpstr>
      <vt:lpstr>Слайд 2</vt:lpstr>
      <vt:lpstr>Слайд 3</vt:lpstr>
      <vt:lpstr>Слайд 4</vt:lpstr>
      <vt:lpstr>Слайд 5</vt:lpstr>
      <vt:lpstr>Знаковые системы – наборы знаков определенного типа.</vt:lpstr>
      <vt:lpstr>Естественные языки</vt:lpstr>
      <vt:lpstr>Слайд 8</vt:lpstr>
      <vt:lpstr>Формальные языки</vt:lpstr>
      <vt:lpstr>Слайд 10</vt:lpstr>
      <vt:lpstr>Слайд 11</vt:lpstr>
      <vt:lpstr>Слайд 12</vt:lpstr>
      <vt:lpstr>Слайд 13</vt:lpstr>
      <vt:lpstr>Слайд 14</vt:lpstr>
      <vt:lpstr>Для преобразования информации в двоичные коды и обратно в компьютере должно быть организованно:</vt:lpstr>
      <vt:lpstr>Слайд 16</vt:lpstr>
      <vt:lpstr>Слайд 17</vt:lpstr>
      <vt:lpstr>Слайд 18</vt:lpstr>
      <vt:lpstr>Загадочный рисунок  </vt:lpstr>
      <vt:lpstr>Представление информации в компьютере</vt:lpstr>
      <vt:lpstr>Кодирование текстовой информации</vt:lpstr>
      <vt:lpstr>Слайд 22</vt:lpstr>
      <vt:lpstr>Слайд 23</vt:lpstr>
      <vt:lpstr>Задание: Посчитайте количество бит и байт в следующих выражениях:</vt:lpstr>
      <vt:lpstr>Кодирование числовой информации</vt:lpstr>
      <vt:lpstr>Кодирование графической информации</vt:lpstr>
      <vt:lpstr>Кодирование звука</vt:lpstr>
      <vt:lpstr>Единицы измерения объема информации</vt:lpstr>
      <vt:lpstr>Задание: Перевести:</vt:lpstr>
      <vt:lpstr>Единицы измерения количества информации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Марат&amp;Вера</dc:creator>
  <cp:lastModifiedBy>Алиса</cp:lastModifiedBy>
  <cp:revision>68</cp:revision>
  <dcterms:created xsi:type="dcterms:W3CDTF">2011-07-30T20:34:27Z</dcterms:created>
  <dcterms:modified xsi:type="dcterms:W3CDTF">2016-01-25T16:08:02Z</dcterms:modified>
</cp:coreProperties>
</file>