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82" r:id="rId5"/>
    <p:sldId id="281" r:id="rId6"/>
    <p:sldId id="284" r:id="rId7"/>
    <p:sldId id="283" r:id="rId8"/>
    <p:sldId id="285" r:id="rId9"/>
    <p:sldId id="280" r:id="rId10"/>
    <p:sldId id="2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5759D"/>
    <a:srgbClr val="35B19D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5596" autoAdjust="0"/>
  </p:normalViewPr>
  <p:slideViewPr>
    <p:cSldViewPr>
      <p:cViewPr varScale="1">
        <p:scale>
          <a:sx n="111" d="100"/>
          <a:sy n="111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5EAB5B-527E-4CE3-9583-49C219106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0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8414-3188-41CC-948D-382FBA323D8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6E552-EA2E-4C2E-BFE8-3195E90619DD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D339-3D7B-4353-9415-1794E4007AB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910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7219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9203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4924430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9493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6654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02940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674913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5545616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1760380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A%D0%B0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ru.wikipedia.org/wiki/%D0%9E%D0%BA%D0%BD%D0%BE" TargetMode="External"/><Relationship Id="rId12" Type="http://schemas.openxmlformats.org/officeDocument/2006/relationships/hyperlink" Target="http://ru.wikipedia.org/wiki/%D0%9B%D0%B0%D0%BC%D0%B8%D0%BD%D0%B8%D1%80%D0%BE%D0%B2%D0%B0%D0%BD%D0%B8%D0%B5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2%D0%B5%D1%80%D1%8C" TargetMode="External"/><Relationship Id="rId11" Type="http://schemas.openxmlformats.org/officeDocument/2006/relationships/hyperlink" Target="http://ru.wikipedia.org/w/index.php?title=%D0%A8%D0%BF%D0%BE%D0%BD%D0%B8%D1%80%D0%BE%D0%B2%D0%B0%D0%BD%D0%B8%D0%B5&amp;action=edit&amp;redlink=1" TargetMode="External"/><Relationship Id="rId5" Type="http://schemas.openxmlformats.org/officeDocument/2006/relationships/hyperlink" Target="http://ru.wikipedia.org/wiki/%D0%9C%D0%B5%D0%B1%D0%B5%D0%BB%D1%8C" TargetMode="External"/><Relationship Id="rId10" Type="http://schemas.openxmlformats.org/officeDocument/2006/relationships/hyperlink" Target="http://ru.wikipedia.org/w/index.php?title=%D0%A4%D0%B0%D0%BD%D0%B5%D1%80%D0%BE%D0%B2%D0%B0%D0%BD%D0%B8%D0%B5&amp;action=edit&amp;redlink=1" TargetMode="External"/><Relationship Id="rId4" Type="http://schemas.openxmlformats.org/officeDocument/2006/relationships/hyperlink" Target="http://ru.wikipedia.org/w/index.php?title=%D0%A1%D1%82%D0%BE%D0%BB%D1%8F%D1%80%D0%BD%D1%8B%D0%B5_%D1%80%D0%B0%D0%B1%D0%BE%D1%82%D1%8B&amp;action=edit&amp;redlink=1" TargetMode="External"/><Relationship Id="rId9" Type="http://schemas.openxmlformats.org/officeDocument/2006/relationships/hyperlink" Target="http://ru.wikipedia.org/wiki/%D0%9B%D0%B5%D1%81%D1%82%D0%BD%D0%B8%D1%86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572008"/>
            <a:ext cx="8091518" cy="1533524"/>
          </a:xfrm>
        </p:spPr>
        <p:txBody>
          <a:bodyPr/>
          <a:lstStyle/>
          <a:p>
            <a:pPr algn="ctr"/>
            <a:r>
              <a:rPr lang="ru-RU" sz="4400" dirty="0" smtClean="0">
                <a:latin typeface="Calibri" pitchFamily="34" charset="0"/>
                <a:cs typeface="Calibri" pitchFamily="34" charset="0"/>
              </a:rPr>
              <a:t>Профессии людей создающих дома в городе 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71414"/>
            <a:ext cx="3571900" cy="685800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БОНДАРЕВ ЕГОР 2 «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-31815"/>
            <a:ext cx="6156176" cy="361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io.vrn.ru/2007/10/ris/otdelochn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500330" cy="1150459"/>
          </a:xfrm>
          <a:prstGeom prst="rect">
            <a:avLst/>
          </a:prstGeom>
          <a:noFill/>
        </p:spPr>
      </p:pic>
      <p:pic>
        <p:nvPicPr>
          <p:cNvPr id="1026" name="Picture 2" descr="http://img04.slando.ua/images_slandocomua/68250627_1_644x461_trebuetsya-otdelochnik-shtukatur-malyar-plitochnik-ki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600444" cy="3546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2143116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Специалист по отделочным работам (отделочник) - это профессия, без которой не обходится ни одна строительная </a:t>
            </a:r>
            <a:r>
              <a:rPr lang="ru-RU" sz="2000" dirty="0" smtClean="0"/>
              <a:t>работа. Это </a:t>
            </a:r>
            <a:r>
              <a:rPr lang="ru-RU" sz="2000" dirty="0" smtClean="0"/>
              <a:t>финишная стадия строительства. К основным отделочным работам можно отнести штукатурные, малярные, обойные, </a:t>
            </a:r>
            <a:r>
              <a:rPr lang="ru-RU" sz="2000" dirty="0" smtClean="0"/>
              <a:t>стекольные, </a:t>
            </a:r>
            <a:r>
              <a:rPr lang="ru-RU" sz="2000" dirty="0" smtClean="0"/>
              <a:t>облицовку поверхностей различными плиточными, листовыми и рулонными материалами, укладку паркета, </a:t>
            </a:r>
            <a:r>
              <a:rPr lang="ru-RU" sz="2000" dirty="0" err="1" smtClean="0"/>
              <a:t>ковролина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ламината</a:t>
            </a:r>
            <a:r>
              <a:rPr lang="ru-RU" sz="2000" dirty="0" smtClean="0"/>
              <a:t>, установку плинтусов </a:t>
            </a:r>
            <a:r>
              <a:rPr lang="ru-RU" sz="2000" dirty="0" smtClean="0"/>
              <a:t>и </a:t>
            </a:r>
            <a:r>
              <a:rPr lang="ru-RU" sz="2000" dirty="0" smtClean="0"/>
              <a:t>т.д.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86520"/>
            <a:ext cx="125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28596" y="1571612"/>
            <a:ext cx="8429684" cy="4809716"/>
          </a:xfrm>
          <a:prstGeom prst="roundRect">
            <a:avLst>
              <a:gd name="adj" fmla="val 58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b="1" u="sng" dirty="0" smtClean="0">
                <a:solidFill>
                  <a:srgbClr val="FF0000"/>
                </a:solidFill>
              </a:rPr>
              <a:t>Строитель</a:t>
            </a:r>
            <a:r>
              <a:rPr lang="ru-RU" sz="2000" b="1" dirty="0" smtClean="0"/>
              <a:t> - одна из древнейших профессий: со времён </a:t>
            </a:r>
          </a:p>
          <a:p>
            <a:pPr algn="just"/>
            <a:r>
              <a:rPr lang="ru-RU" sz="2000" b="1" dirty="0" smtClean="0"/>
              <a:t>первобытной общины человек строил кров, чтобы защититься </a:t>
            </a:r>
          </a:p>
          <a:p>
            <a:pPr algn="just"/>
            <a:r>
              <a:rPr lang="ru-RU" sz="2000" b="1" dirty="0" smtClean="0"/>
              <a:t>от стихийных бедствий, палящего солнца, либо пронизывающего </a:t>
            </a:r>
          </a:p>
          <a:p>
            <a:pPr algn="just"/>
            <a:r>
              <a:rPr lang="ru-RU" sz="2000" b="1" dirty="0" smtClean="0"/>
              <a:t>ветра.</a:t>
            </a:r>
            <a:endParaRPr lang="ru-RU" sz="2000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Немного истории</a:t>
            </a:r>
            <a:r>
              <a:rPr lang="ru-RU" sz="2000" b="1" dirty="0" smtClean="0"/>
              <a:t>: на территории нашей Родины найдены </a:t>
            </a:r>
          </a:p>
          <a:p>
            <a:pPr algn="just"/>
            <a:r>
              <a:rPr lang="ru-RU" sz="2000" b="1" dirty="0" smtClean="0"/>
              <a:t>остатки жилища, сооружённого 25 тысяч лет назад, основанного </a:t>
            </a:r>
          </a:p>
          <a:p>
            <a:pPr algn="just"/>
            <a:r>
              <a:rPr lang="ru-RU" sz="2000" b="1" dirty="0" smtClean="0"/>
              <a:t>на каркасе из черепов мамонтов, челюстей и берцовых костей </a:t>
            </a:r>
          </a:p>
          <a:p>
            <a:pPr algn="just"/>
            <a:r>
              <a:rPr lang="ru-RU" sz="2000" b="1" dirty="0" smtClean="0"/>
              <a:t>разных животных.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Самые ранние каменные постройки, а также развалины гигантских </a:t>
            </a:r>
          </a:p>
          <a:p>
            <a:pPr algn="just"/>
            <a:r>
              <a:rPr lang="ru-RU" sz="2000" b="1" dirty="0" smtClean="0"/>
              <a:t>стен из кирпича обнаружены на юге Африки, они строились 57 тысяч </a:t>
            </a:r>
          </a:p>
          <a:p>
            <a:pPr algn="just"/>
            <a:r>
              <a:rPr lang="ru-RU" sz="2000" b="1" dirty="0" smtClean="0"/>
              <a:t>лет назад. </a:t>
            </a:r>
          </a:p>
          <a:p>
            <a:pPr algn="just"/>
            <a:r>
              <a:rPr lang="ru-RU" sz="2000" b="1" dirty="0" smtClean="0"/>
              <a:t>В нашей стране очень много профессий, связанных </a:t>
            </a:r>
          </a:p>
          <a:p>
            <a:pPr algn="just"/>
            <a:r>
              <a:rPr lang="ru-RU" sz="2000" b="1" dirty="0" smtClean="0"/>
              <a:t>со строительством.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458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"Профессии строительства"</a:t>
            </a:r>
            <a:endParaRPr lang="ru-RU" dirty="0"/>
          </a:p>
        </p:txBody>
      </p:sp>
      <p:pic>
        <p:nvPicPr>
          <p:cNvPr id="4100" name="Picture 4" descr="http://www.fio.vrn.ru/2007/10/ris/st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4236">
            <a:off x="6595502" y="253111"/>
            <a:ext cx="2396771" cy="1603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857356" y="2500306"/>
            <a:ext cx="7143800" cy="3965000"/>
          </a:xfrm>
          <a:prstGeom prst="roundRect">
            <a:avLst>
              <a:gd name="adj" fmla="val 589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800" dirty="0" smtClean="0"/>
              <a:t>Архитектор — специалист, занимающийся </a:t>
            </a:r>
          </a:p>
          <a:p>
            <a:pPr algn="just"/>
            <a:r>
              <a:rPr lang="ru-RU" sz="2800" dirty="0" smtClean="0"/>
              <a:t>архитектурным проектированием, </a:t>
            </a:r>
          </a:p>
          <a:p>
            <a:pPr algn="just"/>
            <a:r>
              <a:rPr lang="ru-RU" sz="2800" dirty="0" smtClean="0"/>
              <a:t>разработкой планов задний, фасадов </a:t>
            </a:r>
          </a:p>
          <a:p>
            <a:pPr algn="just"/>
            <a:r>
              <a:rPr lang="ru-RU" sz="2800" dirty="0" smtClean="0"/>
              <a:t>и внутренних пространств. </a:t>
            </a:r>
          </a:p>
          <a:p>
            <a:pPr algn="just"/>
            <a:r>
              <a:rPr lang="ru-RU" sz="2800" dirty="0" smtClean="0"/>
              <a:t>Часто в обязанности специалиста входит </a:t>
            </a:r>
          </a:p>
          <a:p>
            <a:pPr algn="just"/>
            <a:r>
              <a:rPr lang="ru-RU" sz="2800" dirty="0" smtClean="0"/>
              <a:t>расчет конструкций здания.</a:t>
            </a:r>
            <a:endParaRPr lang="ru-RU" sz="2800" dirty="0"/>
          </a:p>
        </p:txBody>
      </p:sp>
      <p:pic>
        <p:nvPicPr>
          <p:cNvPr id="5" name="Picture 2" descr="http://www.fio.vrn.ru/2007/10/ris/arhitekt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00042"/>
            <a:ext cx="2928958" cy="1417238"/>
          </a:xfrm>
          <a:prstGeom prst="rect">
            <a:avLst/>
          </a:prstGeom>
          <a:noFill/>
        </p:spPr>
      </p:pic>
      <p:pic>
        <p:nvPicPr>
          <p:cNvPr id="2050" name="Picture 2" descr="&amp;Vcy;&amp;acy;&amp;kcy;&amp;acy;&amp;ncy;&amp;scy;&amp;icy;&amp;yacy; &amp;acy;&amp;rcy;&amp;khcy;&amp;icy;&amp;tcy;&amp;iecy;&amp;kcy;&amp;tcy;&amp;o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28"/>
            <a:ext cx="2200275" cy="2200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io.vrn.ru/2007/10/ris/armatursh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643206" cy="1201457"/>
          </a:xfrm>
          <a:prstGeom prst="rect">
            <a:avLst/>
          </a:prstGeom>
          <a:noFill/>
        </p:spPr>
      </p:pic>
      <p:pic>
        <p:nvPicPr>
          <p:cNvPr id="22532" name="Picture 4" descr="http://vse-professii.ru/photo/00010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786214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24288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Выполняет работы по изготовлению, укладке в форму или установке (монтажу) на место бетонирования арматурных каркасов, блоков железобетонных конструкций. 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io.vrn.ru/2007/10/ris/betonsh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071834" cy="1745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30718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Бетонщик - это специалист, изготовляющий бетонные и железобетонные изделия, конструкции. Бетонщики занимаются закладкой фундаментов, возведением колонн зданий и сооружений.</a:t>
            </a:r>
            <a:endParaRPr lang="ru-RU" dirty="0"/>
          </a:p>
        </p:txBody>
      </p:sp>
      <p:pic>
        <p:nvPicPr>
          <p:cNvPr id="21508" name="Picture 4" descr="http://text.gosthelp.ru/images/text/43946.files/image0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571900" cy="3064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io.vrn.ru/2007/10/ris/krovelsh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643206" cy="1223706"/>
          </a:xfrm>
          <a:prstGeom prst="rect">
            <a:avLst/>
          </a:prstGeom>
          <a:noFill/>
        </p:spPr>
      </p:pic>
      <p:pic>
        <p:nvPicPr>
          <p:cNvPr id="3074" name="Picture 2" descr="http://jobaster.ru/wp-content/gallery/img/krovels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071966" cy="3467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3071810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Задачей кровельщика является укладка крыши так, чтобы она надежно и долго прослужила людям.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io.vrn.ru/2007/10/ris/kamensh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428892" cy="1320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28574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Каменщик — это рабочий, участвующий в возведении и ремонте жилых домов, мостов, промышленных и других сооружений из природных и искусственных строительных материалов. </a:t>
            </a:r>
            <a:endParaRPr lang="ru-RU" dirty="0"/>
          </a:p>
        </p:txBody>
      </p:sp>
      <p:pic>
        <p:nvPicPr>
          <p:cNvPr id="23556" name="Picture 4" descr="http://www.21415s07.edusite.ru/sites/10_klass_2011/images/p17_kamensha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857500" cy="2971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io.vrn.ru/2007/10/ris/stol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028971" cy="1071570"/>
          </a:xfrm>
          <a:prstGeom prst="rect">
            <a:avLst/>
          </a:prstGeom>
          <a:noFill/>
        </p:spPr>
      </p:pic>
      <p:pic>
        <p:nvPicPr>
          <p:cNvPr id="2050" name="Picture 2" descr="http://i071.radikal.ru/1110/16/0c0dc37e7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2357454" cy="31965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207167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Столяр занимается </a:t>
            </a:r>
            <a:r>
              <a:rPr lang="ru-RU" dirty="0" smtClean="0">
                <a:hlinkClick r:id="rId4" tooltip="Столярные работы (страница отсутствует)"/>
              </a:rPr>
              <a:t>столярными работами</a:t>
            </a:r>
            <a:r>
              <a:rPr lang="ru-RU" dirty="0" smtClean="0"/>
              <a:t>: изготовлением сложной </a:t>
            </a:r>
            <a:r>
              <a:rPr lang="ru-RU" dirty="0" smtClean="0">
                <a:solidFill>
                  <a:srgbClr val="000000"/>
                </a:solidFill>
                <a:hlinkClick r:id="rId5" tooltip="Мебель"/>
              </a:rPr>
              <a:t>мебели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  <a:hlinkClick r:id="rId6" tooltip="Дверь"/>
              </a:rPr>
              <a:t>дверей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  <a:hlinkClick r:id="rId7" tooltip="Окно"/>
              </a:rPr>
              <a:t>окон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  <a:hlinkClick r:id="rId8" tooltip="Арка"/>
              </a:rPr>
              <a:t>арок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  <a:hlinkClick r:id="rId9" tooltip="Лестница"/>
              </a:rPr>
              <a:t>лестниц</a:t>
            </a:r>
            <a:r>
              <a:rPr lang="ru-RU" dirty="0" smtClean="0">
                <a:solidFill>
                  <a:srgbClr val="000000"/>
                </a:solidFill>
              </a:rPr>
              <a:t> и других изделий из массива древесины с возможным применением </a:t>
            </a:r>
            <a:r>
              <a:rPr lang="ru-RU" dirty="0" smtClean="0">
                <a:solidFill>
                  <a:srgbClr val="000000"/>
                </a:solidFill>
                <a:hlinkClick r:id="rId10" tooltip="Фанерование (страница отсутствует)"/>
              </a:rPr>
              <a:t>фанерования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hlinkClick r:id="rId11" tooltip="Шпонирование (страница отсутствует)"/>
              </a:rPr>
              <a:t>шпонирования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hlinkClick r:id="rId12" tooltip="Ламинирование"/>
              </a:rPr>
              <a:t>ламинирования</a:t>
            </a:r>
            <a:r>
              <a:rPr lang="ru-RU" dirty="0" smtClean="0">
                <a:solidFill>
                  <a:srgbClr val="000000"/>
                </a:solidFill>
              </a:rPr>
              <a:t>, без резьбы вручную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io.vrn.ru/2007/10/ris/mont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764927" cy="18573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235743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Монтажник — это человек, который занимается установкой, соединением, закреплением и подключением различных строительных элементов, сантехники, систем вентиляции, теплосети, котлов, бытовой техники и т. д. </a:t>
            </a:r>
            <a:endParaRPr lang="ru-RU" dirty="0"/>
          </a:p>
        </p:txBody>
      </p:sp>
      <p:pic>
        <p:nvPicPr>
          <p:cNvPr id="20484" name="Picture 4" descr="http://vectran.ru/media/cms_page_media/23/raboch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2385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72</TotalTime>
  <Words>357</Words>
  <Application>Microsoft Office PowerPoint</Application>
  <PresentationFormat>Экран (4:3)</PresentationFormat>
  <Paragraphs>36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Профессии людей создающих дома в городе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строительства</dc:title>
  <dc:creator>Бондарев Егор</dc:creator>
  <dcterms:created xsi:type="dcterms:W3CDTF">2012-08-03T06:29:03Z</dcterms:created>
  <dcterms:modified xsi:type="dcterms:W3CDTF">2012-12-11T13:06:32Z</dcterms:modified>
</cp:coreProperties>
</file>