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AAA7C-C6A2-4EF7-933E-ECCC4B252115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53DC309-0562-46DE-971B-520E5D82705E}">
      <dgm:prSet/>
      <dgm:spPr/>
      <dgm:t>
        <a:bodyPr/>
        <a:lstStyle/>
        <a:p>
          <a:pPr rtl="0"/>
          <a:r>
            <a:rPr lang="ru-RU" dirty="0" smtClean="0"/>
            <a:t>Грузовой и пассажирский транспорт</a:t>
          </a:r>
          <a:endParaRPr lang="ru-RU" dirty="0"/>
        </a:p>
      </dgm:t>
    </dgm:pt>
    <dgm:pt modelId="{D5DCC8D7-5211-4DF4-8FD3-082DD748E6F7}" type="parTrans" cxnId="{EB2B6C13-035B-4241-992D-1E27B04C70EB}">
      <dgm:prSet/>
      <dgm:spPr/>
      <dgm:t>
        <a:bodyPr/>
        <a:lstStyle/>
        <a:p>
          <a:endParaRPr lang="ru-RU"/>
        </a:p>
      </dgm:t>
    </dgm:pt>
    <dgm:pt modelId="{46261171-BACA-49AB-A12B-D92DCF11D657}" type="sibTrans" cxnId="{EB2B6C13-035B-4241-992D-1E27B04C70EB}">
      <dgm:prSet/>
      <dgm:spPr/>
      <dgm:t>
        <a:bodyPr/>
        <a:lstStyle/>
        <a:p>
          <a:endParaRPr lang="ru-RU"/>
        </a:p>
      </dgm:t>
    </dgm:pt>
    <dgm:pt modelId="{42C47323-6C57-46D5-8A58-E90C046601CB}" type="pres">
      <dgm:prSet presAssocID="{02CAAA7C-C6A2-4EF7-933E-ECCC4B25211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A902131-DDDB-4F78-8D51-1A210D662C9B}" type="pres">
      <dgm:prSet presAssocID="{A53DC309-0562-46DE-971B-520E5D82705E}" presName="circle1" presStyleLbl="node1" presStyleIdx="0" presStyleCnt="1"/>
      <dgm:spPr/>
    </dgm:pt>
    <dgm:pt modelId="{176AACB9-E04D-464D-BF63-7A7DED10AD8F}" type="pres">
      <dgm:prSet presAssocID="{A53DC309-0562-46DE-971B-520E5D82705E}" presName="space" presStyleCnt="0"/>
      <dgm:spPr/>
    </dgm:pt>
    <dgm:pt modelId="{8C2F94FB-E71A-4348-BCC3-F8F21F894A09}" type="pres">
      <dgm:prSet presAssocID="{A53DC309-0562-46DE-971B-520E5D82705E}" presName="rect1" presStyleLbl="alignAcc1" presStyleIdx="0" presStyleCnt="1"/>
      <dgm:spPr/>
    </dgm:pt>
    <dgm:pt modelId="{86069269-31A4-4376-A54A-7809B29458D9}" type="pres">
      <dgm:prSet presAssocID="{A53DC309-0562-46DE-971B-520E5D82705E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4AE5ED4-7CE9-4B00-87F8-AF2B98FA0E11}" type="presOf" srcId="{A53DC309-0562-46DE-971B-520E5D82705E}" destId="{8C2F94FB-E71A-4348-BCC3-F8F21F894A09}" srcOrd="0" destOrd="0" presId="urn:microsoft.com/office/officeart/2005/8/layout/target3"/>
    <dgm:cxn modelId="{EB2B6C13-035B-4241-992D-1E27B04C70EB}" srcId="{02CAAA7C-C6A2-4EF7-933E-ECCC4B252115}" destId="{A53DC309-0562-46DE-971B-520E5D82705E}" srcOrd="0" destOrd="0" parTransId="{D5DCC8D7-5211-4DF4-8FD3-082DD748E6F7}" sibTransId="{46261171-BACA-49AB-A12B-D92DCF11D657}"/>
    <dgm:cxn modelId="{2F92925F-B9FA-4B63-A023-4D77DFCB57B1}" type="presOf" srcId="{02CAAA7C-C6A2-4EF7-933E-ECCC4B252115}" destId="{42C47323-6C57-46D5-8A58-E90C046601CB}" srcOrd="0" destOrd="0" presId="urn:microsoft.com/office/officeart/2005/8/layout/target3"/>
    <dgm:cxn modelId="{ED129305-DD33-4016-86C6-F4B1B81D4A2C}" type="presOf" srcId="{A53DC309-0562-46DE-971B-520E5D82705E}" destId="{86069269-31A4-4376-A54A-7809B29458D9}" srcOrd="1" destOrd="0" presId="urn:microsoft.com/office/officeart/2005/8/layout/target3"/>
    <dgm:cxn modelId="{AC8DDF9C-4CFD-43F3-9899-057420C993ED}" type="presParOf" srcId="{42C47323-6C57-46D5-8A58-E90C046601CB}" destId="{0A902131-DDDB-4F78-8D51-1A210D662C9B}" srcOrd="0" destOrd="0" presId="urn:microsoft.com/office/officeart/2005/8/layout/target3"/>
    <dgm:cxn modelId="{043DDFFB-7836-47E9-A616-FAE7878EA352}" type="presParOf" srcId="{42C47323-6C57-46D5-8A58-E90C046601CB}" destId="{176AACB9-E04D-464D-BF63-7A7DED10AD8F}" srcOrd="1" destOrd="0" presId="urn:microsoft.com/office/officeart/2005/8/layout/target3"/>
    <dgm:cxn modelId="{3B62FE8F-53D0-4ABE-8BDD-63F931B76AFE}" type="presParOf" srcId="{42C47323-6C57-46D5-8A58-E90C046601CB}" destId="{8C2F94FB-E71A-4348-BCC3-F8F21F894A09}" srcOrd="2" destOrd="0" presId="urn:microsoft.com/office/officeart/2005/8/layout/target3"/>
    <dgm:cxn modelId="{06156526-C737-4CE1-B601-E0B3C460FFD4}" type="presParOf" srcId="{42C47323-6C57-46D5-8A58-E90C046601CB}" destId="{86069269-31A4-4376-A54A-7809B29458D9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logisticsinfo.ru/main/gabarity.s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457200" y="267494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1" name="Picture 7" descr="&amp;tcy;&amp;rcy;&amp;acy;&amp;ncy;&amp;scy;&amp;pcy;&amp;ocy;&amp;rcy;&amp;t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1785926"/>
            <a:ext cx="4857784" cy="488207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85720" y="2712948"/>
            <a:ext cx="33623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Существуют пять основных видов транспорта.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  <a:endParaRPr lang="ru-RU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charset="0"/>
                <a:cs typeface="Arial" charset="0"/>
              </a:rPr>
              <a:t>Виды </a:t>
            </a:r>
            <a:r>
              <a:rPr lang="ru-RU" sz="1200" b="1" dirty="0" smtClean="0">
                <a:latin typeface="Arial" charset="0"/>
                <a:cs typeface="Arial" charset="0"/>
              </a:rPr>
              <a:t>транспорта</a:t>
            </a:r>
            <a:r>
              <a:rPr lang="ru-RU" sz="1200" b="1" dirty="0" smtClean="0">
                <a:latin typeface="Arial" charset="0"/>
                <a:cs typeface="Arial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  <a:hlinkClick r:id="rId7"/>
              </a:rPr>
              <a:t>АВТОМОБИЛЬНЫЙ</a:t>
            </a: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  <a:hlinkClick r:id="rId7"/>
              </a:rPr>
              <a:t>ВОДНЫЙ (МОРСКОЙ И       РЕЧНОЙ)</a:t>
            </a: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  <a:hlinkClick r:id="rId7"/>
              </a:rPr>
              <a:t>ВОЗДУШНЫЙ</a:t>
            </a: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  <a:hlinkClick r:id="rId7"/>
              </a:rPr>
              <a:t>ЖЕЛЕЗНОДОРОЖНЫЙ</a:t>
            </a: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  <a:hlinkClick r:id="rId7"/>
              </a:rPr>
              <a:t>ТРУБОПРОВОДНЫЙ</a:t>
            </a: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75724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Трубопроводный транспорт</a:t>
            </a:r>
          </a:p>
          <a:p>
            <a:pPr algn="ctr"/>
            <a:endParaRPr lang="ru-RU" sz="2800" b="1" dirty="0" smtClean="0"/>
          </a:p>
          <a:p>
            <a:pPr algn="just"/>
            <a:r>
              <a:rPr lang="ru-RU" dirty="0" smtClean="0"/>
              <a:t>Трубопроводы являются важной частью транспортной системы и предназначены в основном для перекачки сырой нефти и жидких нефтепродуктов, природного газа, жидких химикатов и превращенных в водную суспензию сухих сыпучих продуктов (цемент). Такой вид транспорта уникален: он работает круглые сутки по семь дней в неделю с перерывом только на смену перекачиваемых продуктов и техническое обслуживание.</a:t>
            </a:r>
            <a:endParaRPr lang="ru-RU" dirty="0"/>
          </a:p>
        </p:txBody>
      </p:sp>
      <p:pic>
        <p:nvPicPr>
          <p:cNvPr id="47106" name="Picture 2" descr="http://www.idealblankets.com/wp-content/uploads/2009/04/pictur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143248"/>
            <a:ext cx="4143404" cy="305880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20128996">
            <a:off x="5944075" y="5502897"/>
            <a:ext cx="1912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Конец</a:t>
            </a:r>
            <a:endParaRPr lang="ru-RU" sz="4800" dirty="0"/>
          </a:p>
        </p:txBody>
      </p:sp>
    </p:spTree>
  </p:cSld>
  <p:clrMapOvr>
    <a:masterClrMapping/>
  </p:clrMapOvr>
  <p:transition spd="slow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117693"/>
            <a:ext cx="4286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Г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У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З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В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Й </a:t>
            </a:r>
          </a:p>
          <a:p>
            <a:endParaRPr lang="ru-RU" sz="24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4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Автомобильный </a:t>
            </a:r>
            <a:r>
              <a:rPr lang="ru-RU" sz="2800" dirty="0" smtClean="0"/>
              <a:t>транспорт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 smtClean="0"/>
          </a:p>
          <a:p>
            <a:r>
              <a:rPr lang="ru-RU" sz="1600" dirty="0" smtClean="0"/>
              <a:t>Основными причинами активного использования автотранспорта в </a:t>
            </a:r>
            <a:r>
              <a:rPr lang="ru-RU" sz="1600" dirty="0" smtClean="0"/>
              <a:t>ГРУЗОПЕРЕВОЗКАХ гибкость </a:t>
            </a:r>
            <a:r>
              <a:rPr lang="ru-RU" sz="1600" dirty="0" smtClean="0"/>
              <a:t>доставки и высокая </a:t>
            </a:r>
            <a:r>
              <a:rPr lang="ru-RU" sz="1600" dirty="0" smtClean="0"/>
              <a:t>скорость. В </a:t>
            </a:r>
            <a:r>
              <a:rPr lang="ru-RU" sz="1600" dirty="0" smtClean="0"/>
              <a:t>отличие от железнодорожного </a:t>
            </a:r>
            <a:r>
              <a:rPr lang="ru-RU" sz="1600" dirty="0" smtClean="0"/>
              <a:t>-автотранспорт </a:t>
            </a:r>
            <a:r>
              <a:rPr lang="ru-RU" sz="1600" dirty="0" smtClean="0"/>
              <a:t>лучше </a:t>
            </a:r>
            <a:r>
              <a:rPr lang="ru-RU" sz="1600" dirty="0" smtClean="0"/>
              <a:t>всего подходит </a:t>
            </a:r>
            <a:r>
              <a:rPr lang="ru-RU" sz="1600" dirty="0" smtClean="0"/>
              <a:t>для перевозки небольших партий грузов на малые </a:t>
            </a:r>
            <a:r>
              <a:rPr lang="ru-RU" sz="1600" dirty="0" smtClean="0"/>
              <a:t>расстояния, например в торговле.</a:t>
            </a:r>
            <a:endParaRPr lang="ru-RU" sz="1600" dirty="0" smtClean="0"/>
          </a:p>
        </p:txBody>
      </p:sp>
      <p:pic>
        <p:nvPicPr>
          <p:cNvPr id="26628" name="Picture 4" descr="&amp;Fcy;&amp;ucy;&amp;rcy;&amp;gcy;&amp;ocy;&amp;ncy;&amp;ycy; ISUZU NQR75 — &amp;gcy;&amp;rcy;&amp;ucy;&amp;zcy;&amp;ocy;&amp;pcy;&amp;ocy;&amp;dcy;&amp;hardcy;&amp;iecy;&amp;mcy;&amp;ncy;&amp;ocy;&amp;scy;&amp;tcy;&amp;softcy; 5,5 &amp;t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214686"/>
            <a:ext cx="4762500" cy="3238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58214" y="0"/>
            <a:ext cx="4286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Ж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К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err="1" smtClean="0">
                <a:solidFill>
                  <a:schemeClr val="bg1"/>
                </a:solidFill>
                <a:latin typeface="a_LCDNova" pitchFamily="34" charset="-52"/>
              </a:rPr>
              <a:t>й</a:t>
            </a:r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0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85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Автомобильный пассажирский транспорт является основным видом транспорта для поездок на короткие и средние расстояния. </a:t>
            </a:r>
            <a:endParaRPr lang="ru-RU" dirty="0"/>
          </a:p>
        </p:txBody>
      </p:sp>
      <p:pic>
        <p:nvPicPr>
          <p:cNvPr id="39938" name="Picture 2" descr="http://bashtanka.at.ua/novosti_kartink/20080520101433-343-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000372"/>
            <a:ext cx="8001000" cy="3695701"/>
          </a:xfrm>
          <a:prstGeom prst="rect">
            <a:avLst/>
          </a:prstGeom>
          <a:noFill/>
        </p:spPr>
      </p:pic>
      <p:pic>
        <p:nvPicPr>
          <p:cNvPr id="39940" name="Picture 4" descr="&amp;Scy;&amp;acy;&amp;mcy;&amp;ycy;&amp;iecy; &amp;pcy;&amp;rcy;&amp;ocy;&amp;dcy;&amp;acy;&amp;vcy;&amp;acy;&amp;iecy;&amp;mcy;&amp;ycy;&amp;iecy; &amp;acy;&amp;vcy;&amp;tcy;&amp;ocy;&amp;mcy;&amp;ocy;&amp;bcy;&amp;icy;&amp;lcy;&amp;icy; &amp;vcy; &amp;Rcy;&amp;ocy;&amp;scy;&amp;scy;&amp;icy;&amp;icy; &amp;scy; &amp;yacy;&amp;ncy;&amp;vcy;&amp;acy;&amp;rcy;&amp;yacy; &amp;pcy;&amp;ocy; &amp;mcy;&amp;acy;&amp;jcy; 2008 &amp;gcy;&amp;ocy;&amp;d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290"/>
            <a:ext cx="3405180" cy="25575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117693"/>
            <a:ext cx="4286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Г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У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З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В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Й </a:t>
            </a:r>
          </a:p>
          <a:p>
            <a:endParaRPr lang="ru-RU" sz="24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4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Водный транспорт</a:t>
            </a:r>
          </a:p>
          <a:p>
            <a:pPr algn="ctr"/>
            <a:endParaRPr lang="ru-RU" sz="2800" dirty="0" smtClean="0"/>
          </a:p>
          <a:p>
            <a:r>
              <a:rPr lang="ru-RU" sz="2000" dirty="0" smtClean="0"/>
              <a:t>Здесь принято разделение на </a:t>
            </a:r>
            <a:r>
              <a:rPr lang="ru-RU" sz="2000" dirty="0" smtClean="0"/>
              <a:t>морское и речное. Главное преимущество водного транспорта - это </a:t>
            </a:r>
            <a:r>
              <a:rPr lang="ru-RU" sz="2000" dirty="0" smtClean="0"/>
              <a:t>способность перевозить очень крупные грузы.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 smtClean="0"/>
              <a:t>этом используют два типа судов: </a:t>
            </a:r>
            <a:r>
              <a:rPr lang="ru-RU" sz="2000" dirty="0" smtClean="0"/>
              <a:t>глубоководные </a:t>
            </a:r>
            <a:r>
              <a:rPr lang="ru-RU" sz="2000" dirty="0" smtClean="0"/>
              <a:t>и дизельные </a:t>
            </a:r>
            <a:r>
              <a:rPr lang="ru-RU" sz="2000" dirty="0" smtClean="0"/>
              <a:t>баржи. </a:t>
            </a:r>
            <a:endParaRPr lang="ru-RU" sz="2000" dirty="0" smtClean="0"/>
          </a:p>
          <a:p>
            <a:r>
              <a:rPr lang="ru-RU" sz="2000" dirty="0" smtClean="0"/>
              <a:t>Типичными грузами для перевозки по внутренним водным путям являются руда, минеральное сырье, цемент, зерно и некоторые другие сельскохозяйственные </a:t>
            </a:r>
            <a:r>
              <a:rPr lang="ru-RU" sz="2000" dirty="0" smtClean="0"/>
              <a:t>продукты.</a:t>
            </a:r>
            <a:endParaRPr lang="ru-RU" sz="2000" dirty="0" smtClean="0"/>
          </a:p>
        </p:txBody>
      </p:sp>
      <p:pic>
        <p:nvPicPr>
          <p:cNvPr id="40964" name="Picture 4" descr="http://ru.euronews.com/images_news/img_606X341_europeans-pp31-marcopo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929066"/>
            <a:ext cx="4598976" cy="25878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58214" y="0"/>
            <a:ext cx="4286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Ж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К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err="1" smtClean="0">
                <a:solidFill>
                  <a:schemeClr val="bg1"/>
                </a:solidFill>
                <a:latin typeface="a_LCDNova" pitchFamily="34" charset="-52"/>
              </a:rPr>
              <a:t>й</a:t>
            </a:r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0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72152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Морской пассажирский транспорт осуществляет главным образом пассажирские перевозки во внутренних сообщениях между портами и круизные поездки. </a:t>
            </a:r>
            <a:endParaRPr lang="ru-RU" dirty="0" smtClean="0"/>
          </a:p>
          <a:p>
            <a:pPr algn="just"/>
            <a:r>
              <a:rPr lang="ru-RU" dirty="0" smtClean="0"/>
              <a:t>Особенно </a:t>
            </a:r>
            <a:r>
              <a:rPr lang="ru-RU" dirty="0" smtClean="0"/>
              <a:t>велико значение морского транспорта в обслуживании северных районов Сибири и Дальнего Востока, не имеющих ещё железных дорог.</a:t>
            </a:r>
            <a:endParaRPr lang="ru-RU" dirty="0"/>
          </a:p>
        </p:txBody>
      </p:sp>
      <p:pic>
        <p:nvPicPr>
          <p:cNvPr id="41986" name="Picture 2" descr="http://www.yaplakal.com/uploads/post-3-131266413929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3116"/>
            <a:ext cx="7286676" cy="45845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76438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Воздушный </a:t>
            </a:r>
            <a:r>
              <a:rPr lang="ru-RU" sz="2800" b="1" dirty="0" smtClean="0"/>
              <a:t>транспорт</a:t>
            </a:r>
          </a:p>
          <a:p>
            <a:pPr algn="ctr"/>
            <a:endParaRPr lang="ru-RU" sz="2800" dirty="0" smtClean="0"/>
          </a:p>
          <a:p>
            <a:r>
              <a:rPr lang="ru-RU" dirty="0" smtClean="0"/>
              <a:t>Грузовая авиация - новейший и наименее востребованный вид транспорта. Главное его преимущество - скорость </a:t>
            </a:r>
            <a:r>
              <a:rPr lang="ru-RU" dirty="0" smtClean="0"/>
              <a:t>доставки</a:t>
            </a:r>
            <a:r>
              <a:rPr lang="ru-RU" dirty="0" smtClean="0"/>
              <a:t>. </a:t>
            </a:r>
            <a:r>
              <a:rPr lang="ru-RU" dirty="0" smtClean="0"/>
              <a:t>Основные </a:t>
            </a:r>
            <a:r>
              <a:rPr lang="ru-RU" dirty="0" smtClean="0"/>
              <a:t>грузы, перевозимые воздушным транспортом, - либо дорогостоящие, либо скоропортящиеся товары, когда высокие транспортные расходы оправданы.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58214" y="117693"/>
            <a:ext cx="4286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Г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У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З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В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Й </a:t>
            </a:r>
          </a:p>
          <a:p>
            <a:endParaRPr lang="ru-RU" sz="24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4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pic>
        <p:nvPicPr>
          <p:cNvPr id="43010" name="Picture 2" descr="http://www.aviamost.ae/images/stories/Issue89oct2010/aviamost890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86058"/>
            <a:ext cx="5834060" cy="38594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9652" y="-5417"/>
            <a:ext cx="4286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Ж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К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err="1" smtClean="0">
                <a:solidFill>
                  <a:schemeClr val="bg1"/>
                </a:solidFill>
                <a:latin typeface="a_LCDNova" pitchFamily="34" charset="-52"/>
              </a:rPr>
              <a:t>й</a:t>
            </a:r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0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57167"/>
            <a:ext cx="7643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Воздушный транспорт </a:t>
            </a:r>
            <a:endParaRPr lang="ru-RU" dirty="0" smtClean="0"/>
          </a:p>
          <a:p>
            <a:pPr algn="just"/>
            <a:r>
              <a:rPr lang="ru-RU" dirty="0" smtClean="0"/>
              <a:t>является </a:t>
            </a:r>
            <a:r>
              <a:rPr lang="ru-RU" dirty="0" smtClean="0"/>
              <a:t>основным видом транспорта для перевозки пассажиров на дальние расстояния. Так, до 80% пассажиров для поездок между Москвой и Владивостоком пользуются самолётами. </a:t>
            </a:r>
          </a:p>
          <a:p>
            <a:pPr algn="just"/>
            <a:r>
              <a:rPr lang="ru-RU" dirty="0" smtClean="0"/>
              <a:t>Большую работу выполняют вертолёты, которые используются для пассажирских перевозок в труднодоступных и малонаселённых районах.</a:t>
            </a:r>
            <a:endParaRPr lang="ru-RU" dirty="0"/>
          </a:p>
        </p:txBody>
      </p:sp>
      <p:pic>
        <p:nvPicPr>
          <p:cNvPr id="44034" name="Picture 2" descr="http://ubl.ucoz.ru/dreams/samolets/8638-1418248-2483005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571744"/>
            <a:ext cx="4000510" cy="2622558"/>
          </a:xfrm>
          <a:prstGeom prst="rect">
            <a:avLst/>
          </a:prstGeom>
          <a:noFill/>
        </p:spPr>
      </p:pic>
      <p:pic>
        <p:nvPicPr>
          <p:cNvPr id="44036" name="Picture 4" descr="http://img.megaobzor.com/smm/vert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3666479" cy="22145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117693"/>
            <a:ext cx="4286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Г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У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З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В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Й </a:t>
            </a:r>
          </a:p>
          <a:p>
            <a:endParaRPr lang="ru-RU" sz="24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4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97346"/>
            <a:ext cx="77153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Железнодорожный </a:t>
            </a:r>
            <a:r>
              <a:rPr lang="ru-RU" sz="2800" b="1" dirty="0" smtClean="0"/>
              <a:t>транспорт</a:t>
            </a:r>
          </a:p>
          <a:p>
            <a:pPr algn="ctr"/>
            <a:endParaRPr lang="ru-RU" sz="2800" b="1" dirty="0" smtClean="0"/>
          </a:p>
          <a:p>
            <a:r>
              <a:rPr lang="ru-RU" dirty="0" smtClean="0"/>
              <a:t>Обеспечивает экономичную перевозку крупных грузов, предлагая при этом ряд дополнительных </a:t>
            </a:r>
            <a:r>
              <a:rPr lang="ru-RU" dirty="0" smtClean="0"/>
              <a:t>услуг.</a:t>
            </a:r>
          </a:p>
          <a:p>
            <a:r>
              <a:rPr lang="ru-RU" dirty="0" smtClean="0"/>
              <a:t>Железнодорожные </a:t>
            </a:r>
            <a:r>
              <a:rPr lang="ru-RU" dirty="0" smtClean="0"/>
              <a:t>перевозки отличаются высокими постоянными издержками в связи с большой стоимостью рельсовых путей, подвижного состава, сортировочных станций и депо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основном по железным </a:t>
            </a:r>
            <a:r>
              <a:rPr lang="ru-RU" dirty="0" smtClean="0"/>
              <a:t>дорогам </a:t>
            </a:r>
            <a:r>
              <a:rPr lang="ru-RU" dirty="0" smtClean="0"/>
              <a:t>вывозят минеральное сырье </a:t>
            </a:r>
            <a:r>
              <a:rPr lang="ru-RU" dirty="0" smtClean="0"/>
              <a:t>(</a:t>
            </a:r>
            <a:r>
              <a:rPr lang="ru-RU" dirty="0" smtClean="0"/>
              <a:t>уголь, руду </a:t>
            </a:r>
            <a:r>
              <a:rPr lang="ru-RU" dirty="0" smtClean="0"/>
              <a:t>и пр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45058" name="Picture 2" descr="http://tzhs.narod.ru/rail1/05mp/5ut01/afbt8s19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71810"/>
            <a:ext cx="6025447" cy="34043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Железнодорожный транспорт является </a:t>
            </a:r>
            <a:r>
              <a:rPr lang="ru-RU" dirty="0" smtClean="0"/>
              <a:t>основным видом транспорта для осуществления пассажирских перевозок на средние расстояния и в пригородных сообщениях. </a:t>
            </a:r>
            <a:endParaRPr lang="ru-RU" dirty="0" smtClean="0"/>
          </a:p>
          <a:p>
            <a:pPr algn="just"/>
            <a:r>
              <a:rPr lang="ru-RU" dirty="0" smtClean="0"/>
              <a:t>Его </a:t>
            </a:r>
            <a:r>
              <a:rPr lang="ru-RU" dirty="0" smtClean="0"/>
              <a:t>значение определяется такими свойствами, как  независимость работы от климатических условий, погоды, времени суток, что обеспечивает регулярность и бесперебойность перевозок; высокая провозная способность; сравнительно высокая скорость и сравнительно невысокая себестоимость перевозок.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429652" y="-5417"/>
            <a:ext cx="4286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Ж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К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И</a:t>
            </a:r>
          </a:p>
          <a:p>
            <a:r>
              <a:rPr lang="ru-RU" sz="2000" b="1" dirty="0" err="1" smtClean="0">
                <a:solidFill>
                  <a:schemeClr val="bg1"/>
                </a:solidFill>
                <a:latin typeface="a_LCDNova" pitchFamily="34" charset="-52"/>
              </a:rPr>
              <a:t>й</a:t>
            </a:r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endParaRPr lang="ru-RU" sz="2000" b="1" dirty="0" smtClean="0">
              <a:solidFill>
                <a:schemeClr val="bg1"/>
              </a:solidFill>
              <a:latin typeface="a_LCDNova" pitchFamily="34" charset="-52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Н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С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П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Р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_LCDNova" pitchFamily="34" charset="-52"/>
              </a:rPr>
              <a:t>Т</a:t>
            </a:r>
            <a:endParaRPr lang="ru-RU" sz="2000" b="1" dirty="0">
              <a:solidFill>
                <a:schemeClr val="bg1"/>
              </a:solidFill>
              <a:latin typeface="a_LCDNova" pitchFamily="34" charset="-52"/>
            </a:endParaRPr>
          </a:p>
        </p:txBody>
      </p:sp>
      <p:pic>
        <p:nvPicPr>
          <p:cNvPr id="46082" name="Picture 2" descr="http://blog.europerails.ru/wp-content/uploads/2011/06/Lastochka-Desire-Rus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357562"/>
            <a:ext cx="4952994" cy="32478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533</Words>
  <PresentationFormat>Экран (4:3)</PresentationFormat>
  <Paragraphs>198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2012-10-21T09:44:21Z</dcterms:created>
  <dcterms:modified xsi:type="dcterms:W3CDTF">2012-10-22T15:30:59Z</dcterms:modified>
</cp:coreProperties>
</file>