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783D-6D03-4261-8FAB-0AB1214A6D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D83F-5AAE-4C67-9C16-745417D4D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1C915A-A159-4B44-BCB3-856366B76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B0DC-8861-4F16-A596-66833923E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1526-FBE2-4027-9F45-40C72CDF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55E4-FBCD-4894-805C-C75EBB520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5F4A-C6DC-4CC8-AF48-5ED9428E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70BF-2E1E-443D-95E4-E4A8357FE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E56E-1727-4C63-B94C-CE4495AC3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7220-3661-425A-B627-6A0683947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CA9D-555E-49B0-8912-3287273E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FFBD-AE2C-40E5-A00B-9E4FD3A0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444D-71FF-4DDD-BC59-768FE5249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52FD016-C8FB-4913-946E-E45AA68F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%D0%9A%D0%BE%D0%BC%D0%B8-%D0%BF%D0%B5%D1%80%D0%BC%D1%8F%D0%BA%D0%B8" TargetMode="External"/><Relationship Id="rId7" Type="http://schemas.openxmlformats.org/officeDocument/2006/relationships/hyperlink" Target="http://ru.wikipedia.org/wiki/%D0%9A%D0%BE%D0%BB%D1%8C%D1%81%D0%BA%D0%B8%D0%B9_%D0%BF%D0%BE%D0%BB%D1%83%D0%BE%D1%81%D1%82%D1%80%D0%BE%D0%B2" TargetMode="External"/><Relationship Id="rId2" Type="http://schemas.openxmlformats.org/officeDocument/2006/relationships/hyperlink" Target="http://ru.wikipedia.org/wiki/%D0%9A%D0%BE%D0%BC%D0%B8-%D0%B7%D1%8B%D1%80%D1%8F%D0%BD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8%D1%80%D0%BE%D0%B2%D1%81%D0%BA%D0%B0%D1%8F_%D0%BE%D0%B1%D0%BB%D0%B0%D1%81%D1%82%D1%8C" TargetMode="External"/><Relationship Id="rId5" Type="http://schemas.openxmlformats.org/officeDocument/2006/relationships/hyperlink" Target="http://ru.wikipedia.org/wiki/%D0%9F%D0%B5%D1%80%D0%BC%D1%81%D0%BA%D0%B8%D0%B9_%D0%BA%D1%80%D0%B0%D0%B9" TargetMode="External"/><Relationship Id="rId4" Type="http://schemas.openxmlformats.org/officeDocument/2006/relationships/hyperlink" Target="http://ru.wikipedia.org/wiki/%D0%A0%D0%B5%D1%81%D0%BF%D1%83%D0%B1%D0%BB%D0%B8%D0%BA%D0%B0_%D0%9A%D0%BE%D0%BC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E%D0%BB%D0%BE%D1%82%D0%B0%D1%8F_%D0%B1%D0%B0%D0%B1%D0%B0" TargetMode="External"/><Relationship Id="rId3" Type="http://schemas.openxmlformats.org/officeDocument/2006/relationships/hyperlink" Target="http://ru.wikipedia.org/wiki/%D0%A0%D0%B5%D1%81%D0%BF%D1%83%D0%B1%D0%BB%D0%B8%D0%BA%D0%B0_%D0%9A%D0%BE%D0%BC%D0%B8" TargetMode="External"/><Relationship Id="rId7" Type="http://schemas.openxmlformats.org/officeDocument/2006/relationships/hyperlink" Target="http://ru.wikipedia.org/wiki/%D0%9B%D0%BE%D1%81%D1%8C" TargetMode="External"/><Relationship Id="rId2" Type="http://schemas.openxmlformats.org/officeDocument/2006/relationships/hyperlink" Target="http://ru.wikipedia.org/wiki/%D0%93%D0%B5%D1%80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6%D0%B5%D0%BD%D1%89%D0%B8%D0%BD%D0%B0" TargetMode="External"/><Relationship Id="rId5" Type="http://schemas.openxmlformats.org/officeDocument/2006/relationships/hyperlink" Target="http://ru.wikipedia.org/wiki/%D0%9F%D1%82%D0%B8%D1%86%D0%B0" TargetMode="External"/><Relationship Id="rId4" Type="http://schemas.openxmlformats.org/officeDocument/2006/relationships/hyperlink" Target="http://ru.wikipedia.org/wiki/%D0%9F%D0%B5%D1%80%D0%BC%D1%81%D0%BA%D0%B8%D0%B9_%D0%B7%D0%B2%D0%B5%D1%80%D0%B8%D0%BD%D1%8B%D0%B9_%D1%81%D1%82%D0%B8%D0%BB%D1%8C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9799" y="548680"/>
            <a:ext cx="89542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Чем интересен коми язык?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6" name="Picture 4" descr="C:\Users\User\Desktop\1239014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122" y="2622844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332656"/>
            <a:ext cx="91085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Традиционная одежда коми многообразна. Различные ее виды имели разное назначение и разные способы изготовления. Для производства одежды повсеместно использовали домотканые холсты. Праздничная одежда шилась из тканей лучшего качества (тонкий холст, тонкое сукно, а позднее фабричные ткани), повседневные наряды изготовлялись из более грубых домотканых материалов скромной расцветки .Женская одежда была строго дифференцированной. В ней выделялись не только повседневный и праздничный костюмы, но и костюмы девушки, замужней женщины и женщины пожилого возраста. Различие это проявлялось и в расцветке верхнего платья, и в форме головных уборов. Мужской костюм был единым на всей территории, за исключением зимней верхней одежды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ижемцев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endParaRPr lang="ru-R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4" name="Рисунок 1" descr="Национальны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1312761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Рисунок 3" descr="Коми национальная одеж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201622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i-main-pic" descr="Картинка 39 из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2664296" cy="173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1720" y="0"/>
            <a:ext cx="49998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Народная одежда коми народа: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7" name="Рисунок 26" descr="C:\Documents and Settings\Admin\Мои документы\Мои рисунки\foto%20komi%20kostum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33056"/>
            <a:ext cx="1522267" cy="234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http://www.finnougoria.ru/upload/foto%20komi%20kostu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861048"/>
            <a:ext cx="1547664" cy="241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0"/>
            <a:ext cx="835292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Язык </a:t>
            </a:r>
            <a:r>
              <a:rPr lang="ru-RU" sz="28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ко́ми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(коми </a:t>
            </a:r>
            <a:r>
              <a:rPr lang="ru-RU" sz="2800" b="1" i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коми</a:t>
            </a:r>
            <a:r>
              <a:rPr lang="ru-RU" sz="2800" b="1" i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b="1" i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  <a:ea typeface="+mn-ea"/>
                <a:cs typeface="+mn-cs"/>
              </a:rPr>
              <a:t>кыв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) — язык народов 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2" tooltip="Коми-зыряне"/>
              </a:rPr>
              <a:t>коми-зырян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и 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3" tooltip="Коми-пермяки"/>
              </a:rPr>
              <a:t>коми-пермяков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 Распространён в 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4" tooltip="Республика Коми"/>
              </a:rPr>
              <a:t>Республике Коми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и 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5" tooltip="Пермский край"/>
              </a:rPr>
              <a:t>Пермском крае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 частично на северо-востоке 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6" tooltip="Кировская область"/>
              </a:rPr>
              <a:t>Кировской области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, на 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hlinkClick r:id="rId7" tooltip="Кольский полуостров"/>
              </a:rPr>
              <a:t>Кольском п-ове</a:t>
            </a:r>
            <a:r>
              <a:rPr lang="ru-RU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и в разных районах Сибири. Число говорящих 219 тыс. чел. (2010, перепись).</a:t>
            </a:r>
            <a:endParaRPr lang="ru-RU" sz="2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100" name="Picture 4" descr="C:\Users\User\Desktop\1308892356_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501008"/>
            <a:ext cx="3384376" cy="314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4544" y="0"/>
            <a:ext cx="9468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Стефан Пермский создатель коми азбуки.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57606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Коми язык вступает как язык исторический . В 1372 году Стефаном Пермским был изобретен пермский алфавит.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C:\Users\User\Desktop\36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3096344" cy="401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F82FC9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113649" cy="277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Стефановская азбука состояла из 24 букв . В качестве образца Стефан использовал буквы греческого  и славянского алфавитов , а также  древнекоми  «пасы» - знаки , изображавшиеся на различных предметах . Пользуясь соей азбукой , Стефан перевел на коми язык несколько книг.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 descr="C:\Users\User\Desktop\photo-9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49525"/>
            <a:ext cx="2448272" cy="330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news_img_file_83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26010"/>
            <a:ext cx="2160240" cy="333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524328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Государственный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tooltip="Герб"/>
              </a:rPr>
              <a:t>герб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tooltip="Республика Коми"/>
              </a:rPr>
              <a:t>Республики Коми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представляет собой исполненное по мотивам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 tooltip="Пермский звериный стиль"/>
              </a:rPr>
              <a:t>пермского звериного стиля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изображение золотой хищной птицы, помещенной на красном геральдическом щите; на груди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5" tooltip="Птица"/>
              </a:rPr>
              <a:t>птицы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— лик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6" tooltip="Женщина"/>
              </a:rPr>
              <a:t>женщины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обрамлении шести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7" tooltip="Лось"/>
              </a:rPr>
              <a:t>лосиных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голов.</a:t>
            </a:r>
            <a:b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традиционном толковании хищная птица с приоткрытыми крыльями является образом солнца, власти, верхнего мира. Лик женщины на груди птицы соответствует образу </a:t>
            </a:r>
            <a:r>
              <a:rPr lang="ru-RU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8" tooltip="Золотая баба"/>
              </a:rPr>
              <a:t>Зарни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8" tooltip="Золотая баба"/>
              </a:rPr>
              <a:t> Ань (Золотой Бабы)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жизнедарующей солнечной богини, матери мира. Образ лося связан с идеей силы, благородства, красоты. В космологических представлениях он несет в себе синтез гармоничного строения мира.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434" name="Picture 2" descr="C:\Users\User\Desktop\515px-Coat_of_Arms_of_the_Komi_Republic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958105"/>
            <a:ext cx="2489077" cy="289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27784" y="4509120"/>
            <a:ext cx="6084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Герб Республики коми.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980728" y="0"/>
            <a:ext cx="12669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Государственный гимн Республики Коми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88640"/>
            <a:ext cx="6588663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(слова В.Савина в редакции В.Тимина на коми языке,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редакции А.Шергиной, А.Суворова на русском языке)</a:t>
            </a:r>
          </a:p>
          <a:p>
            <a:pPr algn="ctr"/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Ылын-ылын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Войвылын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Джуджыд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парма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сулалö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Парма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шöрын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варыш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поз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Кыпыд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горöн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шыалö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Лэбзьöй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повтöм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варышъяс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Вына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бордъяс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шеныштлöй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Веськыд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туйöд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нуöдöй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Коми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мусö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югдöдöй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Перевод: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Север, наш родимый край,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Глубоки твои снега,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Холодны твои ветра,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Высока твоя тайга!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 несут через века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Соколиные крыла.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Коми край, твоя судьба</a:t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Благодатна и светла</a:t>
            </a:r>
            <a:r>
              <a:rPr lang="ru-RU" sz="1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1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flag-k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152128" cy="75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7282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состав республики коми входят следующие города: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40768"/>
            <a:ext cx="251226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-Воркута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уктыл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-Е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мва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-И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нта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-Микунь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ечора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осногорск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-Сыктывкар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-У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синск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-У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хта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82" name="Picture 2" descr="C:\Users\User\Desktop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3" y="1268760"/>
            <a:ext cx="153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User\Desktop\6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2420888"/>
            <a:ext cx="153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User\Desktop\5968b08851da58f847baaec19d634f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1511844" cy="113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User\Desktop\18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20888"/>
            <a:ext cx="153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User\Desktop\171078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268760"/>
            <a:ext cx="1535355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C:\Users\User\Desktop\вокзал3_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564904"/>
            <a:ext cx="1605834" cy="112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C:\Users\User\Desktop\250px-Vokzal-sosnogors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717032"/>
            <a:ext cx="144016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C:\Users\User\Desktop\photo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645024"/>
            <a:ext cx="163218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C:\Users\User\Desktop\B17D7670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013176"/>
            <a:ext cx="218310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1" name="Picture 11" descr="C:\Users\User\Desktop\46modcaowje06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3775011"/>
            <a:ext cx="1656184" cy="105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4734" y="0"/>
            <a:ext cx="7635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 Алексеевич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Куратов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0" name="Picture 2" descr="C:\Users\User\Desktop\76207878_large_Kuratov_van_Oleksy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096344" cy="469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1268760"/>
            <a:ext cx="3340915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Коми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кыв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да,</a:t>
            </a: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Ыджыдтор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шу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на,</a:t>
            </a:r>
          </a:p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с</a:t>
            </a:r>
            <a:r>
              <a:rPr lang="en-US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с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уна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Тай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кыв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мем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дона,</a:t>
            </a: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Небыд,мача,гора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Вун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дас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ен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мыж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с,</a:t>
            </a: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Кодыр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</a:t>
            </a:r>
            <a:r>
              <a:rPr lang="en-US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кора!</a:t>
            </a:r>
            <a:b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2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Тай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муса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кыл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ru-RU" sz="2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Чой-вок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сёрнит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ны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Тай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кыл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меным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Ай-мам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бур си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ны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8358" y="692696"/>
            <a:ext cx="4327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(18.07.1839 - 29.11.1875)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96552" y="0"/>
            <a:ext cx="102400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нашей республике есть много коми писателей.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61418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Серафим Алексеевич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Попов.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1506" name="Picture 2" descr="C:\Users\User\Desktop\Serafim-Pop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4194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5936" y="1988840"/>
            <a:ext cx="514806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Воис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бара к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дзыд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ар,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Вой т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шутьлял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зэв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яр.</a:t>
            </a:r>
          </a:p>
          <a:p>
            <a:pPr algn="ctr"/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Кынмис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ты и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кынмис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шор,</a:t>
            </a:r>
          </a:p>
          <a:p>
            <a:pPr algn="ctr"/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Уси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медб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ръя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виж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дзыд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арыс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шис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Быд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ты выл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</a:t>
            </a:r>
            <a:r>
              <a:rPr lang="ru-RU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шинь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238_slide">
  <a:themeElements>
    <a:clrScheme name="Тема Office 3">
      <a:dk1>
        <a:srgbClr val="000000"/>
      </a:dk1>
      <a:lt1>
        <a:srgbClr val="90EE90"/>
      </a:lt1>
      <a:dk2>
        <a:srgbClr val="000000"/>
      </a:dk2>
      <a:lt2>
        <a:srgbClr val="A8A8A8"/>
      </a:lt2>
      <a:accent1>
        <a:srgbClr val="FF369E"/>
      </a:accent1>
      <a:accent2>
        <a:srgbClr val="FF8932"/>
      </a:accent2>
      <a:accent3>
        <a:srgbClr val="C6F5C6"/>
      </a:accent3>
      <a:accent4>
        <a:srgbClr val="000000"/>
      </a:accent4>
      <a:accent5>
        <a:srgbClr val="FFAECC"/>
      </a:accent5>
      <a:accent6>
        <a:srgbClr val="E77C2C"/>
      </a:accent6>
      <a:hlink>
        <a:srgbClr val="CA0D00"/>
      </a:hlink>
      <a:folHlink>
        <a:srgbClr val="009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0EE90"/>
        </a:lt1>
        <a:dk2>
          <a:srgbClr val="000000"/>
        </a:dk2>
        <a:lt2>
          <a:srgbClr val="A8A8A8"/>
        </a:lt2>
        <a:accent1>
          <a:srgbClr val="BCF4BC"/>
        </a:accent1>
        <a:accent2>
          <a:srgbClr val="4DE34D"/>
        </a:accent2>
        <a:accent3>
          <a:srgbClr val="C6F5C6"/>
        </a:accent3>
        <a:accent4>
          <a:srgbClr val="000000"/>
        </a:accent4>
        <a:accent5>
          <a:srgbClr val="DAF8DA"/>
        </a:accent5>
        <a:accent6>
          <a:srgbClr val="45CE45"/>
        </a:accent6>
        <a:hlink>
          <a:srgbClr val="1DB01B"/>
        </a:hlink>
        <a:folHlink>
          <a:srgbClr val="126E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0EE90"/>
        </a:lt1>
        <a:dk2>
          <a:srgbClr val="000000"/>
        </a:dk2>
        <a:lt2>
          <a:srgbClr val="A8A8A8"/>
        </a:lt2>
        <a:accent1>
          <a:srgbClr val="C9FF2F"/>
        </a:accent1>
        <a:accent2>
          <a:srgbClr val="01FF00"/>
        </a:accent2>
        <a:accent3>
          <a:srgbClr val="C6F5C6"/>
        </a:accent3>
        <a:accent4>
          <a:srgbClr val="000000"/>
        </a:accent4>
        <a:accent5>
          <a:srgbClr val="E1FFAD"/>
        </a:accent5>
        <a:accent6>
          <a:srgbClr val="01E700"/>
        </a:accent6>
        <a:hlink>
          <a:srgbClr val="7C9C11"/>
        </a:hlink>
        <a:folHlink>
          <a:srgbClr val="126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0EE90"/>
        </a:lt1>
        <a:dk2>
          <a:srgbClr val="000000"/>
        </a:dk2>
        <a:lt2>
          <a:srgbClr val="A8A8A8"/>
        </a:lt2>
        <a:accent1>
          <a:srgbClr val="FF369E"/>
        </a:accent1>
        <a:accent2>
          <a:srgbClr val="FF8932"/>
        </a:accent2>
        <a:accent3>
          <a:srgbClr val="C6F5C6"/>
        </a:accent3>
        <a:accent4>
          <a:srgbClr val="000000"/>
        </a:accent4>
        <a:accent5>
          <a:srgbClr val="FFAECC"/>
        </a:accent5>
        <a:accent6>
          <a:srgbClr val="E77C2C"/>
        </a:accent6>
        <a:hlink>
          <a:srgbClr val="CA0D00"/>
        </a:hlink>
        <a:folHlink>
          <a:srgbClr val="00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0EE90"/>
        </a:lt1>
        <a:dk2>
          <a:srgbClr val="000000"/>
        </a:dk2>
        <a:lt2>
          <a:srgbClr val="A8A8A8"/>
        </a:lt2>
        <a:accent1>
          <a:srgbClr val="F47971"/>
        </a:accent1>
        <a:accent2>
          <a:srgbClr val="F2DD59"/>
        </a:accent2>
        <a:accent3>
          <a:srgbClr val="C6F5C6"/>
        </a:accent3>
        <a:accent4>
          <a:srgbClr val="000000"/>
        </a:accent4>
        <a:accent5>
          <a:srgbClr val="F8BEBB"/>
        </a:accent5>
        <a:accent6>
          <a:srgbClr val="DBC850"/>
        </a:accent6>
        <a:hlink>
          <a:srgbClr val="230EA7"/>
        </a:hlink>
        <a:folHlink>
          <a:srgbClr val="0A88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A8A8A8"/>
        </a:lt2>
        <a:accent1>
          <a:srgbClr val="BCF4BC"/>
        </a:accent1>
        <a:accent2>
          <a:srgbClr val="4DE34D"/>
        </a:accent2>
        <a:accent3>
          <a:srgbClr val="FFFFFF"/>
        </a:accent3>
        <a:accent4>
          <a:srgbClr val="000000"/>
        </a:accent4>
        <a:accent5>
          <a:srgbClr val="DAF8DA"/>
        </a:accent5>
        <a:accent6>
          <a:srgbClr val="45CE45"/>
        </a:accent6>
        <a:hlink>
          <a:srgbClr val="1DB01B"/>
        </a:hlink>
        <a:folHlink>
          <a:srgbClr val="126E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A8A8A8"/>
        </a:lt2>
        <a:accent1>
          <a:srgbClr val="C9FF2F"/>
        </a:accent1>
        <a:accent2>
          <a:srgbClr val="01FF00"/>
        </a:accent2>
        <a:accent3>
          <a:srgbClr val="FFFFFF"/>
        </a:accent3>
        <a:accent4>
          <a:srgbClr val="000000"/>
        </a:accent4>
        <a:accent5>
          <a:srgbClr val="E1FFAD"/>
        </a:accent5>
        <a:accent6>
          <a:srgbClr val="01E700"/>
        </a:accent6>
        <a:hlink>
          <a:srgbClr val="7C9C11"/>
        </a:hlink>
        <a:folHlink>
          <a:srgbClr val="126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A8A8A8"/>
        </a:lt2>
        <a:accent1>
          <a:srgbClr val="FF369E"/>
        </a:accent1>
        <a:accent2>
          <a:srgbClr val="FF8932"/>
        </a:accent2>
        <a:accent3>
          <a:srgbClr val="FFFFFF"/>
        </a:accent3>
        <a:accent4>
          <a:srgbClr val="000000"/>
        </a:accent4>
        <a:accent5>
          <a:srgbClr val="FFAECC"/>
        </a:accent5>
        <a:accent6>
          <a:srgbClr val="E77C2C"/>
        </a:accent6>
        <a:hlink>
          <a:srgbClr val="CA0D00"/>
        </a:hlink>
        <a:folHlink>
          <a:srgbClr val="00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A8A8A8"/>
        </a:lt2>
        <a:accent1>
          <a:srgbClr val="F47971"/>
        </a:accent1>
        <a:accent2>
          <a:srgbClr val="F2DD59"/>
        </a:accent2>
        <a:accent3>
          <a:srgbClr val="FFFFFF"/>
        </a:accent3>
        <a:accent4>
          <a:srgbClr val="000000"/>
        </a:accent4>
        <a:accent5>
          <a:srgbClr val="F8BEBB"/>
        </a:accent5>
        <a:accent6>
          <a:srgbClr val="DBC850"/>
        </a:accent6>
        <a:hlink>
          <a:srgbClr val="230EA7"/>
        </a:hlink>
        <a:folHlink>
          <a:srgbClr val="0A88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ind_0238_slide</Template>
  <TotalTime>177</TotalTime>
  <Words>376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ind_0238_slide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lastModifiedBy>User</cp:lastModifiedBy>
  <cp:revision>19</cp:revision>
  <dcterms:created xsi:type="dcterms:W3CDTF">2012-12-02T11:32:40Z</dcterms:created>
  <dcterms:modified xsi:type="dcterms:W3CDTF">2013-09-30T04:40:31Z</dcterms:modified>
</cp:coreProperties>
</file>