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45" r:id="rId3"/>
    <p:sldMasterId id="2147483758" r:id="rId4"/>
    <p:sldMasterId id="2147483770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89;&#1080;&#1093;.&#1089;&#1086;&#1087;&#1088;&#1086;&#1074;&#1086;&#1078;&#1076;&#1077;&#1085;&#1080;&#1077;%20&#1075;&#1080;&#1072;,&#1077;&#1075;&#1101;\&#1090;&#1088;&#1077;&#1074;&#1086;&#1078;&#1085;&#1086;&#1089;&#1090;&#1100;%20&#1043;&#1048;&#1040;,&#1045;&#1043;&#106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89;&#1080;&#1093;.&#1089;&#1086;&#1087;&#1088;&#1086;&#1074;&#1086;&#1078;&#1076;&#1077;&#1085;&#1080;&#1077;%20&#1075;&#1080;&#1072;,&#1077;&#1075;&#1101;\&#1090;&#1088;&#1077;&#1074;&#1086;&#1078;&#1085;&#1086;&#1089;&#1090;&#1100;%20&#1043;&#1048;&#1040;,&#1045;&#1043;&#106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89;&#1080;&#1093;.&#1089;&#1086;&#1087;&#1088;&#1086;&#1074;&#1086;&#1078;&#1076;&#1077;&#1085;&#1080;&#1077;%20&#1075;&#1080;&#1072;,&#1077;&#1075;&#1101;\&#1090;&#1088;&#1077;&#1074;&#1086;&#1078;&#1085;&#1086;&#1089;&#1090;&#1100;%20&#1043;&#1048;&#1040;,&#1045;&#1043;&#10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Уровень осведомленности учащихся</a:t>
            </a:r>
            <a:r>
              <a:rPr lang="ru-RU" baseline="0"/>
              <a:t> 11-х классов о процедуре сдачи</a:t>
            </a:r>
            <a:r>
              <a:rPr lang="ru-RU"/>
              <a:t> ЕГЭ (2011-12)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7458585781118182E-2"/>
          <c:y val="0.22451339622151192"/>
          <c:w val="0.95254141421888261"/>
          <c:h val="0.70930952937813463"/>
        </c:manualLayout>
      </c:layout>
      <c:bar3D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dPt>
            <c:idx val="0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4.5656300329779888E-2"/>
                  <c:y val="-7.9207920792079237E-2"/>
                </c:manualLayout>
              </c:layout>
              <c:showVal val="1"/>
            </c:dLbl>
            <c:dLbl>
              <c:idx val="1"/>
              <c:layout>
                <c:manualLayout>
                  <c:x val="3.5510455812051034E-2"/>
                  <c:y val="-8.91089108910891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Лист1!$A$20:$A$21</c:f>
              <c:strCache>
                <c:ptCount val="2"/>
                <c:pt idx="0">
                  <c:v>"5"</c:v>
                </c:pt>
                <c:pt idx="1">
                  <c:v>"4"</c:v>
                </c:pt>
              </c:strCache>
            </c:strRef>
          </c:cat>
          <c:val>
            <c:numRef>
              <c:f>Лист1!$B$20:$B$21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Val val="1"/>
        </c:dLbls>
        <c:gapWidth val="75"/>
        <c:shape val="box"/>
        <c:axId val="46349312"/>
        <c:axId val="46515712"/>
        <c:axId val="0"/>
      </c:bar3DChart>
      <c:catAx>
        <c:axId val="46349312"/>
        <c:scaling>
          <c:orientation val="minMax"/>
        </c:scaling>
        <c:axPos val="b"/>
        <c:majorTickMark val="none"/>
        <c:tickLblPos val="nextTo"/>
        <c:crossAx val="46515712"/>
        <c:crosses val="autoZero"/>
        <c:auto val="1"/>
        <c:lblAlgn val="ctr"/>
        <c:lblOffset val="100"/>
      </c:catAx>
      <c:valAx>
        <c:axId val="465157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463493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Уровень тревожности учащихся 11-х классов в ситуации</a:t>
            </a:r>
            <a:r>
              <a:rPr lang="ru-RU" baseline="0"/>
              <a:t> проверки знаний (2011 - 12)</a:t>
            </a:r>
            <a:endParaRPr lang="ru-RU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6.9374925864898504E-2"/>
          <c:y val="0.13175860786376201"/>
          <c:w val="0.92433081816406659"/>
          <c:h val="0.7905619535144438"/>
        </c:manualLayout>
      </c:layout>
      <c:bar3D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</c:spPr>
          <c:dLbls>
            <c:dLbl>
              <c:idx val="0"/>
              <c:layout>
                <c:manualLayout>
                  <c:x val="1.8882767913105575E-2"/>
                  <c:y val="-4.9612403100775339E-2"/>
                </c:manualLayout>
              </c:layout>
              <c:showVal val="1"/>
            </c:dLbl>
            <c:dLbl>
              <c:idx val="1"/>
              <c:layout>
                <c:manualLayout>
                  <c:x val="2.0980853236783961E-2"/>
                  <c:y val="-3.4108527131782973E-2"/>
                </c:manualLayout>
              </c:layout>
              <c:showVal val="1"/>
            </c:dLbl>
            <c:dLbl>
              <c:idx val="2"/>
              <c:layout>
                <c:manualLayout>
                  <c:x val="2.7275109207819188E-2"/>
                  <c:y val="-3.7209302325581416E-2"/>
                </c:manualLayout>
              </c:layout>
              <c:showVal val="1"/>
            </c:dLbl>
            <c:dLbl>
              <c:idx val="3"/>
              <c:layout>
                <c:manualLayout>
                  <c:x val="2.5177023884140767E-2"/>
                  <c:y val="-4.65116279069767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Лист1!$A$14:$A$17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Лист1!$B$14:$B$17</c:f>
              <c:numCache>
                <c:formatCode>0%</c:formatCode>
                <c:ptCount val="4"/>
                <c:pt idx="0">
                  <c:v>0.02</c:v>
                </c:pt>
                <c:pt idx="1">
                  <c:v>0.56000000000000005</c:v>
                </c:pt>
                <c:pt idx="2">
                  <c:v>0.36</c:v>
                </c:pt>
                <c:pt idx="3">
                  <c:v>0.06</c:v>
                </c:pt>
              </c:numCache>
            </c:numRef>
          </c:val>
        </c:ser>
        <c:dLbls>
          <c:showVal val="1"/>
        </c:dLbls>
        <c:gapWidth val="75"/>
        <c:shape val="box"/>
        <c:axId val="48884736"/>
        <c:axId val="67778048"/>
        <c:axId val="0"/>
      </c:bar3DChart>
      <c:catAx>
        <c:axId val="48884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778048"/>
        <c:crosses val="autoZero"/>
        <c:auto val="1"/>
        <c:lblAlgn val="ctr"/>
        <c:lblOffset val="100"/>
      </c:catAx>
      <c:valAx>
        <c:axId val="677780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4888473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Уровень тревожности учащихся 9-х классов в ситуации проверки знаний (2011 - 12)</a:t>
            </a:r>
            <a:endParaRPr lang="ru-RU">
              <a:effectLst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c:spPr>
          <c:dLbls>
            <c:dLbl>
              <c:idx val="0"/>
              <c:layout>
                <c:manualLayout>
                  <c:x val="1.4580803804122787E-2"/>
                  <c:y val="-6.956521739130439E-2"/>
                </c:manualLayout>
              </c:layout>
              <c:showVal val="1"/>
            </c:dLbl>
            <c:dLbl>
              <c:idx val="1"/>
              <c:layout>
                <c:manualLayout>
                  <c:x val="2.4301339673537984E-2"/>
                  <c:y val="-4.3478260869565223E-2"/>
                </c:manualLayout>
              </c:layout>
              <c:showVal val="1"/>
            </c:dLbl>
            <c:dLbl>
              <c:idx val="2"/>
              <c:layout>
                <c:manualLayout>
                  <c:x val="2.4301339673537984E-2"/>
                  <c:y val="-4.6376811594202899E-2"/>
                </c:manualLayout>
              </c:layout>
              <c:showVal val="1"/>
            </c:dLbl>
            <c:dLbl>
              <c:idx val="3"/>
              <c:layout>
                <c:manualLayout>
                  <c:x val="2.2681250361968792E-2"/>
                  <c:y val="-5.2173913043478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Лист2!$A$26:$A$29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Лист2!$B$26:$B$29</c:f>
              <c:numCache>
                <c:formatCode>0%</c:formatCode>
                <c:ptCount val="4"/>
                <c:pt idx="0">
                  <c:v>0.12</c:v>
                </c:pt>
                <c:pt idx="1">
                  <c:v>0.56999999999999995</c:v>
                </c:pt>
                <c:pt idx="2">
                  <c:v>0.25</c:v>
                </c:pt>
                <c:pt idx="3">
                  <c:v>0.06</c:v>
                </c:pt>
              </c:numCache>
            </c:numRef>
          </c:val>
        </c:ser>
        <c:dLbls>
          <c:showVal val="1"/>
        </c:dLbls>
        <c:gapWidth val="75"/>
        <c:shape val="box"/>
        <c:axId val="62995840"/>
        <c:axId val="63005824"/>
        <c:axId val="0"/>
      </c:bar3DChart>
      <c:catAx>
        <c:axId val="62995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3005824"/>
        <c:crosses val="autoZero"/>
        <c:auto val="1"/>
        <c:lblAlgn val="ctr"/>
        <c:lblOffset val="100"/>
      </c:catAx>
      <c:valAx>
        <c:axId val="630058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2995840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04AC3-E60D-4B0D-9BCD-DCBCD08B22FF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BB1C-EA15-44AE-86BB-836B13E95D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BB1C-EA15-44AE-86BB-836B13E95DF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ceum4.ru/activity/sotsialno-psihologicheskaya-sluzhba-5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429684" cy="2928957"/>
          </a:xfrm>
        </p:spPr>
        <p:txBody>
          <a:bodyPr>
            <a:normAutofit fontScale="90000"/>
          </a:bodyPr>
          <a:lstStyle/>
          <a:p>
            <a:pPr lvl="0"/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Психологическое сопровождение выпускников при подготовке к ЕГЭ и ГИА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572140"/>
            <a:ext cx="4057656" cy="781040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Педагог-психолог МБОУ СОШ №1 г. Покров </a:t>
            </a:r>
          </a:p>
          <a:p>
            <a:r>
              <a:rPr lang="ru-RU" sz="1600" dirty="0" err="1" smtClean="0"/>
              <a:t>Зайчикова</a:t>
            </a:r>
            <a:r>
              <a:rPr lang="ru-RU" sz="1600" dirty="0" smtClean="0"/>
              <a:t> М.В.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214290"/>
          <a:ext cx="8858311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sz="2000" b="1" dirty="0" smtClean="0"/>
              <a:t>РЕКОМЕНДАЦИИ УЧИТЕЛЯМ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Как помочь ученикам в процессе подготовки к </a:t>
            </a:r>
            <a:r>
              <a:rPr lang="ru-RU" sz="2000" b="1" dirty="0" smtClean="0"/>
              <a:t>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" y="1142984"/>
            <a:ext cx="7429520" cy="528639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активнее вводить </a:t>
            </a:r>
            <a:r>
              <a:rPr lang="ru-RU" sz="2400" b="1" i="1" dirty="0" smtClean="0"/>
              <a:t>тестовые технологии </a:t>
            </a:r>
            <a:r>
              <a:rPr lang="ru-RU" sz="2400" dirty="0" smtClean="0"/>
              <a:t>в систему </a:t>
            </a:r>
            <a:r>
              <a:rPr lang="ru-RU" sz="2400" dirty="0" smtClean="0"/>
              <a:t>обучения (во </a:t>
            </a:r>
            <a:r>
              <a:rPr lang="ru-RU" sz="2400" dirty="0" smtClean="0"/>
              <a:t>время таких тренировок формируются соответствующие психотехнические навыки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 и </a:t>
            </a:r>
            <a:r>
              <a:rPr lang="ru-RU" sz="2400" dirty="0" smtClean="0"/>
              <a:t>самоконтроля);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развитие </a:t>
            </a:r>
            <a:r>
              <a:rPr lang="ru-RU" sz="2400" b="1" i="1" dirty="0" smtClean="0"/>
              <a:t>у учащихся уверенности в </a:t>
            </a:r>
            <a:r>
              <a:rPr lang="ru-RU" sz="2400" b="1" i="1" dirty="0" smtClean="0"/>
              <a:t>себе</a:t>
            </a:r>
            <a:r>
              <a:rPr lang="ru-RU" sz="2400" dirty="0" smtClean="0"/>
              <a:t>: </a:t>
            </a:r>
          </a:p>
          <a:p>
            <a:pPr marL="628650">
              <a:buFont typeface="Wingdings" pitchFamily="2" charset="2"/>
              <a:buChar char="Ø"/>
            </a:pPr>
            <a:r>
              <a:rPr lang="ru-RU" sz="2000" dirty="0" smtClean="0"/>
              <a:t>создание образа </a:t>
            </a:r>
            <a:r>
              <a:rPr lang="ru-RU" sz="2000" dirty="0" smtClean="0"/>
              <a:t>«желаемого будущего» во всех </a:t>
            </a:r>
            <a:endParaRPr lang="ru-RU" sz="2000" dirty="0" smtClean="0"/>
          </a:p>
          <a:p>
            <a:pPr marL="628650">
              <a:buNone/>
            </a:pPr>
            <a:r>
              <a:rPr lang="ru-RU" sz="2000" dirty="0" smtClean="0"/>
              <a:t>подробностях;</a:t>
            </a:r>
          </a:p>
          <a:p>
            <a:pPr marL="628650">
              <a:buFont typeface="Wingdings" pitchFamily="2" charset="2"/>
              <a:buChar char="Ø"/>
            </a:pPr>
            <a:r>
              <a:rPr lang="ru-RU" sz="2000" dirty="0" smtClean="0"/>
              <a:t>«доведение до абсурда</a:t>
            </a:r>
            <a:r>
              <a:rPr lang="ru-RU" sz="2000" dirty="0" smtClean="0"/>
              <a:t>»;</a:t>
            </a:r>
          </a:p>
          <a:p>
            <a:pPr marL="628650">
              <a:buFont typeface="Wingdings" pitchFamily="2" charset="2"/>
              <a:buChar char="Ø"/>
            </a:pPr>
            <a:r>
              <a:rPr lang="ru-RU" sz="2000" dirty="0" smtClean="0"/>
              <a:t>в</a:t>
            </a:r>
            <a:r>
              <a:rPr lang="ru-RU" sz="2000" dirty="0" smtClean="0"/>
              <a:t>ызвать  симпатию к организаторам ЕГЭ и ГИА;</a:t>
            </a:r>
          </a:p>
          <a:p>
            <a:pPr marL="628650">
              <a:buFont typeface="Wingdings" pitchFamily="2" charset="2"/>
              <a:buChar char="Ø"/>
            </a:pPr>
            <a:r>
              <a:rPr lang="ru-RU" sz="2000" dirty="0" smtClean="0"/>
              <a:t>поделиться своими «секретами» запоминания </a:t>
            </a:r>
          </a:p>
          <a:p>
            <a:pPr marL="628650">
              <a:buNone/>
            </a:pPr>
            <a:r>
              <a:rPr lang="ru-RU" sz="2000" dirty="0" smtClean="0"/>
              <a:t>материала;</a:t>
            </a:r>
          </a:p>
          <a:p>
            <a:pPr marL="628650">
              <a:buFont typeface="Wingdings" pitchFamily="2" charset="2"/>
              <a:buChar char="Ø"/>
            </a:pPr>
            <a:r>
              <a:rPr lang="ru-RU" sz="2000" dirty="0" smtClean="0"/>
              <a:t>н</a:t>
            </a:r>
            <a:r>
              <a:rPr lang="ru-RU" sz="2000" dirty="0" smtClean="0"/>
              <a:t>аучить работе с опорными конспектами;</a:t>
            </a:r>
          </a:p>
          <a:p>
            <a:pPr marL="628650">
              <a:buFont typeface="Wingdings" pitchFamily="2" charset="2"/>
              <a:buChar char="Ø"/>
            </a:pPr>
            <a:r>
              <a:rPr lang="ru-RU" sz="2000" dirty="0" smtClean="0"/>
              <a:t>о</a:t>
            </a:r>
            <a:r>
              <a:rPr lang="ru-RU" sz="2000" dirty="0" smtClean="0"/>
              <a:t>бучить методам релаксации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5992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714884"/>
            <a:ext cx="221457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ПРИЕМЫ,   МОБИЛИЗУЮЩИЕ  ИНТЕЛЛЕКТУАЛЬНЫЕ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ВОЗМОЖНОСТИ ШКОЛЬНИКОВ  ПРИ  ПОДГОТОВКЕ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И  СДАЧЕ </a:t>
            </a:r>
            <a:r>
              <a:rPr lang="ru-RU" sz="1800" b="1" dirty="0" smtClean="0"/>
              <a:t>ЭКЗАМЕНОВ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проблема - </a:t>
            </a:r>
            <a:r>
              <a:rPr lang="ru-RU" sz="2800" b="1" i="1" u="sng" dirty="0" smtClean="0"/>
              <a:t>сильное обезвоживание организма во время стресса</a:t>
            </a:r>
            <a:endParaRPr lang="ru-RU" sz="2800" b="1" i="1" dirty="0" smtClean="0"/>
          </a:p>
          <a:p>
            <a:pPr marL="900113" indent="-273050">
              <a:buFont typeface="Wingdings" pitchFamily="2" charset="2"/>
              <a:buChar char="v"/>
            </a:pPr>
            <a:r>
              <a:rPr lang="ru-RU" sz="2800" b="1" i="1" dirty="0" smtClean="0"/>
              <a:t> </a:t>
            </a:r>
            <a:r>
              <a:rPr lang="ru-RU" b="1" dirty="0" smtClean="0"/>
              <a:t>перед </a:t>
            </a:r>
            <a:r>
              <a:rPr lang="ru-RU" b="1" dirty="0" smtClean="0"/>
              <a:t>экзаменом или во время него целесообразно выпить </a:t>
            </a:r>
            <a:r>
              <a:rPr lang="ru-RU" b="1" dirty="0" smtClean="0"/>
              <a:t>несколько </a:t>
            </a:r>
            <a:r>
              <a:rPr lang="ru-RU" b="1" dirty="0" smtClean="0"/>
              <a:t>глотков </a:t>
            </a:r>
            <a:r>
              <a:rPr lang="ru-RU" b="1" dirty="0" smtClean="0"/>
              <a:t>воды.</a:t>
            </a:r>
          </a:p>
          <a:p>
            <a:r>
              <a:rPr lang="ru-RU" b="1" dirty="0" smtClean="0"/>
              <a:t>Проблема - </a:t>
            </a:r>
            <a:r>
              <a:rPr lang="ru-RU" b="1" i="1" dirty="0" smtClean="0"/>
              <a:t>нарушение </a:t>
            </a:r>
            <a:r>
              <a:rPr lang="ru-RU" b="1" i="1" dirty="0" smtClean="0"/>
              <a:t>гармоничной работы левого и правого </a:t>
            </a:r>
            <a:r>
              <a:rPr lang="ru-RU" b="1" i="1" dirty="0" smtClean="0"/>
              <a:t>полушарий</a:t>
            </a:r>
            <a:r>
              <a:rPr lang="ru-RU" dirty="0" smtClean="0"/>
              <a:t>:</a:t>
            </a:r>
          </a:p>
          <a:p>
            <a:pPr marL="900113" indent="-369888">
              <a:buFont typeface="Wingdings" pitchFamily="2" charset="2"/>
              <a:buChar char="v"/>
              <a:tabLst>
                <a:tab pos="900113" algn="l"/>
              </a:tabLst>
            </a:pPr>
            <a:r>
              <a:rPr lang="ru-RU" b="1" dirty="0" smtClean="0"/>
              <a:t>«</a:t>
            </a:r>
            <a:r>
              <a:rPr lang="ru-RU" b="1" dirty="0" smtClean="0"/>
              <a:t>перекрестный </a:t>
            </a:r>
            <a:r>
              <a:rPr lang="ru-RU" b="1" dirty="0" smtClean="0"/>
              <a:t>шаг</a:t>
            </a:r>
            <a:r>
              <a:rPr lang="ru-RU" b="1" dirty="0" smtClean="0"/>
              <a:t>»; </a:t>
            </a:r>
          </a:p>
          <a:p>
            <a:pPr marL="900113" indent="-369888">
              <a:buFont typeface="Wingdings" pitchFamily="2" charset="2"/>
              <a:buChar char="v"/>
              <a:tabLst>
                <a:tab pos="900113" algn="l"/>
              </a:tabLst>
            </a:pPr>
            <a:r>
              <a:rPr lang="ru-RU" b="1" dirty="0" smtClean="0"/>
              <a:t>косой крест, похожий на букву «</a:t>
            </a:r>
            <a:r>
              <a:rPr lang="en-US" b="1" dirty="0" smtClean="0"/>
              <a:t>X</a:t>
            </a:r>
            <a:r>
              <a:rPr lang="ru-RU" dirty="0" smtClean="0"/>
              <a:t>»;</a:t>
            </a:r>
          </a:p>
          <a:p>
            <a:pPr marL="900113" indent="-369888">
              <a:buFont typeface="Wingdings" pitchFamily="2" charset="2"/>
              <a:buChar char="v"/>
              <a:tabLst>
                <a:tab pos="900113" algn="l"/>
              </a:tabLst>
            </a:pPr>
            <a:r>
              <a:rPr lang="ru-RU" dirty="0" smtClean="0"/>
              <a:t>«</a:t>
            </a:r>
            <a:r>
              <a:rPr lang="ru-RU" b="1" dirty="0" smtClean="0"/>
              <a:t>энергетическое зевание</a:t>
            </a:r>
            <a:r>
              <a:rPr lang="ru-RU" b="1" dirty="0" smtClean="0"/>
              <a:t>».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2143" t="4978"/>
          <a:stretch>
            <a:fillRect/>
          </a:stretch>
        </p:blipFill>
        <p:spPr bwMode="auto">
          <a:xfrm>
            <a:off x="6429388" y="0"/>
            <a:ext cx="271461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6858048" cy="592935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Проблема – </a:t>
            </a:r>
            <a:r>
              <a:rPr lang="ru-RU" b="1" u="sng" dirty="0" smtClean="0"/>
              <a:t>стрессовое состояние</a:t>
            </a:r>
            <a:r>
              <a:rPr lang="ru-RU" b="1" dirty="0" smtClean="0"/>
              <a:t>:</a:t>
            </a:r>
          </a:p>
          <a:p>
            <a:pPr marL="896938" indent="-255588">
              <a:buFont typeface="Wingdings" pitchFamily="2" charset="2"/>
              <a:buChar char="v"/>
            </a:pPr>
            <a:r>
              <a:rPr lang="ru-RU" b="1" dirty="0" smtClean="0"/>
              <a:t>д</a:t>
            </a:r>
            <a:r>
              <a:rPr lang="ru-RU" b="1" dirty="0" smtClean="0"/>
              <a:t>ыхательные упражнения;</a:t>
            </a:r>
          </a:p>
          <a:p>
            <a:pPr marL="896938" indent="-255588">
              <a:buFont typeface="Wingdings" pitchFamily="2" charset="2"/>
              <a:buChar char="v"/>
            </a:pPr>
            <a:r>
              <a:rPr lang="ru-RU" b="1" dirty="0" smtClean="0"/>
              <a:t>у</a:t>
            </a:r>
            <a:r>
              <a:rPr lang="ru-RU" b="1" dirty="0" smtClean="0"/>
              <a:t>пражнения на мышечное расслабление.</a:t>
            </a:r>
          </a:p>
          <a:p>
            <a:pPr marL="896938" indent="-255588">
              <a:buNone/>
            </a:pPr>
            <a:endParaRPr lang="ru-RU" b="1" dirty="0" smtClean="0"/>
          </a:p>
          <a:p>
            <a:pPr>
              <a:buFont typeface="Courier New" pitchFamily="49" charset="0"/>
              <a:buChar char="o"/>
            </a:pPr>
            <a:r>
              <a:rPr lang="ru-RU" b="1" dirty="0" smtClean="0"/>
              <a:t>Проблема – </a:t>
            </a:r>
            <a:r>
              <a:rPr lang="ru-RU" b="1" u="sng" dirty="0" smtClean="0"/>
              <a:t>стимуляция работоспособности мозга: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ru-RU" sz="2800" i="1" dirty="0" smtClean="0"/>
              <a:t>улучшить память (морковь, ананас, </a:t>
            </a:r>
            <a:r>
              <a:rPr lang="ru-RU" sz="2800" i="1" dirty="0" err="1" smtClean="0"/>
              <a:t>авакадо</a:t>
            </a:r>
            <a:r>
              <a:rPr lang="ru-RU" sz="2800" i="1" dirty="0" smtClean="0"/>
              <a:t>);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ru-RU" sz="2800" i="1" dirty="0" smtClean="0"/>
              <a:t>сконцентрировать </a:t>
            </a:r>
            <a:r>
              <a:rPr lang="ru-RU" sz="2800" i="1" dirty="0" smtClean="0"/>
              <a:t>внимание (креветки, репчатый лук, орехи);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ru-RU" sz="2800" i="1" dirty="0" smtClean="0"/>
              <a:t>достичь творческого </a:t>
            </a:r>
            <a:r>
              <a:rPr lang="ru-RU" sz="2800" i="1" dirty="0" smtClean="0"/>
              <a:t>озарения (инжир, тмин)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ru-RU" sz="2800" i="1" dirty="0" smtClean="0"/>
              <a:t>успешно грызть гранит </a:t>
            </a:r>
            <a:r>
              <a:rPr lang="ru-RU" sz="2800" i="1" dirty="0" smtClean="0"/>
              <a:t>науки </a:t>
            </a:r>
          </a:p>
          <a:p>
            <a:pPr marL="450850" indent="-450850">
              <a:buNone/>
            </a:pPr>
            <a:r>
              <a:rPr lang="ru-RU" sz="2800" i="1" dirty="0" smtClean="0"/>
              <a:t>(капуста, лимон, черника);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ru-RU" sz="2800" i="1" dirty="0" smtClean="0"/>
              <a:t>поддержать хорошее </a:t>
            </a:r>
            <a:r>
              <a:rPr lang="ru-RU" sz="2800" i="1" dirty="0" smtClean="0"/>
              <a:t>настроение </a:t>
            </a:r>
          </a:p>
          <a:p>
            <a:pPr marL="450850" indent="-450850">
              <a:buNone/>
            </a:pPr>
            <a:r>
              <a:rPr lang="ru-RU" sz="2800" i="1" dirty="0" smtClean="0"/>
              <a:t>(паприка, клубника, бананы)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5172" t="7843" r="5172" b="7843"/>
          <a:stretch>
            <a:fillRect/>
          </a:stretch>
        </p:blipFill>
        <p:spPr bwMode="auto">
          <a:xfrm>
            <a:off x="5786446" y="4286256"/>
            <a:ext cx="335755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смех\r595pwg8xql0oo2isdoe.jpg"/>
          <p:cNvPicPr>
            <a:picLocks noChangeAspect="1" noChangeArrowheads="1"/>
          </p:cNvPicPr>
          <p:nvPr/>
        </p:nvPicPr>
        <p:blipFill>
          <a:blip r:embed="rId4" cstate="print"/>
          <a:srcRect r="9548" b="5202"/>
          <a:stretch>
            <a:fillRect/>
          </a:stretch>
        </p:blipFill>
        <p:spPr bwMode="auto">
          <a:xfrm rot="727637">
            <a:off x="4794875" y="393454"/>
            <a:ext cx="4071934" cy="3071406"/>
          </a:xfrm>
          <a:prstGeom prst="rect">
            <a:avLst/>
          </a:prstGeom>
          <a:noFill/>
        </p:spPr>
      </p:pic>
      <p:pic>
        <p:nvPicPr>
          <p:cNvPr id="17412" name="Picture 4" descr="F:\смех\artleo.com_13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44" y="3571876"/>
            <a:ext cx="4429156" cy="307179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57174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«Экзамен </a:t>
            </a:r>
            <a:r>
              <a:rPr lang="ru-RU" sz="2000" dirty="0" smtClean="0"/>
              <a:t>– предложение вопросов, для </a:t>
            </a:r>
            <a:r>
              <a:rPr lang="ru-RU" sz="2000" dirty="0" err="1" smtClean="0"/>
              <a:t>узнания</a:t>
            </a:r>
            <a:r>
              <a:rPr lang="ru-RU" sz="2000" dirty="0" smtClean="0"/>
              <a:t> степени чьих-либо сведений</a:t>
            </a:r>
            <a:r>
              <a:rPr lang="ru-RU" sz="2000" dirty="0" smtClean="0"/>
              <a:t>»    (В.И. Даль)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«Тягостное </a:t>
            </a:r>
            <a:r>
              <a:rPr lang="ru-RU" sz="2400" dirty="0" smtClean="0"/>
              <a:t>переживание, несчастье; экзамен – это проверочное испытание по какому-нибудь учебному предмету». </a:t>
            </a:r>
            <a:r>
              <a:rPr lang="ru-RU" sz="2400" dirty="0" smtClean="0"/>
              <a:t> («Толковый словарь»  С. И. Ожегова)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285728"/>
            <a:ext cx="46829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«Главное в этом мире не то, где мы стоим,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 каком направлении движемся».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Оливер Холмс.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766028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Целью психологического сопровождения ребенка в учебно-воспитательном процессе является: </a:t>
            </a:r>
            <a:endParaRPr kumimoji="0" lang="ru-RU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нормального развития ребенка (в соответствии с нормой развития в соответствующем возрасте);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привитие психологической культуры (умения заботиться о собственной психической сфере, умение работать с чувствами, эмоциями, мыслями);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простейших способов психологической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психогигиены.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психологического сопровождения: </a:t>
            </a:r>
            <a:endParaRPr kumimoji="0" lang="ru-RU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предупреждение возникновения проблем развития ребенка;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 (содействие) ребенку в решении актуальных задач развития, обучения, социализации: учебные трудности, нарушения эмоционально-волевой сферы,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психологическое обеспечение образовательных программ;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психологической компетентности (психологической культуры) учащихся, родителей, педагогов. разработки индивидуальных образовательных маршрутов;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адекватной самооценки;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охрана и укрепление физического и психологического здоровья;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профилактика неврозов.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906716"/>
            <a:ext cx="835824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Виды (направления) работ по психологическому сопровождению: 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(индивидуальная и групповая (скрининг).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Консультирование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(индивидуальное и групповое).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Развивающая, коррекционная работа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(индивидуальная и групповая).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Психологическое просвещение и образование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формирование психологической культуры.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Профилактика.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Три </a:t>
            </a:r>
            <a:r>
              <a:rPr lang="ru-RU" u="sng" dirty="0" smtClean="0"/>
              <a:t>группы трудностей ГИА и ЕГЭ для детей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001156" cy="46367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ru-RU" b="1" i="1" dirty="0" smtClean="0"/>
              <a:t>познавательные (когнитивные</a:t>
            </a:r>
            <a:r>
              <a:rPr lang="ru-RU" b="1" i="1" dirty="0" smtClean="0"/>
              <a:t>) </a:t>
            </a:r>
            <a:r>
              <a:rPr lang="ru-RU" dirty="0" smtClean="0"/>
              <a:t>связанные с особенностями переработки информации в ходе ГИА и ЕГЭ, со спецификой работы с тестовыми заданиями, недостаточным объемом знаний, неспособностью гибко оперировать системой учебных понятий предмета (эти трудности являются результатом всего периода обучения в школе</a:t>
            </a:r>
            <a:r>
              <a:rPr lang="ru-RU" dirty="0" smtClean="0"/>
              <a:t>!)</a:t>
            </a:r>
            <a:r>
              <a:rPr lang="ru-RU" b="1" i="1" dirty="0" smtClean="0"/>
              <a:t>;</a:t>
            </a:r>
          </a:p>
          <a:p>
            <a:r>
              <a:rPr lang="ru-RU" dirty="0" smtClean="0"/>
              <a:t>-  </a:t>
            </a:r>
            <a:r>
              <a:rPr lang="ru-RU" b="1" i="1" dirty="0" smtClean="0"/>
              <a:t>процессуальные</a:t>
            </a:r>
            <a:r>
              <a:rPr lang="ru-RU" dirty="0" smtClean="0"/>
              <a:t> – связанные с самой процедурой единого государственного экзамена и отсутствием четкой стратегии деятельности; </a:t>
            </a:r>
          </a:p>
          <a:p>
            <a:r>
              <a:rPr lang="ru-RU" dirty="0" smtClean="0"/>
              <a:t>- </a:t>
            </a:r>
            <a:r>
              <a:rPr lang="ru-RU" b="1" i="1" dirty="0" smtClean="0"/>
              <a:t>личностные</a:t>
            </a:r>
            <a:r>
              <a:rPr lang="ru-RU" dirty="0" smtClean="0"/>
              <a:t> – обусловленные особенностями восприятия учеником ситуации экзамена, его субъективными реакциями и состояниями, отсутствием возможности получить поддержку взрослых.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“</a:t>
            </a:r>
            <a:r>
              <a:rPr lang="ru-RU" sz="1800" b="1" dirty="0" smtClean="0"/>
              <a:t>Определение уровня осведомленности учащихся о процедуре сдачи ЕГЭ” (</a:t>
            </a:r>
            <a:r>
              <a:rPr lang="ru-RU" sz="1800" dirty="0" smtClean="0"/>
              <a:t>О.В. Еремина</a:t>
            </a:r>
            <a:r>
              <a:rPr lang="ru-RU" sz="1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6357958"/>
          </a:xfrm>
        </p:spPr>
        <p:txBody>
          <a:bodyPr numCol="2">
            <a:normAutofit fontScale="32500" lnSpcReduction="20000"/>
          </a:bodyPr>
          <a:lstStyle/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Ребята, внимательно выполните все задания теста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(ответ заносится в бланк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A1.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нельзя пользоваться на экзамене?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Мобильным телефоном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черной ручкой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3.Тестовым материалом (КИМ)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A2.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экзамен необходимо принести: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Учебник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Паспорт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Персональный компьютер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нарушении требований, предусмотренных правилами проведения экзамена, учащийся: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Встает в угол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Удаляется с экзамена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Платит штраф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выхода из аудитории во время экзамена необходимо обратиться: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К организатору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К Президенту РФ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К другу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А5.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избежание ошибок, лучше сначала записать номера ответов: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На ладони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На полях бланка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На черновике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Если в задании группы “В” вместо слова нужно написать другое, то старое слово: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Зачеркивается одной чертой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Зачеркивается двумя чертами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Не зачеркивается, а правильное слово записывается в специальное поле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А7.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выполнения задания группы “А” необходимо выбрать номер правильного ответа и поставить в клеточку с номером правильного ответа: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Галочку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Звездочку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Крестик 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А8.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заполнении бланков ответов группы “C” нужно отступать от рамки: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2–3 мм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одну клетку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две клетки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A9.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при заполнении бланков у обучающегося возникнет какое-либо сомнение, то надо: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Хлопнуть в ладоши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Поднять руку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Читать инструкцию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А10.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подачи апелляции необходимо обратиться: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К ответственному организатору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К дежурному по этажу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К Министру образования РФ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нужно заполнять бланк?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Каким цветом нужно заполнять бланк?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Разрешаются ли исправления в ответах?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В4.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раздает пакеты с заданиями и бланками?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В5.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правильное предложение. Напишите № этого предложения цифрой: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Если в задании группы “B, вместо слова нужно написать другое, то старое слово не зачеркивается.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Если в задании группы “B” вместо слова нужно написать другое, то старое слово зачеркивается.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Если в задании группы “B” вместо слова нужно написать другое, то старое слово заштриховывается.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B6.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правильное предложение. Напишите № этого предложения цифрой: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1.Заполнять бланк нужно на русском языке.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Заполнять бланк нужно на иностранном языке.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Заполнять бланк нужно на любом языке.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В7.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правильное предложение. Напишите № этого предложения цифрой: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Во время экзамена по русскому языку разрешается меняться паспортами.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Во время экзамена по географии разрешается пользоваться линейкой (без записей в виде формул).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Во время экзамена по математике разрешается пользоваться таблицей умножения.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В8.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Запишите пропущенное слово.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нужно исправить один ………, то новый пишется в специальном бланке замены ошибочных ответов.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B9.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Запишите пропущенное слово.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окончании экзамена Вы можете подать ……… о нарушении процедуры проведения экзамена.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B10.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нужно сделать на бланке ответов в специальном прямоугольном поле?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Опишите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проблему, возникшую в результате нарушения учащимся одного из правил проведения экзамена.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С2.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Опишите жизненную ситуацию учащегося, успешно сдавшего ЕГЭ.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С3.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Опишите жизненную ситуацию учащегося, получившего недостаточное количество баллов для поступления в выбранный им вуз.</a:t>
            </a:r>
          </a:p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571480"/>
          <a:ext cx="864399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“Определение уровня тревожности в ситуациях проверки знаний”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(</a:t>
            </a:r>
            <a:r>
              <a:rPr lang="ru-RU" sz="2000" dirty="0"/>
              <a:t>на основе методики многомерной оценки детской тревожности (МОДТ) Е.Е. </a:t>
            </a:r>
            <a:r>
              <a:rPr lang="ru-RU" sz="2000" dirty="0" err="1"/>
              <a:t>Ромицына</a:t>
            </a:r>
            <a:r>
              <a:rPr lang="ru-RU" sz="2000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i="1" dirty="0"/>
              <a:t>Инструкция: </a:t>
            </a:r>
            <a:r>
              <a:rPr lang="ru-RU" sz="3400" dirty="0"/>
              <a:t>Ребята,</a:t>
            </a:r>
            <a:r>
              <a:rPr lang="ru-RU" sz="3400" i="1" dirty="0"/>
              <a:t> </a:t>
            </a:r>
            <a:r>
              <a:rPr lang="ru-RU" sz="3400" dirty="0"/>
              <a:t>следующее задание позволит вам узнать свой уровень тревожности в ситуациях проверки знаний. Для этого поставьте</a:t>
            </a:r>
            <a:r>
              <a:rPr lang="ru-RU" sz="3400" i="1" dirty="0"/>
              <a:t> </a:t>
            </a:r>
            <a:r>
              <a:rPr lang="ru-RU" sz="3400" dirty="0"/>
              <a:t>в колонку с ответами “+” (если, вы согласны с утверждением) или “–” (если не согласны). Затем посчитайте количество “+”, учитывая, что один плюс равен одному баллу.</a:t>
            </a:r>
          </a:p>
          <a:p>
            <a:pPr>
              <a:buNone/>
            </a:pPr>
            <a:endParaRPr lang="ru-RU" sz="3400" dirty="0" smtClean="0"/>
          </a:p>
          <a:p>
            <a:pPr marL="431800" indent="-254000">
              <a:buFont typeface="+mj-lt"/>
              <a:buAutoNum type="arabicPeriod"/>
            </a:pPr>
            <a:r>
              <a:rPr lang="ru-RU" sz="3400" dirty="0" smtClean="0"/>
              <a:t>Волнуешься </a:t>
            </a:r>
            <a:r>
              <a:rPr lang="ru-RU" sz="3400" dirty="0"/>
              <a:t>ли ты, когда учитель говорит, что собирается проверить, насколько хорошо ты знаешь материал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Обычно ты волнуешься при ответе или выполнении контрольных заданий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Выполнив задание, беспокоишься ли ты о том, хорошо ли с ним справился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Мечтаешь ли ты о том, чтобы поменьше волноваться, когда тебя спрашивают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Бывает ли так, что, отвечая перед классом, ты начинаешь заикаться и не можешь ясно произнести ни одного </a:t>
            </a:r>
            <a:r>
              <a:rPr lang="ru-RU" sz="3400" dirty="0" smtClean="0"/>
              <a:t>слова? </a:t>
            </a:r>
          </a:p>
          <a:p>
            <a:pPr marL="431800" indent="-254000">
              <a:buFont typeface="+mj-lt"/>
              <a:buAutoNum type="arabicPeriod"/>
            </a:pPr>
            <a:r>
              <a:rPr lang="ru-RU" sz="3400" dirty="0" smtClean="0"/>
              <a:t>Обычно </a:t>
            </a:r>
            <a:r>
              <a:rPr lang="ru-RU" sz="3400" dirty="0"/>
              <a:t>ты спишь неспокойно накануне контрольной или экзамена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Часто ли ты получаешь низкую оценку, хорошо зная материал, только из-за того, что волнуешься и теряешься при ответе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Если ты не можешь ответить, когда тебя спрашивают, чувствуешь ли ты, что вот-вот расплачешься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Часто ли бывает такое, что у тебя слегка дрожит рука при выполнении контрольных заданий</a:t>
            </a:r>
            <a:r>
              <a:rPr lang="ru-RU" sz="3400" dirty="0" smtClean="0"/>
              <a:t>?</a:t>
            </a:r>
            <a:endParaRPr lang="ru-RU" sz="3400" dirty="0"/>
          </a:p>
          <a:p>
            <a:pPr marL="431800" indent="-254000">
              <a:buFont typeface="+mj-lt"/>
              <a:buAutoNum type="arabicPeriod"/>
            </a:pPr>
            <a:r>
              <a:rPr lang="ru-RU" sz="3400" dirty="0"/>
              <a:t>Беспокоишься ли ты по дороге в школу о том, что учитель может дать классу проверочную работу</a:t>
            </a:r>
            <a:r>
              <a:rPr lang="ru-RU" sz="3400" dirty="0" smtClean="0"/>
              <a:t>?</a:t>
            </a:r>
            <a:endParaRPr lang="ru-RU" sz="3400" dirty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42852"/>
          <a:ext cx="8786874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ysClr val="windowText" lastClr="000000"/>
    </a:dk1>
    <a:lt1>
      <a:srgbClr val="FFCBCC"/>
    </a:lt1>
    <a:dk2>
      <a:srgbClr val="1F497D"/>
    </a:dk2>
    <a:lt2>
      <a:srgbClr val="FFC000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973</Words>
  <Application>Microsoft Office PowerPoint</Application>
  <PresentationFormat>Экран (4:3)</PresentationFormat>
  <Paragraphs>162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Поток</vt:lpstr>
      <vt:lpstr>Тема1</vt:lpstr>
      <vt:lpstr>Тема2</vt:lpstr>
      <vt:lpstr>Тема Office</vt:lpstr>
      <vt:lpstr>Официальная</vt:lpstr>
      <vt:lpstr>     Психологическое сопровождение выпускников при подготовке к ЕГЭ и ГИА </vt:lpstr>
      <vt:lpstr>Слайд 2</vt:lpstr>
      <vt:lpstr>Слайд 3</vt:lpstr>
      <vt:lpstr>Слайд 4</vt:lpstr>
      <vt:lpstr>Три группы трудностей ГИА и ЕГЭ для детей:</vt:lpstr>
      <vt:lpstr>  “Определение уровня осведомленности учащихся о процедуре сдачи ЕГЭ” (О.В. Еремина) </vt:lpstr>
      <vt:lpstr>Слайд 7</vt:lpstr>
      <vt:lpstr>“Определение уровня тревожности в ситуациях проверки знаний” (на основе методики многомерной оценки детской тревожности (МОДТ) Е.Е. Ромицына)</vt:lpstr>
      <vt:lpstr>Слайд 9</vt:lpstr>
      <vt:lpstr>Слайд 10</vt:lpstr>
      <vt:lpstr>РЕКОМЕНДАЦИИ УЧИТЕЛЯМ Как помочь ученикам в процессе подготовки к ЕГЭ</vt:lpstr>
      <vt:lpstr>ПРИЕМЫ,   МОБИЛИЗУЮЩИЕ  ИНТЕЛЛЕКТУАЛЬНЫЕ   ВОЗМОЖНОСТИ ШКОЛЬНИКОВ  ПРИ  ПОДГОТОВКЕ   И  СДАЧЕ ЭКЗАМЕНОВ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Психологическое сопровождение выпускников при подготовке к ЕГЭ и ГИА </dc:title>
  <cp:lastModifiedBy>Admin</cp:lastModifiedBy>
  <cp:revision>20</cp:revision>
  <dcterms:modified xsi:type="dcterms:W3CDTF">2012-02-28T22:28:47Z</dcterms:modified>
</cp:coreProperties>
</file>