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333" r:id="rId2"/>
    <p:sldId id="257" r:id="rId3"/>
    <p:sldId id="319" r:id="rId4"/>
    <p:sldId id="328" r:id="rId5"/>
    <p:sldId id="313" r:id="rId6"/>
    <p:sldId id="316" r:id="rId7"/>
    <p:sldId id="315" r:id="rId8"/>
    <p:sldId id="311" r:id="rId9"/>
    <p:sldId id="287" r:id="rId10"/>
    <p:sldId id="330" r:id="rId11"/>
    <p:sldId id="332" r:id="rId12"/>
    <p:sldId id="329" r:id="rId13"/>
    <p:sldId id="331" r:id="rId14"/>
    <p:sldId id="325" r:id="rId15"/>
    <p:sldId id="317" r:id="rId16"/>
    <p:sldId id="320" r:id="rId17"/>
    <p:sldId id="326" r:id="rId18"/>
    <p:sldId id="307" r:id="rId19"/>
    <p:sldId id="308" r:id="rId20"/>
    <p:sldId id="312" r:id="rId21"/>
    <p:sldId id="321" r:id="rId22"/>
    <p:sldId id="33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5B196-15EC-47D0-99D8-D1A1D93CC47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DFA4A-8A8B-4396-95F0-F5F9129178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DFA4A-8A8B-4396-95F0-F5F91291780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1DFA4A-8A8B-4396-95F0-F5F91291780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2F35E-6B83-4AF0-B185-60F89F66BBCB}" type="datetimeFigureOut">
              <a:rPr lang="ru-RU" smtClean="0"/>
              <a:pPr/>
              <a:t>29.05.2016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363E6-492E-48F7-A549-9310FA8C22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&#1048;&#1075;&#1088;&#1086;&#1074;&#1072;&#1103;%20&#1087;&#1088;&#1086;&#1075;&#1088;&#1072;&#1084;&#1084;&#1072;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000131"/>
          </a:xfrm>
        </p:spPr>
        <p:txBody>
          <a:bodyPr>
            <a:norm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Муниципальное казенное общеобразовательное учреждение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Табулгинская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средняя общеобразовательная школа п.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Табулги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Чмстоозерного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района Новосибирской области </a:t>
            </a:r>
            <a:br>
              <a:rPr lang="ru-RU" sz="1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281370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Тема:  </a:t>
            </a:r>
            <a:r>
              <a:rPr lang="ru-RU" sz="3000" b="1" dirty="0" smtClean="0">
                <a:solidFill>
                  <a:srgbClr val="FF0000"/>
                </a:solidFill>
              </a:rPr>
              <a:t>Исследовательская работа «</a:t>
            </a:r>
            <a:r>
              <a:rPr lang="ru-RU" b="1" dirty="0" err="1" smtClean="0">
                <a:solidFill>
                  <a:srgbClr val="FF0000"/>
                </a:solidFill>
              </a:rPr>
              <a:t>Электросбережение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в </a:t>
            </a:r>
            <a:r>
              <a:rPr lang="ru-RU" b="1" dirty="0" smtClean="0">
                <a:solidFill>
                  <a:srgbClr val="FF0000"/>
                </a:solidFill>
              </a:rPr>
              <a:t>быту»</a:t>
            </a:r>
          </a:p>
          <a:p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/>
              <a:t>Физика, 7класс</a:t>
            </a:r>
            <a:br>
              <a:rPr lang="ru-RU" sz="1800" b="1" dirty="0" smtClean="0"/>
            </a:br>
            <a:r>
              <a:rPr lang="ru-RU" sz="1800" b="1" dirty="0" smtClean="0"/>
              <a:t>Авторы: Кузьмина С., </a:t>
            </a:r>
            <a:r>
              <a:rPr lang="ru-RU" sz="1800" b="1" dirty="0" err="1" smtClean="0"/>
              <a:t>Швадченко</a:t>
            </a:r>
            <a:r>
              <a:rPr lang="ru-RU" sz="1800" b="1" dirty="0" smtClean="0"/>
              <a:t> О.</a:t>
            </a:r>
            <a:r>
              <a:rPr lang="ru-RU" sz="1800" b="1" dirty="0" smtClean="0"/>
              <a:t> </a:t>
            </a:r>
          </a:p>
          <a:p>
            <a:r>
              <a:rPr lang="ru-RU" sz="1800" b="1" dirty="0" smtClean="0"/>
              <a:t>Руководитель: учитель </a:t>
            </a:r>
            <a:r>
              <a:rPr lang="ru-RU" sz="1800" b="1" dirty="0" smtClean="0"/>
              <a:t>физики </a:t>
            </a:r>
            <a:br>
              <a:rPr lang="ru-RU" sz="1800" b="1" dirty="0" smtClean="0"/>
            </a:br>
            <a:r>
              <a:rPr lang="ru-RU" sz="1800" b="1" dirty="0" smtClean="0"/>
              <a:t>Жарикова Светлана Семеновна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 семье Кузьминых</a:t>
            </a:r>
            <a:endParaRPr lang="ru-RU" sz="31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331722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03,03,2016г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016231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04.03.2016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05.03.2016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06.03.2016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07.03.2016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08.03.2016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09.03.2016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016264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61,71руб.</a:t>
                      </a:r>
                      <a:r>
                        <a:rPr lang="ru-RU" baseline="0" dirty="0" smtClean="0"/>
                        <a:t> .(Тариф=1,87руб./кВт)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273руб.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 семье </a:t>
            </a:r>
            <a:r>
              <a:rPr lang="ru-RU" b="1" dirty="0" err="1" smtClean="0">
                <a:solidFill>
                  <a:srgbClr val="FF0000"/>
                </a:solidFill>
              </a:rPr>
              <a:t>Швадченко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512887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03.03.2016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04.03.2016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016237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05.03.2016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06.03.2016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016247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07.03.2016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016250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08.03.2016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09.03.2016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41,14руб.</a:t>
                      </a:r>
                      <a:r>
                        <a:rPr lang="ru-RU" baseline="0" dirty="0" smtClean="0"/>
                        <a:t> .(Тариф=1,87руб./кВт)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182руб.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 семье Кузьминых </a:t>
            </a:r>
            <a:r>
              <a:rPr lang="ru-RU" sz="2700" b="1" dirty="0" smtClean="0">
                <a:solidFill>
                  <a:srgbClr val="FF0000"/>
                </a:solidFill>
              </a:rPr>
              <a:t>(РЕЖИМ ЭКОНОМИИ)</a:t>
            </a:r>
            <a:endParaRPr lang="ru-RU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331722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10..03.2016г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016268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11.03.2016г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12.03,2016г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13.03.2016г.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016280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14.03.2016г.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016283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15.03.2016г.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16.03.2016г.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016287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35,5руб.</a:t>
                      </a:r>
                      <a:r>
                        <a:rPr lang="ru-RU" baseline="0" dirty="0" smtClean="0"/>
                        <a:t> .(Тариф=1,87руб./кВт)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157руб.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Потребление электроэнергии   в семье </a:t>
            </a:r>
            <a:r>
              <a:rPr lang="ru-RU" b="1" dirty="0" err="1" smtClean="0">
                <a:solidFill>
                  <a:srgbClr val="FF0000"/>
                </a:solidFill>
              </a:rPr>
              <a:t>Швадченко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smtClean="0">
                <a:solidFill>
                  <a:srgbClr val="FF0000"/>
                </a:solidFill>
              </a:rPr>
              <a:t>(в режиме экономии)</a:t>
            </a:r>
            <a:endParaRPr lang="ru-RU" sz="31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2" cy="4331722"/>
        </p:xfrm>
        <a:graphic>
          <a:graphicData uri="http://schemas.openxmlformats.org/drawingml/2006/table">
            <a:tbl>
              <a:tblPr/>
              <a:tblGrid>
                <a:gridCol w="4819976"/>
                <a:gridCol w="3357586"/>
              </a:tblGrid>
              <a:tr h="57150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Показания прибора учета, кВт·ч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10.03.2016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016259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11.03.2016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12.03.2016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016266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13.03.2016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016268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14,03,2016г.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016270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15.03.2016г.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016272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16.03.2016г.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016274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r>
                        <a:rPr lang="ru-RU" baseline="0" dirty="0" smtClean="0"/>
                        <a:t> руб.(Тариф=1,87руб./кВт)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124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Сравнительная таблица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643050"/>
          <a:ext cx="8177563" cy="4354576"/>
        </p:xfrm>
        <a:graphic>
          <a:graphicData uri="http://schemas.openxmlformats.org/drawingml/2006/table">
            <a:tbl>
              <a:tblPr/>
              <a:tblGrid>
                <a:gridCol w="1578805"/>
                <a:gridCol w="1099793"/>
                <a:gridCol w="1099793"/>
                <a:gridCol w="1099793"/>
                <a:gridCol w="1099793"/>
                <a:gridCol w="1099793"/>
                <a:gridCol w="109979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Семья Кузьминых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Семья </a:t>
                      </a:r>
                      <a:r>
                        <a:rPr lang="ru-RU" sz="1600" b="1" dirty="0" err="1" smtClean="0"/>
                        <a:t>Швадченко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Без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Режим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Экономия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Без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Режим экономии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Экономия </a:t>
                      </a:r>
                      <a:endParaRPr lang="ru-RU" sz="16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Расход электроэнергии, кВт·ч</a:t>
                      </a:r>
                      <a:endParaRPr lang="ru-RU" sz="16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r>
                        <a:rPr lang="ru-RU" sz="1800" dirty="0" smtClean="0"/>
                        <a:t>кВт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7кВт</a:t>
                      </a:r>
                      <a:endParaRPr lang="ru-RU" sz="16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Оплата за потребление электроэнергии, руб.</a:t>
                      </a:r>
                      <a:endParaRPr lang="ru-RU" sz="16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61,71руб.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35,5руб.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26,28руб.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41,14руб.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13,14руб.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месяц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273руб.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157руб.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116руб.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182руб.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124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58руб.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Прогноз за год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1391руб.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2179руб.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1488руб.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691руб.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Анкета </a:t>
            </a:r>
            <a:r>
              <a:rPr lang="ru-RU" sz="2700" b="1" dirty="0" smtClean="0">
                <a:solidFill>
                  <a:srgbClr val="FF0000"/>
                </a:solidFill>
              </a:rPr>
              <a:t/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по выявлению понимания </a:t>
            </a:r>
            <a:r>
              <a:rPr lang="ru-RU" sz="2700" dirty="0" smtClean="0">
                <a:solidFill>
                  <a:srgbClr val="FF0000"/>
                </a:solidFill>
              </a:rPr>
              <a:t>необходимости  рационального и экономного использования энергоресурсов.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b="1" dirty="0" smtClean="0"/>
              <a:t>. Зачем экономить энергию?</a:t>
            </a:r>
          </a:p>
          <a:p>
            <a:pPr>
              <a:buNone/>
            </a:pPr>
            <a:r>
              <a:rPr lang="ru-RU" b="1" dirty="0" smtClean="0"/>
              <a:t>2. Как экономить электроэнергию?</a:t>
            </a:r>
          </a:p>
          <a:p>
            <a:pPr>
              <a:buNone/>
            </a:pPr>
            <a:r>
              <a:rPr lang="ru-RU" b="1" dirty="0" smtClean="0"/>
              <a:t>3. Что необходимо знать, чтобы экономить энергию?</a:t>
            </a:r>
          </a:p>
          <a:p>
            <a:pPr>
              <a:buNone/>
            </a:pPr>
            <a:r>
              <a:rPr lang="ru-RU" b="1" dirty="0" smtClean="0"/>
              <a:t>4. Готовы ли вы ограничить себя в использовании электроэнергии?</a:t>
            </a:r>
          </a:p>
          <a:p>
            <a:pPr>
              <a:buNone/>
            </a:pPr>
            <a:r>
              <a:rPr lang="ru-RU" b="1" dirty="0" smtClean="0"/>
              <a:t>5</a:t>
            </a:r>
            <a:r>
              <a:rPr lang="ru-RU" b="1" smtClean="0"/>
              <a:t>.Как </a:t>
            </a:r>
            <a:r>
              <a:rPr lang="ru-RU" b="1" dirty="0" smtClean="0"/>
              <a:t>бы вы себя чувствовали, если бы у вас не было возможности включить музыкальный центр, телевизор, компьютер, принимать душ и т. д.?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www.ako.ru/Press/PIKT/457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3031"/>
            <a:ext cx="6858048" cy="66849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Игровая программа</a:t>
            </a:r>
            <a:endParaRPr lang="ru-RU" dirty="0"/>
          </a:p>
        </p:txBody>
      </p:sp>
      <p:pic>
        <p:nvPicPr>
          <p:cNvPr id="14340" name="Picture 4" descr="http://tulchyn-rada.org.ua/data/photomanager/1596489372_bi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214554"/>
            <a:ext cx="6163115" cy="423714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84584" y="260648"/>
            <a:ext cx="10873208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Наши предложения по энергосбережению: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sz="3400" b="1" dirty="0" smtClean="0"/>
              <a:t>При покупке бытовых приборов обращайте внимание на наклейку с классом </a:t>
            </a:r>
            <a:r>
              <a:rPr lang="ru-RU" sz="3400" b="1" dirty="0" err="1" smtClean="0"/>
              <a:t>энергоэкономичности</a:t>
            </a:r>
            <a:r>
              <a:rPr lang="ru-RU" sz="3400" b="1" dirty="0" smtClean="0"/>
              <a:t>. Класс «А» означает, что прибор очень экономичный.</a:t>
            </a:r>
          </a:p>
          <a:p>
            <a:pPr lvl="0" algn="just"/>
            <a:r>
              <a:rPr lang="ru-RU" sz="3400" b="1" dirty="0" smtClean="0"/>
              <a:t>Стеклокерамические плиты для приготовления пищи экономичнее электроплит с обычными конфорками.  Еще экономичнее новые индукционные стеклокерамические плиты.</a:t>
            </a:r>
          </a:p>
          <a:p>
            <a:pPr lvl="0" algn="just"/>
            <a:r>
              <a:rPr lang="ru-RU" sz="3400" b="1" dirty="0" smtClean="0"/>
              <a:t>Для приготовления чая используйте электрический чайник, нагревая только лишь необходимое для чаепития количество воды.</a:t>
            </a:r>
          </a:p>
          <a:p>
            <a:pPr lvl="0" algn="just"/>
            <a:r>
              <a:rPr lang="ru-RU" sz="3400" b="1" dirty="0" smtClean="0"/>
              <a:t>Выключайте плиту после приготовления еды.</a:t>
            </a:r>
          </a:p>
          <a:p>
            <a:pPr lvl="0" algn="just"/>
            <a:r>
              <a:rPr lang="ru-RU" sz="3400" b="1" dirty="0" smtClean="0"/>
              <a:t>Выключайте свет, выходя из комнаты.</a:t>
            </a:r>
          </a:p>
          <a:p>
            <a:pPr lvl="0" algn="just"/>
            <a:r>
              <a:rPr lang="ru-RU" sz="3400" b="1" dirty="0" smtClean="0"/>
              <a:t>Не оставляйте телевизоры в режиме ожидания.</a:t>
            </a:r>
          </a:p>
          <a:p>
            <a:pPr lvl="0" algn="just"/>
            <a:r>
              <a:rPr lang="ru-RU" sz="3400" b="1" dirty="0" smtClean="0"/>
              <a:t>Используйте </a:t>
            </a:r>
            <a:r>
              <a:rPr lang="ru-RU" sz="3400" b="1" dirty="0" err="1" smtClean="0"/>
              <a:t>энергоэффективные</a:t>
            </a:r>
            <a:r>
              <a:rPr lang="ru-RU" sz="3400" b="1" dirty="0" smtClean="0"/>
              <a:t> лампочки (светодиодные и компактные люминесцентные</a:t>
            </a:r>
            <a:r>
              <a:rPr lang="ru-RU" sz="34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Наши предложения по энергосбережению: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sz="3600" b="1" dirty="0" smtClean="0"/>
              <a:t>При работе за письменным столом используйте целенаправленное местное освещение – настольную лампу, которая, несмотря на меньшую мощность, обеспечит лучшую освещенность стола и не даст тени.</a:t>
            </a:r>
          </a:p>
          <a:p>
            <a:pPr lvl="0" algn="just"/>
            <a:r>
              <a:rPr lang="ru-RU" sz="3600" b="1" dirty="0" smtClean="0"/>
              <a:t>Давайте доступ в квартиру дневному свету, раздвигайте занавески.</a:t>
            </a:r>
          </a:p>
          <a:p>
            <a:pPr lvl="0" algn="just"/>
            <a:r>
              <a:rPr lang="ru-RU" sz="3600" b="1" dirty="0" smtClean="0"/>
              <a:t>По возможности выбирайте светлый тон стен. Светлые стены отражают 70 – 80 % света, в то время как темные только 10 – 15 %.</a:t>
            </a:r>
          </a:p>
          <a:p>
            <a:pPr lvl="0" algn="just"/>
            <a:r>
              <a:rPr lang="ru-RU" sz="3600" b="1" dirty="0" smtClean="0"/>
              <a:t>Устраните утечки теплого воздуха из квартиры.</a:t>
            </a:r>
          </a:p>
          <a:p>
            <a:pPr lvl="0" algn="just"/>
            <a:r>
              <a:rPr lang="ru-RU" sz="3600" b="1" dirty="0" smtClean="0"/>
              <a:t>Сократите, по возможности, использование горячей воды.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3500438"/>
            <a:ext cx="8424863" cy="1012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Энергосбережение в быту</a:t>
            </a:r>
            <a:endParaRPr 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724400"/>
            <a:ext cx="8641655" cy="1800225"/>
          </a:xfrm>
        </p:spPr>
        <p:txBody>
          <a:bodyPr>
            <a:noAutofit/>
          </a:bodyPr>
          <a:lstStyle/>
          <a:p>
            <a:pPr algn="l" eaLnBrk="1" hangingPunct="1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algn="l" eaLnBrk="1" hangingPunct="1"/>
            <a:endParaRPr lang="en-US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7410" name="Picture 2" descr="http://cs630019.vk.me/v630019624/2752/D4R0TzXdJY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57166"/>
            <a:ext cx="6929486" cy="4129974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Чем больше света сбережём,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Тем лучше все мы заживём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4" name="Содержимое 3" descr="http://gigabaza.ru/images/68/134633/m17222dd6.jp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71604" y="1857364"/>
            <a:ext cx="5929354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</a:rPr>
              <a:t>за внимание!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Источники: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43250" lvl="6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r>
              <a:rPr lang="ru-RU" sz="1600" dirty="0" smtClean="0"/>
              <a:t>1. Кораблев В. П. Экономия электроэнергии в быту. –Москва, «</a:t>
            </a:r>
            <a:r>
              <a:rPr lang="ru-RU" sz="1600" dirty="0" err="1" smtClean="0"/>
              <a:t>Энергоатомиздат</a:t>
            </a:r>
            <a:r>
              <a:rPr lang="ru-RU" sz="1600" dirty="0" smtClean="0"/>
              <a:t>», 1987.</a:t>
            </a:r>
          </a:p>
          <a:p>
            <a:pPr>
              <a:buNone/>
            </a:pPr>
            <a:r>
              <a:rPr lang="ru-RU" sz="1600" dirty="0" smtClean="0"/>
              <a:t>2.Экономьте электроэнергию! – «Наука и жизнь», №3 1996, стр. 66-67.</a:t>
            </a:r>
          </a:p>
          <a:p>
            <a:pPr>
              <a:buNone/>
            </a:pPr>
            <a:r>
              <a:rPr lang="ru-RU" sz="1600" dirty="0" smtClean="0"/>
              <a:t>3.Википедия - </a:t>
            </a:r>
            <a:r>
              <a:rPr lang="ru-RU" sz="1600" smtClean="0"/>
              <a:t>свободная энциклопедия.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Авторы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Кузьмина С.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Швадченко</a:t>
            </a:r>
            <a:r>
              <a:rPr lang="ru-RU" b="1" dirty="0" smtClean="0">
                <a:solidFill>
                  <a:srgbClr val="002060"/>
                </a:solidFill>
              </a:rPr>
              <a:t> О.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F:\энергосбережение\фото\124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1714488"/>
            <a:ext cx="4119305" cy="469111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Гипотеза</a:t>
            </a:r>
            <a:r>
              <a:rPr lang="ru-RU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 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мы в быту будем применять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рекомендации по энергосбережению,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 реально уменьшится и расход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электроэнергии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 Цель </a:t>
            </a:r>
            <a:r>
              <a:rPr lang="ru-RU" b="1" dirty="0"/>
              <a:t>исследования</a:t>
            </a:r>
            <a:r>
              <a:rPr lang="ru-RU" dirty="0"/>
              <a:t>: Определить способы рационального использования электроэнергии в домашних условиях</a:t>
            </a:r>
          </a:p>
          <a:p>
            <a:pPr>
              <a:buNone/>
            </a:pPr>
            <a:r>
              <a:rPr lang="ru-RU" b="1" dirty="0" smtClean="0"/>
              <a:t>    Задачи </a:t>
            </a:r>
            <a:r>
              <a:rPr lang="ru-RU" b="1" dirty="0"/>
              <a:t>исследования</a:t>
            </a:r>
            <a:r>
              <a:rPr lang="ru-RU" b="1" dirty="0" smtClean="0"/>
              <a:t>:</a:t>
            </a:r>
            <a:endParaRPr lang="ru-RU" dirty="0"/>
          </a:p>
          <a:p>
            <a:pPr lvl="0"/>
            <a:r>
              <a:rPr lang="ru-RU" dirty="0"/>
              <a:t>Изучить расход электроэнергии в быту .</a:t>
            </a:r>
          </a:p>
          <a:p>
            <a:pPr lvl="0"/>
            <a:r>
              <a:rPr lang="ru-RU" dirty="0"/>
              <a:t>Рассмотреть способы уменьшения расхода электроэнергии.</a:t>
            </a:r>
          </a:p>
          <a:p>
            <a:pPr lvl="0"/>
            <a:r>
              <a:rPr lang="ru-RU" dirty="0"/>
              <a:t>Провести практическое исследование по уменьшению расхода электроэнергии.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15-20% потребляемой в быту электроэнергии пропадает из-за </a:t>
            </a:r>
            <a:r>
              <a:rPr lang="ru-RU" sz="3200" b="1" dirty="0" err="1" smtClean="0"/>
              <a:t>небережливости</a:t>
            </a:r>
            <a:r>
              <a:rPr lang="ru-RU" sz="3200" b="1" dirty="0" smtClean="0"/>
              <a:t> потребителей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opyatkoli.ru/wp-content/uploads/2015/04/ekonomija-elektrichestva-v-min-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00240"/>
            <a:ext cx="5715040" cy="428628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573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«</a:t>
            </a:r>
            <a:r>
              <a:rPr lang="ru-RU" b="1" dirty="0" smtClean="0">
                <a:solidFill>
                  <a:srgbClr val="FF0000"/>
                </a:solidFill>
              </a:rPr>
              <a:t>Экономьте </a:t>
            </a:r>
            <a:r>
              <a:rPr lang="ru-RU" b="1" dirty="0">
                <a:solidFill>
                  <a:srgbClr val="FF0000"/>
                </a:solidFill>
              </a:rPr>
              <a:t>электроэнергию</a:t>
            </a:r>
            <a:r>
              <a:rPr lang="ru-RU" b="1" dirty="0" smtClean="0">
                <a:solidFill>
                  <a:srgbClr val="FF0000"/>
                </a:solidFill>
              </a:rPr>
              <a:t>!»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Э</a:t>
            </a:r>
            <a:r>
              <a:rPr lang="ru-RU" dirty="0" smtClean="0"/>
              <a:t>нергия </a:t>
            </a:r>
            <a:r>
              <a:rPr lang="ru-RU" dirty="0"/>
              <a:t>– важнейший, универсальный, самый эффективный, технический и экономический вид </a:t>
            </a:r>
            <a:r>
              <a:rPr lang="ru-RU" dirty="0" smtClean="0"/>
              <a:t>энергии.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Picture 7" descr="Картинка 3 из 981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214686"/>
            <a:ext cx="3597457" cy="3286877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Методика и результаты исследований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2536" name="Picture 8" descr="http://economim.webblaknot.com/wp-content/uploads/sites/17/2015/09/Ekonomit-prosto.-Vyklyuchajte-svet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214950"/>
            <a:ext cx="1785950" cy="13272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pic>
        <p:nvPicPr>
          <p:cNvPr id="1026" name="Picture 2" descr="F:\энергосбережение\фото\ffiGZESP0SA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714488"/>
            <a:ext cx="3071821" cy="452596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  <p:pic>
        <p:nvPicPr>
          <p:cNvPr id="1027" name="Picture 3" descr="F:\энергосбережение\фото\IMG_20160314_17305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928802"/>
            <a:ext cx="2085964" cy="280509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1400"/>
            <a:ext cx="869714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Характеристика </a:t>
            </a:r>
            <a:r>
              <a:rPr lang="ru-RU" b="1" dirty="0" err="1" smtClean="0">
                <a:solidFill>
                  <a:srgbClr val="FF0000"/>
                </a:solidFill>
              </a:rPr>
              <a:t>энергопотребителей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836712"/>
          <a:ext cx="8106694" cy="5634672"/>
        </p:xfrm>
        <a:graphic>
          <a:graphicData uri="http://schemas.openxmlformats.org/drawingml/2006/table">
            <a:tbl>
              <a:tblPr/>
              <a:tblGrid>
                <a:gridCol w="928905"/>
                <a:gridCol w="4704560"/>
                <a:gridCol w="2473229"/>
              </a:tblGrid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Суммарная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мощность,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Электрическая лампочка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360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Холодильник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Электрическая плита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Электра 1001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3500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Стиральная машина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2100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Телевизор</a:t>
                      </a:r>
                      <a:r>
                        <a:rPr lang="ru-RU" sz="16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Panasonic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Телевизор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LG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Телевизор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Sony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83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70 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125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Компьютер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250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Электрический чайник</a:t>
                      </a: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 Polaris 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Утюг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2300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Фен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1800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Микроволновая печь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1200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2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11.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Пылесос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1500 Вт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784</Words>
  <Application>Microsoft Office PowerPoint</Application>
  <PresentationFormat>Экран (4:3)</PresentationFormat>
  <Paragraphs>234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Муниципальное казенное общеобразовательное учреждение  Табулгинская средняя общеобразовательная школа п. Табулги Чмстоозерного района Новосибирской области  </vt:lpstr>
      <vt:lpstr>     Энергосбережение в быту</vt:lpstr>
      <vt:lpstr>Авторы</vt:lpstr>
      <vt:lpstr>Слайд 4</vt:lpstr>
      <vt:lpstr>Слайд 5</vt:lpstr>
      <vt:lpstr>15-20% потребляемой в быту электроэнергии пропадает из-за небережливости потребителей. </vt:lpstr>
      <vt:lpstr>«Экономьте электроэнергию!» Энергия – важнейший, универсальный, самый эффективный, технический и экономический вид энергии.</vt:lpstr>
      <vt:lpstr>Методика и результаты исследований </vt:lpstr>
      <vt:lpstr>Характеристика энергопотребителей</vt:lpstr>
      <vt:lpstr>Потребление электроэнергии   в  семье Кузьминых</vt:lpstr>
      <vt:lpstr>Потребление электроэнергии   в  семье Швадченко</vt:lpstr>
      <vt:lpstr>Потребление электроэнергии   в  семье Кузьминых (РЕЖИМ ЭКОНОМИИ)</vt:lpstr>
      <vt:lpstr>Потребление электроэнергии   в семье Швадченко (в режиме экономии)</vt:lpstr>
      <vt:lpstr>Сравнительная таблица </vt:lpstr>
      <vt:lpstr>Анкета  по выявлению понимания необходимости  рационального и экономного использования энергоресурсов. </vt:lpstr>
      <vt:lpstr>Слайд 16</vt:lpstr>
      <vt:lpstr>Слайд 17</vt:lpstr>
      <vt:lpstr>Наши предложения по энергосбережению:</vt:lpstr>
      <vt:lpstr>Наши предложения по энергосбережению:</vt:lpstr>
      <vt:lpstr>Чем больше света сбережём, Тем лучше все мы заживём!</vt:lpstr>
      <vt:lpstr>Слайд 21</vt:lpstr>
      <vt:lpstr> Источники:   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«Энергосбережение в быту».</dc:title>
  <dc:creator>GEG</dc:creator>
  <cp:lastModifiedBy>user</cp:lastModifiedBy>
  <cp:revision>120</cp:revision>
  <dcterms:created xsi:type="dcterms:W3CDTF">2011-11-24T20:48:01Z</dcterms:created>
  <dcterms:modified xsi:type="dcterms:W3CDTF">2016-05-29T10:22:37Z</dcterms:modified>
</cp:coreProperties>
</file>