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E1206-BC40-4409-A600-1BF2CDE2343A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91F4A-1FC9-4E64-8ACB-BBE683582A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91F4A-1FC9-4E64-8ACB-BBE683582A1A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arrow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arrow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arrow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arrow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  <p:sndAc>
      <p:stSnd>
        <p:snd r:embed="rId1" name="arrow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arrow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arrow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arrow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arrow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arrow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  <p:sndAc>
      <p:stSnd>
        <p:snd r:embed="rId1" name="arrow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  <p:sndAc>
      <p:stSnd>
        <p:snd r:embed="rId13" name="arrow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1%80%D0%B5%D0%B4%D0%BD%D1%8F%D1%8F_%D0%90%D0%B7%D0%B8%D1%8F" TargetMode="External"/><Relationship Id="rId3" Type="http://schemas.openxmlformats.org/officeDocument/2006/relationships/hyperlink" Target="http://ru.wikipedia.org/wiki/%D0%A2%D1%80%D0%B0%D0%BD%D1%81%D1%81%D0%B8%D0%B1%D0%B8%D1%80%D1%81%D0%BA%D0%B0%D1%8F_%D0%BC%D0%B0%D0%B3%D0%B8%D1%81%D1%82%D1%80%D0%B0%D0%BB%D1%8C" TargetMode="External"/><Relationship Id="rId7" Type="http://schemas.openxmlformats.org/officeDocument/2006/relationships/hyperlink" Target="http://ru.wikipedia.org/wiki/%D0%94%D0%B0%D0%BB%D1%8C%D0%BD%D0%B8%D0%B9_%D0%92%D0%BE%D1%81%D1%82%D0%BE%D0%BA_%D0%A0%D0%BE%D1%81%D1%81%D0%B8%D0%B8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1%D0%B8%D0%B1%D0%B8%D1%80%D1%8C" TargetMode="External"/><Relationship Id="rId5" Type="http://schemas.openxmlformats.org/officeDocument/2006/relationships/hyperlink" Target="http://ru.wikipedia.org/wiki/%D0%90%D0%B2%D1%82%D0%BE%D0%BC%D0%BE%D0%B1%D0%B8%D0%BB%D1%8C%D0%BD%D0%B0%D1%8F_%D0%B4%D0%BE%D1%80%D0%BE%D0%B3%D0%B0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ru.wikipedia.org/wiki/%D0%96%D0%B5%D0%BB%D0%B5%D0%B7%D0%BD%D0%B0%D1%8F_%D0%B4%D0%BE%D1%80%D0%BE%D0%B3%D0%B0" TargetMode="External"/><Relationship Id="rId9" Type="http://schemas.openxmlformats.org/officeDocument/2006/relationships/hyperlink" Target="http://ru.wikipedia.org/wiki/%D0%A0%D0%B5%D1%87%D0%BD%D0%BE%D0%B9_%D0%BF%D0%BE%D1%80%D1%8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E%D0%BC%D1%81%D0%BA" TargetMode="External"/><Relationship Id="rId3" Type="http://schemas.openxmlformats.org/officeDocument/2006/relationships/hyperlink" Target="http://ru.wikipedia.org/w/index.php?title=%D0%A0%D0%B5%D1%87%D0%BD%D0%BE%D0%B9_%D0%BF%D0%BE%D1%80%D1%82_%28%D0%9D%D0%BE%D0%B2%D0%BE%D1%81%D0%B8%D0%B1%D0%B8%D1%80%D1%81%D0%BA%29&amp;action=edit&amp;redlink=1" TargetMode="External"/><Relationship Id="rId7" Type="http://schemas.openxmlformats.org/officeDocument/2006/relationships/hyperlink" Target="http://ru.wikipedia.org/w/index.php?title=%D0%9A%D0%BE%D1%80%D0%B0%D0%B1%D0%BB%D0%B8%D0%BA_%28%D0%BE%D1%81%D1%82%D1%80%D0%BE%D0%B2%29&amp;action=edit&amp;redlink=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1%D0%B5%D0%B4%D0%BE%D0%B2%D0%B0_%D0%B7%D0%B0%D0%B8%D0%BC%D0%BA%D0%B0" TargetMode="External"/><Relationship Id="rId5" Type="http://schemas.openxmlformats.org/officeDocument/2006/relationships/hyperlink" Target="http://ru.wikipedia.org/w/index.php?title=%D0%97%D0%B0%D0%BF%D0%B0%D0%B4%D0%BD%D0%BE-%D0%A1%D0%B8%D0%B1%D0%B8%D1%80%D1%81%D0%BA%D0%BE%D0%B5_%D1%80%D0%B5%D1%87%D0%BD%D0%BE%D0%B5_%D0%BF%D0%B0%D1%80%D0%BE%D1%85%D0%BE%D0%B4%D1%81%D1%82%D0%B2%D0%BE&amp;action=edit&amp;redlink=1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ru.wikipedia.org/wiki/%D0%9E%D0%B1%D1%8C" TargetMode="External"/><Relationship Id="rId9" Type="http://schemas.openxmlformats.org/officeDocument/2006/relationships/hyperlink" Target="http://ru.wikipedia.org/wiki/%D0%97%D0%B0%D0%B2%D1%8C%D1%8F%D0%BB%D0%BE%D0%B2%D0%BE_%28%D0%9D%D0%BE%D0%B2%D0%BE%D1%81%D0%B8%D0%B1%D0%B8%D1%80%D1%81%D0%BA%D0%B0%D1%8F_%D0%BE%D0%B1%D0%BB%D0%B0%D1%81%D1%82%D1%8C%2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893_%D0%B3%D0%BE%D0%B4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F%D0%B0%D1%80%D0%BE%D0%B2%D0%BE%D0%B7" TargetMode="External"/><Relationship Id="rId5" Type="http://schemas.openxmlformats.org/officeDocument/2006/relationships/hyperlink" Target="http://ru.wikipedia.org/wiki/%D0%9D%D0%BE%D0%B2%D0%BE%D1%81%D0%B8%D0%B1%D0%B8%D1%80%D1%81%D0%BA-%D0%93%D0%BB%D0%B0%D0%B2%D0%BD%D1%8B%D0%B9" TargetMode="External"/><Relationship Id="rId4" Type="http://schemas.openxmlformats.org/officeDocument/2006/relationships/hyperlink" Target="http://ru.wikipedia.org/wiki/%D0%96%D0%B5%D0%BB%D0%B5%D0%B7%D0%BD%D0%BE%D0%B4%D0%BE%D1%80%D0%BE%D0%B6%D0%BD%D1%8B%D0%B9_%D0%B2%D0%BE%D0%BA%D0%B7%D0%B0%D0%BB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0%D0%BC%D0%B5%D0%BD%D1%8C_%D0%BD%D0%B0_%D0%9E%D0%B1%D0%B8" TargetMode="External"/><Relationship Id="rId13" Type="http://schemas.openxmlformats.org/officeDocument/2006/relationships/image" Target="../media/image7.jpeg"/><Relationship Id="rId3" Type="http://schemas.openxmlformats.org/officeDocument/2006/relationships/hyperlink" Target="http://ru.wikipedia.org/wiki/%D0%9E%D0%BC%D1%81%D0%BA" TargetMode="External"/><Relationship Id="rId7" Type="http://schemas.openxmlformats.org/officeDocument/2006/relationships/hyperlink" Target="http://ru.wikipedia.org/wiki/%D0%91%D0%B0%D1%80%D0%BD%D0%B0%D1%83%D0%BB" TargetMode="External"/><Relationship Id="rId12" Type="http://schemas.openxmlformats.org/officeDocument/2006/relationships/hyperlink" Target="http://ru.wikipedia.org/wiki/%D0%9E%D0%BB%D0%BE%D0%B2%D0%BE%D0%B7%D0%B0%D0%B2%D0%BE%D0%B4%D1%81%D0%BA%D0%BE%D0%B9_%D0%BC%D0%BE%D1%81%D1%82_%28%D0%9D%D0%BE%D0%B2%D0%BE%D1%81%D0%B8%D0%B1%D0%B8%D1%80%D1%81%D0%BA%29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B%D0%B5%D0%BD%D0%B8%D0%BD%D1%81%D0%BA-%D0%9A%D1%83%D0%B7%D0%BD%D0%B5%D1%86%D0%BA%D0%B8%D0%B9" TargetMode="External"/><Relationship Id="rId11" Type="http://schemas.openxmlformats.org/officeDocument/2006/relationships/hyperlink" Target="http://ru.wikipedia.org/wiki/%D0%9A%D0%BE%D0%BC%D0%BC%D1%83%D0%BD%D0%B0%D0%BB%D1%8C%D0%BD%D1%8B%D0%B9_%D0%BC%D0%BE%D1%81%D1%82_%28%D0%9D%D0%BE%D0%B2%D0%BE%D1%81%D0%B8%D0%B1%D0%B8%D1%80%D1%81%D0%BA%29" TargetMode="External"/><Relationship Id="rId5" Type="http://schemas.openxmlformats.org/officeDocument/2006/relationships/hyperlink" Target="http://ru.wikipedia.org/wiki/%D0%AE%D1%80%D0%B3%D0%B0" TargetMode="External"/><Relationship Id="rId10" Type="http://schemas.openxmlformats.org/officeDocument/2006/relationships/hyperlink" Target="http://ru.wikipedia.org/wiki/%D0%94%D0%B8%D0%BC%D0%B8%D1%82%D1%80%D0%BE%D0%B2%D1%81%D0%BA%D0%B8%D0%B9_%D0%BC%D0%BE%D1%81%D1%82" TargetMode="External"/><Relationship Id="rId4" Type="http://schemas.openxmlformats.org/officeDocument/2006/relationships/hyperlink" Target="http://ru.wikipedia.org/wiki/%D0%9A%D0%BE%D0%BB%D1%8B%D0%B2%D0%B0%D0%BD%D1%8C_%28%D0%9D%D0%BE%D0%B2%D0%BE%D1%81%D0%B8%D0%B1%D0%B8%D1%80%D1%81%D0%BA%D0%B0%D1%8F_%D0%BE%D0%B1%D0%BB%D0%B0%D1%81%D1%82%D1%8C%29" TargetMode="External"/><Relationship Id="rId9" Type="http://schemas.openxmlformats.org/officeDocument/2006/relationships/hyperlink" Target="http://ru.wikipedia.org/wiki/%D0%9E%D0%B1%D1%8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D%D0%BE%D0%B2%D0%BE%D1%81%D0%B8%D0%B1%D0%B8%D1%80%D1%81%D0%BA" TargetMode="External"/><Relationship Id="rId3" Type="http://schemas.openxmlformats.org/officeDocument/2006/relationships/hyperlink" Target="http://ru.wikipedia.org/wiki/%D0%90%D1%8D%D1%80%D0%BE%D0%BF%D0%BE%D1%80%D1%82" TargetMode="External"/><Relationship Id="rId7" Type="http://schemas.openxmlformats.org/officeDocument/2006/relationships/hyperlink" Target="http://ru.wikipedia.org/wiki/%D0%9D%D0%90%D0%9F%D0%9E_%D0%B8%D0%BC._%D0%A7%D0%BA%D0%B0%D0%BB%D0%BE%D0%B2%D0%B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5%D0%BB%D1%8C%D1%86%D0%BE%D0%B2%D0%BA%D0%B0_%28%D0%B0%D1%8D%D1%80%D0%BE%D0%BF%D0%BE%D1%80%D1%82%29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://ru.wikipedia.org/wiki/%D0%9D%D0%BE%D0%B2%D0%BE%D1%81%D0%B8%D0%B1%D0%B8%D1%80%D1%81%D0%BA_%D0%A1%D0%B5%D0%B2%D0%B5%D1%80%D0%BD%D1%8B%D0%B9_%28%D0%B0%D1%8D%D1%80%D0%BE%D0%BF%D0%BE%D1%80%D1%82%29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ru.wikipedia.org/wiki/%D0%A2%D0%BE%D0%BB%D0%BC%D0%B0%D1%87%D1%91%D0%B2%D0%BE_%28%D0%B0%D1%8D%D1%80%D0%BE%D0%BF%D0%BE%D1%80%D1%82%29" TargetMode="External"/><Relationship Id="rId9" Type="http://schemas.openxmlformats.org/officeDocument/2006/relationships/hyperlink" Target="http://commons.wikimedia.org/wiki/File:%D0%90%D1%8D%D1%80%D0%BE%D0%BF%D0%BE%D1%80%D1%82_%D0%A2%D0%BE%D0%BB%D0%BC%D0%B0%D1%87%D1%91%D0%B2%D0%BE.jpg?uselang=ru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34_%D0%B3%D0%BE%D0%B4" TargetMode="External"/><Relationship Id="rId3" Type="http://schemas.openxmlformats.org/officeDocument/2006/relationships/hyperlink" Target="http://ru.wikipedia.org/wiki/%D0%90%D0%B2%D1%82%D0%BE%D0%B1%D1%83%D1%81" TargetMode="External"/><Relationship Id="rId7" Type="http://schemas.openxmlformats.org/officeDocument/2006/relationships/hyperlink" Target="http://ru.wikipedia.org/wiki/26_%D0%BD%D0%BE%D1%8F%D0%B1%D1%80%D1%8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2%D1%80%D0%B0%D0%BC%D0%B2%D0%B0%D0%B9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ru.wikipedia.org/wiki/1923_%D0%B3%D0%BE%D0%B4" TargetMode="Externa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85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://ru.wikipedia.org/wiki/%D0%9D%D0%BE%D0%B2%D0%BE%D1%81%D0%B8%D0%B1%D0%B8%D1%80%D1%81%D0%BA%D0%B8%D0%B9_%D0%BC%D0%B5%D1%82%D1%80%D0%BE%D0%BF%D0%BE%D0%BB%D0%B8%D1%82%D0%B5%D0%BD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1%D0%B8%D0%B1%D0%B8%D1%80%D1%8C" TargetMode="External"/><Relationship Id="rId5" Type="http://schemas.openxmlformats.org/officeDocument/2006/relationships/hyperlink" Target="http://ru.wikipedia.org/wiki/%D0%9C%D0%B5%D1%82%D1%80%D0%BE%D0%BF%D0%BE%D0%BB%D0%B8%D1%82%D0%B5%D0%BD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://ru.wikipedia.org/wiki/%D0%97%D0%BE%D0%BB%D0%BE%D1%82%D0%B0%D1%8F_%D0%9D%D0%B8%D0%B2%D0%B0_(%D1%81%D1%82%D0%B0%D0%BD%D1%86%D0%B8%D1%8F_%D0%BC%D0%B5%D1%82%D1%80%D0%BE)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hyperlink" Target="http://ru.wikipedia.org/wiki/%D0%9C%D0%B0%D1%80%D1%88%D1%80%D1%83%D1%82%D0%BD%D0%BE%D0%B5_%D1%82%D0%B0%D0%BA%D1%81%D0%B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957" TargetMode="External"/><Relationship Id="rId5" Type="http://schemas.openxmlformats.org/officeDocument/2006/relationships/hyperlink" Target="http://ru.wikipedia.org/wiki/%D0%A2%D1%80%D0%BE%D0%BB%D0%BB%D0%B5%D0%B9%D0%B1%D1%83%D1%81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57290" y="142852"/>
            <a:ext cx="6557986" cy="1100159"/>
          </a:xfrm>
        </p:spPr>
        <p:txBody>
          <a:bodyPr/>
          <a:lstStyle/>
          <a:p>
            <a:r>
              <a:rPr lang="ru-RU" dirty="0" smtClean="0"/>
              <a:t>Транспорт нашего города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214422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Новосибирск — крупнейший транспортный узел Сибири: через него проходят </a:t>
            </a:r>
            <a:r>
              <a:rPr lang="ru-RU" dirty="0" smtClean="0">
                <a:hlinkClick r:id="rId3" tooltip="Транссибирская магистраль"/>
              </a:rPr>
              <a:t>Транссибирская магистраль</a:t>
            </a:r>
            <a:r>
              <a:rPr lang="ru-RU" dirty="0" smtClean="0"/>
              <a:t>, </a:t>
            </a:r>
            <a:r>
              <a:rPr lang="ru-RU" dirty="0" smtClean="0">
                <a:hlinkClick r:id="rId4" tooltip="Железная дорога"/>
              </a:rPr>
              <a:t>железные</a:t>
            </a:r>
            <a:r>
              <a:rPr lang="ru-RU" dirty="0" smtClean="0"/>
              <a:t> и </a:t>
            </a:r>
            <a:r>
              <a:rPr lang="ru-RU" dirty="0" smtClean="0">
                <a:hlinkClick r:id="rId5" tooltip="Автомобильная дорога"/>
              </a:rPr>
              <a:t>шоссейные дороги</a:t>
            </a:r>
            <a:r>
              <a:rPr lang="ru-RU" dirty="0" smtClean="0"/>
              <a:t>. </a:t>
            </a:r>
            <a:r>
              <a:rPr lang="ru-RU" dirty="0" smtClean="0"/>
              <a:t>Новосибирск </a:t>
            </a:r>
            <a:r>
              <a:rPr lang="ru-RU" dirty="0" smtClean="0"/>
              <a:t>связывает </a:t>
            </a:r>
            <a:r>
              <a:rPr lang="ru-RU" dirty="0" smtClean="0">
                <a:hlinkClick r:id="rId6" tooltip="Сибирь"/>
              </a:rPr>
              <a:t>Сибирь</a:t>
            </a:r>
            <a:r>
              <a:rPr lang="ru-RU" dirty="0" smtClean="0"/>
              <a:t>, </a:t>
            </a:r>
            <a:r>
              <a:rPr lang="ru-RU" dirty="0" smtClean="0">
                <a:hlinkClick r:id="rId7" tooltip="Дальний Восток России"/>
              </a:rPr>
              <a:t>Дальний Восток</a:t>
            </a:r>
            <a:r>
              <a:rPr lang="ru-RU" dirty="0" smtClean="0"/>
              <a:t>, </a:t>
            </a:r>
            <a:r>
              <a:rPr lang="ru-RU" dirty="0" smtClean="0">
                <a:hlinkClick r:id="rId8" tooltip="Средняя Азия"/>
              </a:rPr>
              <a:t>Среднюю Азию</a:t>
            </a:r>
            <a:r>
              <a:rPr lang="ru-RU" dirty="0" smtClean="0"/>
              <a:t> с европейскими регионами России. </a:t>
            </a:r>
            <a:r>
              <a:rPr lang="ru-RU" dirty="0" smtClean="0"/>
              <a:t>Новосибирск </a:t>
            </a:r>
            <a:r>
              <a:rPr lang="ru-RU" dirty="0" smtClean="0"/>
              <a:t>является также </a:t>
            </a:r>
            <a:r>
              <a:rPr lang="ru-RU" dirty="0" smtClean="0">
                <a:hlinkClick r:id="rId9" tooltip="Речной порт"/>
              </a:rPr>
              <a:t>речным портом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8" name="Picture 4" descr="&amp;Ncy;&amp;ocy;&amp;vcy;&amp;ocy;&amp;scy;&amp;icy;&amp;bcy;&amp;icy;&amp;rcy;&amp;scy;&amp;kcy; &amp;scy; &amp;vcy;&amp;ycy;&amp;scy;&amp;ocy;&amp;tcy;&amp;ycy; (&amp;lcy;&amp;iecy;&amp;tcy;&amp;ocy; 2012)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14480" y="3143248"/>
            <a:ext cx="5108680" cy="34114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4296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Водный транспорт</a:t>
            </a:r>
          </a:p>
          <a:p>
            <a:r>
              <a:rPr lang="ru-RU" dirty="0" smtClean="0">
                <a:hlinkClick r:id="rId3" tooltip="Речной порт (Новосибирск) (страница отсутствует)"/>
              </a:rPr>
              <a:t>Речной </a:t>
            </a:r>
            <a:r>
              <a:rPr lang="ru-RU" dirty="0" smtClean="0">
                <a:hlinkClick r:id="rId3" tooltip="Речной порт (Новосибирск) (страница отсутствует)"/>
              </a:rPr>
              <a:t>порт</a:t>
            </a:r>
            <a:r>
              <a:rPr lang="ru-RU" dirty="0" smtClean="0"/>
              <a:t> находится </a:t>
            </a:r>
            <a:r>
              <a:rPr lang="ru-RU" dirty="0" smtClean="0"/>
              <a:t>близости </a:t>
            </a:r>
            <a:r>
              <a:rPr lang="ru-RU" dirty="0" smtClean="0"/>
              <a:t>от знаменитого моста через </a:t>
            </a:r>
            <a:r>
              <a:rPr lang="ru-RU" dirty="0" smtClean="0">
                <a:hlinkClick r:id="rId4" tooltip="Обь"/>
              </a:rPr>
              <a:t>Обь</a:t>
            </a:r>
            <a:r>
              <a:rPr lang="ru-RU" dirty="0" smtClean="0"/>
              <a:t> в Железнодорожном районе города. В Новосибирске находится управление </a:t>
            </a:r>
            <a:r>
              <a:rPr lang="ru-RU" dirty="0" err="1" smtClean="0">
                <a:hlinkClick r:id="rId5" tooltip="Западно-Сибирское речное пароходство (страница отсутствует)"/>
              </a:rPr>
              <a:t>Западно-Сибирского</a:t>
            </a:r>
            <a:r>
              <a:rPr lang="ru-RU" dirty="0" smtClean="0">
                <a:hlinkClick r:id="rId5" tooltip="Западно-Сибирское речное пароходство (страница отсутствует)"/>
              </a:rPr>
              <a:t> речного пароходства</a:t>
            </a:r>
            <a:r>
              <a:rPr lang="ru-RU" dirty="0" smtClean="0"/>
              <a:t>. Навигация на Оби состоит из перевозки транзитных грузов на дальние расстояния, местных пассажирских перевозок (</a:t>
            </a:r>
            <a:r>
              <a:rPr lang="ru-RU" dirty="0" smtClean="0">
                <a:hlinkClick r:id="rId6" tooltip="Седова заимка"/>
              </a:rPr>
              <a:t>Седова заимка</a:t>
            </a:r>
            <a:r>
              <a:rPr lang="ru-RU" dirty="0" smtClean="0"/>
              <a:t>, </a:t>
            </a:r>
            <a:r>
              <a:rPr lang="ru-RU" dirty="0" smtClean="0">
                <a:hlinkClick r:id="rId7" tooltip="Кораблик (остров) (страница отсутствует)"/>
              </a:rPr>
              <a:t>о. Кораблик</a:t>
            </a:r>
            <a:r>
              <a:rPr lang="ru-RU" dirty="0" smtClean="0"/>
              <a:t>) и добычи песка. Туристические речные маршруты теперь существуют только до </a:t>
            </a:r>
            <a:r>
              <a:rPr lang="ru-RU" dirty="0" smtClean="0">
                <a:hlinkClick r:id="rId8" tooltip="Томск"/>
              </a:rPr>
              <a:t>Томска</a:t>
            </a:r>
            <a:r>
              <a:rPr lang="ru-RU" dirty="0" smtClean="0"/>
              <a:t> и по Обскому морю до </a:t>
            </a:r>
            <a:r>
              <a:rPr lang="ru-RU" dirty="0" smtClean="0">
                <a:hlinkClick r:id="rId9" tooltip="Завьялово (Новосибирская область)"/>
              </a:rPr>
              <a:t>Завьялово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 descr="File:&amp;Kcy;&amp;ocy;&amp;mcy;&amp;mcy;&amp;ucy;&amp;ncy;&amp;acy;&amp;lcy;&amp;softcy;&amp;ncy;&amp;ycy;&amp;jcy; &amp;mcy;&amp;ocy;&amp;scy;&amp;tcy;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14480" y="2500306"/>
            <a:ext cx="5572164" cy="4181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&amp;Vcy;&amp;ocy;&amp;kcy;&amp;zcy;&amp;acy;&amp;lcy; &amp;Ncy;&amp;ocy;&amp;vcy;&amp;ocy;&amp;scy;&amp;icy;&amp;bcy;&amp;icy;&amp;rcy;&amp;scy;&amp;kcy;&amp;acy;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029836" cy="2357454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429124" y="285728"/>
            <a:ext cx="4500594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 tooltip="Железнодорожный вокзал"/>
              </a:rPr>
              <a:t>Железнодорожный вокзал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5" tooltip="Новосибирск-Главный"/>
              </a:rPr>
              <a:t>Новосибирск-Главный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» —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один из самых крупных в стране и является архитектурной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достопримечательностью города.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Согласно замыслу авторов проекта, его здание воспроизводит форму старинного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6" tooltip="Паровоз"/>
              </a:rPr>
              <a:t>паровоза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</p:txBody>
      </p:sp>
      <p:pic>
        <p:nvPicPr>
          <p:cNvPr id="14343" name="Picture 7" descr="&amp;ZHcy;&amp;iecy;&amp;lcy;&amp;iecy;&amp;zcy;&amp;ncy;&amp;ocy;&amp;dcy;&amp;ocy;&amp;rcy;&amp;ocy;&amp;zhcy;&amp;ncy;&amp;acy;&amp;yacy; &amp;scy;&amp;tcy;&amp;acy;&amp;ncy;&amp;tscy;&amp;icy;&amp;yacy; &amp;Icy;&amp;ncy;&amp;scy;&amp;kcy;&amp;acy;&amp;yacy; &amp;vcy; &amp;Ncy;&amp;ocy;&amp;vcy;&amp;ocy;&amp;scy;&amp;icy;&amp;bcy;&amp;icy;&amp;rcy;&amp;scy;&amp;kcy;&amp;iecy; (2012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2786058"/>
            <a:ext cx="5715040" cy="379732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786058"/>
            <a:ext cx="30718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charset="0"/>
                <a:cs typeface="Arial" charset="0"/>
              </a:rPr>
              <a:t>Новосибирск </a:t>
            </a:r>
            <a:r>
              <a:rPr lang="ru-RU" sz="1600" dirty="0" smtClean="0">
                <a:latin typeface="Arial" charset="0"/>
                <a:cs typeface="Arial" charset="0"/>
              </a:rPr>
              <a:t>является крупным железнодорожным узлом. Своим рождением он обязан строительству Транссибирской магистрали в </a:t>
            </a:r>
            <a:r>
              <a:rPr lang="ru-RU" sz="1600" dirty="0" smtClean="0">
                <a:latin typeface="Arial" charset="0"/>
                <a:cs typeface="Arial" charset="0"/>
                <a:hlinkClick r:id="rId8" tooltip="1893 год"/>
              </a:rPr>
              <a:t>1893 году</a:t>
            </a:r>
            <a:r>
              <a:rPr lang="ru-RU" sz="1600" dirty="0" smtClean="0">
                <a:latin typeface="Arial" charset="0"/>
                <a:cs typeface="Arial" charset="0"/>
              </a:rPr>
              <a:t>. Сегодня, кроме Транссиба,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charset="0"/>
                <a:cs typeface="Arial" charset="0"/>
              </a:rPr>
              <a:t>в Новосибирске сходятся железные дороги </a:t>
            </a:r>
            <a:r>
              <a:rPr lang="ru-RU" sz="1600" dirty="0" smtClean="0">
                <a:latin typeface="Arial" charset="0"/>
                <a:cs typeface="Arial" charset="0"/>
              </a:rPr>
              <a:t>алтайского</a:t>
            </a:r>
            <a:endParaRPr lang="ru-RU" sz="1600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charset="0"/>
                <a:cs typeface="Arial" charset="0"/>
              </a:rPr>
              <a:t>и кузбасского </a:t>
            </a:r>
            <a:r>
              <a:rPr lang="ru-RU" sz="1600" dirty="0" smtClean="0">
                <a:latin typeface="Arial" charset="0"/>
                <a:cs typeface="Arial" charset="0"/>
              </a:rPr>
              <a:t>направлений</a:t>
            </a:r>
            <a:r>
              <a:rPr lang="ru-RU" sz="1600" dirty="0" smtClean="0">
                <a:latin typeface="Arial" charset="0"/>
                <a:cs typeface="Arial" charset="0"/>
              </a:rPr>
              <a:t>.</a:t>
            </a:r>
            <a:endParaRPr lang="ru-RU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ll dir="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2868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Автомобильный транспорт</a:t>
            </a:r>
          </a:p>
          <a:p>
            <a:r>
              <a:rPr lang="ru-RU" sz="1600" dirty="0" smtClean="0"/>
              <a:t>Автомобильные шоссе идут из города в 6 направлениях (на </a:t>
            </a:r>
            <a:r>
              <a:rPr lang="ru-RU" sz="1600" dirty="0" smtClean="0">
                <a:hlinkClick r:id="rId3" tooltip="Омск"/>
              </a:rPr>
              <a:t>Омск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4" tooltip="Колывань (Новосибирская область)"/>
              </a:rPr>
              <a:t>Колывань</a:t>
            </a:r>
            <a:r>
              <a:rPr lang="ru-RU" sz="1600" dirty="0" smtClean="0"/>
              <a:t>, </a:t>
            </a:r>
            <a:r>
              <a:rPr lang="ru-RU" sz="1600" dirty="0" smtClean="0">
                <a:hlinkClick r:id="rId5" tooltip="Юрга"/>
              </a:rPr>
              <a:t>Юргу</a:t>
            </a:r>
            <a:r>
              <a:rPr lang="ru-RU" sz="1600" dirty="0" smtClean="0"/>
              <a:t>, </a:t>
            </a:r>
            <a:r>
              <a:rPr lang="ru-RU" sz="1600" dirty="0" err="1" smtClean="0">
                <a:hlinkClick r:id="rId6" tooltip="Ленинск-Кузнецкий"/>
              </a:rPr>
              <a:t>Ленинск-Кузнецкий</a:t>
            </a:r>
            <a:r>
              <a:rPr lang="ru-RU" sz="1600" dirty="0" smtClean="0"/>
              <a:t>, </a:t>
            </a:r>
            <a:r>
              <a:rPr lang="ru-RU" sz="1600" dirty="0" smtClean="0">
                <a:hlinkClick r:id="rId7" tooltip="Барнаул"/>
              </a:rPr>
              <a:t>Барнаул</a:t>
            </a:r>
            <a:r>
              <a:rPr lang="ru-RU" sz="1600" dirty="0" smtClean="0"/>
              <a:t> </a:t>
            </a:r>
            <a:r>
              <a:rPr lang="ru-RU" sz="1600" dirty="0" smtClean="0"/>
              <a:t>и </a:t>
            </a:r>
            <a:r>
              <a:rPr lang="ru-RU" sz="1600" dirty="0" smtClean="0">
                <a:hlinkClick r:id="rId8" tooltip="Камень на Оби"/>
              </a:rPr>
              <a:t>Камень на Оби</a:t>
            </a:r>
            <a:r>
              <a:rPr lang="ru-RU" sz="1600" dirty="0" smtClean="0"/>
              <a:t>). </a:t>
            </a:r>
            <a:r>
              <a:rPr lang="ru-RU" sz="1600" dirty="0" smtClean="0"/>
              <a:t>В </a:t>
            </a:r>
            <a:r>
              <a:rPr lang="ru-RU" sz="1600" dirty="0" smtClean="0"/>
              <a:t>городе и его окрестностях имеется 3 автомобильных моста через </a:t>
            </a:r>
            <a:r>
              <a:rPr lang="ru-RU" sz="1600" dirty="0" smtClean="0">
                <a:hlinkClick r:id="rId9" tooltip="Обь"/>
              </a:rPr>
              <a:t>Обь</a:t>
            </a:r>
            <a:r>
              <a:rPr lang="ru-RU" sz="1600" dirty="0" smtClean="0"/>
              <a:t> (мост Северного обхода между п. </a:t>
            </a:r>
            <a:r>
              <a:rPr lang="ru-RU" sz="1600" dirty="0" err="1" smtClean="0"/>
              <a:t>Мочище</a:t>
            </a:r>
            <a:r>
              <a:rPr lang="ru-RU" sz="1600" dirty="0" smtClean="0"/>
              <a:t> и Красный яр, </a:t>
            </a:r>
            <a:r>
              <a:rPr lang="ru-RU" sz="1600" dirty="0" err="1" smtClean="0">
                <a:hlinkClick r:id="rId10" tooltip="Димитровский мост"/>
              </a:rPr>
              <a:t>Димитровский</a:t>
            </a:r>
            <a:r>
              <a:rPr lang="ru-RU" sz="1600" dirty="0" smtClean="0"/>
              <a:t>, </a:t>
            </a:r>
            <a:r>
              <a:rPr lang="ru-RU" sz="1600" dirty="0" smtClean="0">
                <a:hlinkClick r:id="rId11" tooltip="Коммунальный мост (Новосибирск)"/>
              </a:rPr>
              <a:t>Октябрьский</a:t>
            </a:r>
            <a:r>
              <a:rPr lang="ru-RU" sz="1600" dirty="0" smtClean="0"/>
              <a:t>) </a:t>
            </a:r>
            <a:r>
              <a:rPr lang="ru-RU" sz="1600" dirty="0" smtClean="0"/>
              <a:t>и </a:t>
            </a:r>
            <a:r>
              <a:rPr lang="ru-RU" sz="1600" dirty="0" smtClean="0">
                <a:hlinkClick r:id="rId12" tooltip="Оловозаводской мост (Новосибирск)"/>
              </a:rPr>
              <a:t>ещё один</a:t>
            </a:r>
            <a:r>
              <a:rPr lang="ru-RU" sz="1600" dirty="0" smtClean="0"/>
              <a:t> строится. По самому северному из мостов можно объехать Новосибирск </a:t>
            </a:r>
            <a:r>
              <a:rPr lang="ru-RU" sz="1600" dirty="0" smtClean="0"/>
              <a:t>с </a:t>
            </a:r>
            <a:r>
              <a:rPr lang="ru-RU" sz="1600" dirty="0" smtClean="0"/>
              <a:t>запада на восток и обратно. </a:t>
            </a:r>
            <a:r>
              <a:rPr lang="ru-RU" sz="1600" dirty="0" smtClean="0"/>
              <a:t>В </a:t>
            </a:r>
            <a:r>
              <a:rPr lang="ru-RU" sz="1600" dirty="0" smtClean="0"/>
              <a:t>центре города, в начале Красного проспекта расположен автовокзал.</a:t>
            </a:r>
            <a:endParaRPr lang="ru-RU" sz="1600" dirty="0"/>
          </a:p>
        </p:txBody>
      </p:sp>
      <p:pic>
        <p:nvPicPr>
          <p:cNvPr id="17410" name="Picture 2" descr="&amp;Scy;&amp;tcy;&amp;rcy;&amp;ocy;&amp;icy;&amp;tcy;&amp;iecy;&amp;lcy;&amp;softcy;&amp;scy;&amp;tcy;&amp;vcy;&amp;ocy; &amp;tcy;&amp;rcy;&amp;iecy;&amp;tcy;&amp;softcy;&amp;iecy;&amp;gcy;&amp;ocy; &amp;mcy;&amp;ocy;&amp;scy;&amp;tcy;&amp;acy; &amp;chcy;&amp;iecy;&amp;rcy;&amp;iecy;&amp;zcy; &amp;Ocy;&amp;bcy;&amp;softcy; &amp;vcy; &amp;Ncy;&amp;ocy;&amp;vcy;&amp;ocy;&amp;scy;&amp;icy;&amp;bcy;&amp;icy;&amp;rcy;&amp;scy;&amp;kcy;&amp;iecy; (&amp;Acy;&amp;vcy;&amp;gcy;&amp;ucy;&amp;scy;&amp;tcy; 2012)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2976" y="2143116"/>
            <a:ext cx="6715140" cy="4484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357686" y="428604"/>
            <a:ext cx="45720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 городе имеется два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 tooltip="Аэропорт"/>
              </a:rPr>
              <a:t>аэропорта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 tooltip="Толмачёво (аэропорт)"/>
              </a:rPr>
              <a:t>Толмачёво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5" tooltip="Новосибирск Северный (аэропорт)"/>
              </a:rPr>
              <a:t>Северный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 аэродром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6" tooltip="Ельцовка (аэропорт)"/>
              </a:rPr>
              <a:t>Ельцовка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на территории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7" tooltip="НАПО им. Чкалова"/>
              </a:rPr>
              <a:t>завода им. Чкалова</a:t>
            </a: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8"/>
              </a:rPr>
              <a:t>[53]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Аэропорт Толмачёво имеет международный статус.</a:t>
            </a:r>
          </a:p>
        </p:txBody>
      </p:sp>
      <p:pic>
        <p:nvPicPr>
          <p:cNvPr id="16386" name="Picture 2" descr="http://upload.wikimedia.org/wikipedia/commons/thumb/d/d2/%D0%90%D1%8D%D1%80%D0%BE%D0%BF%D0%BE%D1%80%D1%82_%D0%A2%D0%BE%D0%BB%D0%BC%D0%B0%D1%87%D1%91%D0%B2%D0%BE.jpg/250px-%D0%90%D1%8D%D1%80%D0%BE%D0%BF%D0%BE%D1%80%D1%82_%D0%A2%D0%BE%D0%BB%D0%BC%D0%B0%D1%87%D1%91%D0%B2%D0%BE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19" y="428604"/>
            <a:ext cx="3799893" cy="2857520"/>
          </a:xfrm>
          <a:prstGeom prst="rect">
            <a:avLst/>
          </a:prstGeom>
          <a:noFill/>
        </p:spPr>
      </p:pic>
      <p:pic>
        <p:nvPicPr>
          <p:cNvPr id="16389" name="Picture 5" descr="http://riamotor.ru/uploads/posts/2012-07/1343120187_samolet_sibiri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43372" y="3286124"/>
            <a:ext cx="4905356" cy="32681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500042"/>
            <a:ext cx="450059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Городской пассажирский транспорт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r:id="rId3" tooltip="Автобус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 tooltip="Автобус"/>
              </a:rPr>
              <a:t>Автобус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Пассажирские перевозки в городе были впервые организованы в июле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 tooltip="1923 год"/>
              </a:rPr>
              <a:t>1923 года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charset="0"/>
              <a:cs typeface="Arial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6" descr="&amp;Ncy;&amp;ocy;&amp;vcy;&amp;ocy;&amp;scy;&amp;icy;&amp;bcy;&amp;icy;&amp;rcy;&amp;scy;&amp;kcy;&amp;acy;&amp;yacy; &amp;ocy;&amp;bcy;&amp;lcy;&amp;acy;&amp;scy;&amp;tcy;&amp;softcy; — &amp;Rcy;&amp;acy;&amp;zcy;&amp;ncy;&amp;ycy;&amp;iecy; &amp;fcy;&amp;ocy;&amp;tcy;&amp;ocy;&amp;gcy;&amp;rcy;&amp;acy;&amp;fcy;&amp;i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28604"/>
            <a:ext cx="3881914" cy="25717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3500438"/>
            <a:ext cx="4357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Arial" charset="0"/>
                <a:cs typeface="Arial" charset="0"/>
                <a:hlinkClick r:id="rId6" tooltip="Трамвай"/>
              </a:rPr>
              <a:t>Трамвай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  <a:hlinkClick r:id="rId7" tooltip="26 ноября"/>
              </a:rPr>
              <a:t>26 ноября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smtClean="0">
                <a:latin typeface="Arial" charset="0"/>
                <a:cs typeface="Arial" charset="0"/>
                <a:hlinkClick r:id="rId8" tooltip="1934 год"/>
              </a:rPr>
              <a:t>1934 года</a:t>
            </a:r>
            <a:r>
              <a:rPr lang="ru-RU" dirty="0" smtClean="0">
                <a:latin typeface="Arial" charset="0"/>
                <a:cs typeface="Arial" charset="0"/>
              </a:rPr>
              <a:t> в Новосибирске было открыто </a:t>
            </a:r>
            <a:r>
              <a:rPr lang="ru-RU" dirty="0" smtClean="0">
                <a:latin typeface="Arial" charset="0"/>
                <a:cs typeface="Arial" charset="0"/>
                <a:hlinkClick r:id="rId6" tooltip="Трамвай"/>
              </a:rPr>
              <a:t>трамвайное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smtClean="0">
                <a:latin typeface="Arial" charset="0"/>
                <a:cs typeface="Arial" charset="0"/>
              </a:rPr>
              <a:t>движение.</a:t>
            </a:r>
          </a:p>
        </p:txBody>
      </p:sp>
      <p:pic>
        <p:nvPicPr>
          <p:cNvPr id="6" name="Picture 2" descr="&amp;Ncy;&amp;ocy;&amp;vcy;&amp;ocy;&amp;scy;&amp;icy;&amp;bcy;&amp;icy;&amp;rcy;&amp;scy;&amp;kcy;, &amp;ucy;&amp;lcy;&amp;icy;&amp;tscy;&amp;acy; &amp;Vcy;&amp;iecy;&amp;rcy;&amp;tcy;&amp;kcy;&amp;ocy;&amp;vcy;&amp;scy;&amp;kcy;&amp;acy;&amp;yacy;, &amp;tcy;&amp;rcy;&amp;acy;&amp;mcy;&amp;vcy;&amp;acy;&amp;jcy; &amp;Kcy;&amp;Tcy;&amp;Mcy;-5 &amp;scy; &amp;bcy;&amp;ocy;&amp;rcy;&amp;tcy;&amp;ocy;&amp;vcy;&amp;ycy;&amp;mcy; &amp;ncy;&amp;ocy;&amp;mcy;&amp;iecy;&amp;rcy;&amp;ocy;&amp;mcy; 2124 (&amp;fcy;&amp;ocy;&amp;tcy;&amp;ocy; zimaj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3500438"/>
            <a:ext cx="4143404" cy="31075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etro_novosibirsk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5229225" cy="6200775"/>
          </a:xfrm>
          <a:prstGeom prst="rect">
            <a:avLst/>
          </a:prstGeom>
          <a:noFill/>
        </p:spPr>
      </p:pic>
      <p:pic>
        <p:nvPicPr>
          <p:cNvPr id="20484" name="Picture 4" descr="&amp;Mcy;&amp;iecy;&amp;tcy;&amp;rcy;&amp;ocy; &amp;Ncy;&amp;ocy;&amp;vcy;&amp;ocy;&amp;scy;&amp;icy;&amp;bcy;&amp;icy;&amp;rcy;&amp;scy;&amp;kcy;&amp;acy;. &amp;Ncy;&amp;ocy;&amp;vcy;&amp;ocy;&amp;iecy; &amp;ocy;&amp;fcy;&amp;ocy;&amp;rcy;&amp;mcy;&amp;lcy;&amp;iecy;&amp;ncy;&amp;icy;&amp;iecy; &amp;scy;&amp;tcy;&amp;acy;&amp;ncy;&amp;tscy;&amp;icy;&amp;icy;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85728"/>
            <a:ext cx="3475363" cy="22860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72132" y="3214686"/>
            <a:ext cx="328614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Arial" charset="0"/>
                <a:cs typeface="Arial" charset="0"/>
                <a:hlinkClick r:id="rId5" tooltip="Метрополитен"/>
              </a:rPr>
              <a:t>Метрополитен</a:t>
            </a:r>
            <a:r>
              <a:rPr lang="ru-RU" sz="1200" dirty="0" smtClean="0">
                <a:latin typeface="Arial" charset="0"/>
                <a:cs typeface="Arial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charset="0"/>
                <a:cs typeface="Arial" charset="0"/>
              </a:rPr>
              <a:t>Новосибирск</a:t>
            </a:r>
            <a:r>
              <a:rPr lang="ru-RU" sz="1600" dirty="0" smtClean="0">
                <a:latin typeface="Arial" charset="0"/>
                <a:cs typeface="Arial" charset="0"/>
              </a:rPr>
              <a:t> — первый город в </a:t>
            </a:r>
            <a:r>
              <a:rPr lang="ru-RU" sz="1600" dirty="0" smtClean="0">
                <a:latin typeface="Arial" charset="0"/>
                <a:cs typeface="Arial" charset="0"/>
                <a:hlinkClick r:id="rId6" tooltip="Сибирь"/>
              </a:rPr>
              <a:t>Сибири</a:t>
            </a:r>
            <a:r>
              <a:rPr lang="ru-RU" sz="1600" dirty="0" smtClean="0">
                <a:latin typeface="Arial" charset="0"/>
                <a:cs typeface="Arial" charset="0"/>
              </a:rPr>
              <a:t>, в котором был пущен </a:t>
            </a:r>
            <a:r>
              <a:rPr lang="ru-RU" sz="1600" dirty="0" smtClean="0">
                <a:latin typeface="Arial" charset="0"/>
                <a:cs typeface="Arial" charset="0"/>
                <a:hlinkClick r:id="rId7" tooltip="Новосибирский метрополитен"/>
              </a:rPr>
              <a:t>метрополитен</a:t>
            </a:r>
            <a:r>
              <a:rPr lang="ru-RU" sz="1600" dirty="0" smtClean="0">
                <a:latin typeface="Arial" charset="0"/>
                <a:cs typeface="Arial" charset="0"/>
              </a:rPr>
              <a:t> (28 декабря </a:t>
            </a:r>
            <a:r>
              <a:rPr lang="ru-RU" sz="1600" dirty="0" smtClean="0">
                <a:latin typeface="Arial" charset="0"/>
                <a:cs typeface="Arial" charset="0"/>
                <a:hlinkClick r:id="rId8" tooltip="1985"/>
              </a:rPr>
              <a:t>1985</a:t>
            </a:r>
            <a:r>
              <a:rPr lang="ru-RU" sz="1600" dirty="0" smtClean="0">
                <a:latin typeface="Arial" charset="0"/>
                <a:cs typeface="Arial" charset="0"/>
              </a:rPr>
              <a:t> г</a:t>
            </a:r>
            <a:r>
              <a:rPr lang="ru-RU" sz="1600" dirty="0" smtClean="0">
                <a:latin typeface="Arial" charset="0"/>
                <a:cs typeface="Arial" charset="0"/>
              </a:rPr>
              <a:t>.).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charset="0"/>
                <a:cs typeface="Arial" charset="0"/>
              </a:rPr>
              <a:t>В </a:t>
            </a:r>
            <a:r>
              <a:rPr lang="ru-RU" sz="1600" dirty="0" smtClean="0">
                <a:latin typeface="Arial" charset="0"/>
                <a:cs typeface="Arial" charset="0"/>
              </a:rPr>
              <a:t>настоящее время работают две его линии, состоящие из 13 станций. </a:t>
            </a:r>
            <a:endParaRPr lang="ru-RU" sz="1600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charset="0"/>
                <a:cs typeface="Arial" charset="0"/>
              </a:rPr>
              <a:t>7 октября 2010 года открыта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charset="0"/>
                <a:cs typeface="Arial" charset="0"/>
              </a:rPr>
              <a:t>13-я по </a:t>
            </a:r>
            <a:r>
              <a:rPr lang="ru-RU" sz="1600" dirty="0" smtClean="0">
                <a:latin typeface="Arial" charset="0"/>
                <a:cs typeface="Arial" charset="0"/>
              </a:rPr>
              <a:t>счёту станция </a:t>
            </a:r>
            <a:endParaRPr lang="ru-RU" sz="1600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charset="0"/>
                <a:cs typeface="Arial" charset="0"/>
              </a:rPr>
              <a:t>«</a:t>
            </a:r>
            <a:r>
              <a:rPr lang="ru-RU" sz="1600" dirty="0" smtClean="0">
                <a:latin typeface="Arial" charset="0"/>
                <a:cs typeface="Arial" charset="0"/>
                <a:hlinkClick r:id="rId9" tooltip="Золотая Нива (станция метро)"/>
              </a:rPr>
              <a:t>Золотая нива</a:t>
            </a:r>
            <a:r>
              <a:rPr lang="ru-RU" sz="1600" dirty="0" smtClean="0">
                <a:latin typeface="Arial" charset="0"/>
                <a:cs typeface="Arial" charset="0"/>
              </a:rPr>
              <a:t>».</a:t>
            </a:r>
            <a:endParaRPr lang="ru-RU" sz="1600" dirty="0" smtClean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290" y="2571744"/>
            <a:ext cx="278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Станция </a:t>
            </a:r>
            <a:r>
              <a:rPr lang="ru-RU" dirty="0" err="1" smtClean="0"/>
              <a:t>Гагаринская</a:t>
            </a:r>
            <a:endParaRPr lang="ru-RU" dirty="0"/>
          </a:p>
        </p:txBody>
      </p:sp>
    </p:spTree>
  </p:cSld>
  <p:clrMapOvr>
    <a:masterClrMapping/>
  </p:clrMapOvr>
  <p:transition spd="slow">
    <p:zoom dir="in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kp.ru/f/12/image/61/39/40939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8604"/>
            <a:ext cx="3857607" cy="25717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42148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Arial" charset="0"/>
                <a:cs typeface="Arial" charset="0"/>
                <a:hlinkClick r:id="rId5" tooltip="Троллейбус"/>
              </a:rPr>
              <a:t>Троллейбус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В декабре </a:t>
            </a:r>
            <a:r>
              <a:rPr lang="ru-RU" dirty="0" smtClean="0">
                <a:latin typeface="Arial" charset="0"/>
                <a:cs typeface="Arial" charset="0"/>
                <a:hlinkClick r:id="rId6" tooltip="1957"/>
              </a:rPr>
              <a:t>1957</a:t>
            </a:r>
            <a:r>
              <a:rPr lang="ru-RU" dirty="0" smtClean="0">
                <a:latin typeface="Arial" charset="0"/>
                <a:cs typeface="Arial" charset="0"/>
              </a:rPr>
              <a:t> пущены первые </a:t>
            </a:r>
            <a:r>
              <a:rPr lang="ru-RU" dirty="0" smtClean="0">
                <a:latin typeface="Arial" charset="0"/>
                <a:cs typeface="Arial" charset="0"/>
                <a:hlinkClick r:id="rId5" tooltip="Троллейбус"/>
              </a:rPr>
              <a:t>троллейбусы</a:t>
            </a:r>
            <a:endParaRPr lang="ru-RU" dirty="0" smtClean="0">
              <a:latin typeface="Arial" charset="0"/>
              <a:cs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Arial" charset="0"/>
                <a:cs typeface="Arial" charset="0"/>
                <a:hlinkClick r:id="rId7" tooltip="Маршрутное такси"/>
              </a:rPr>
              <a:t>Маршрутное такси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Также в городе функционирует система </a:t>
            </a:r>
            <a:r>
              <a:rPr lang="ru-RU" dirty="0" smtClean="0">
                <a:latin typeface="Arial" charset="0"/>
                <a:cs typeface="Arial" charset="0"/>
                <a:hlinkClick r:id="rId7" tooltip="Маршрутное такси"/>
              </a:rPr>
              <a:t>маршрутного такси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9464" name="Picture 8" descr="http://vsefishki.ru/wp-content/uploads/2010/10/gaze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3143248"/>
            <a:ext cx="4572000" cy="304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29322" y="4357694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КОНЕЦ</a:t>
            </a:r>
            <a:endParaRPr lang="ru-RU" sz="4000" dirty="0"/>
          </a:p>
        </p:txBody>
      </p:sp>
    </p:spTree>
  </p:cSld>
  <p:clrMapOvr>
    <a:masterClrMapping/>
  </p:clrMapOvr>
  <p:transition spd="slow"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</TotalTime>
  <Words>268</Words>
  <PresentationFormat>Экран (4:3)</PresentationFormat>
  <Paragraphs>42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Транспорт нашего города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 нашего города</dc:title>
  <dc:creator>User</dc:creator>
  <cp:lastModifiedBy>User</cp:lastModifiedBy>
  <cp:revision>6</cp:revision>
  <dcterms:created xsi:type="dcterms:W3CDTF">2012-10-09T15:11:15Z</dcterms:created>
  <dcterms:modified xsi:type="dcterms:W3CDTF">2012-10-09T16:10:02Z</dcterms:modified>
</cp:coreProperties>
</file>