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7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50EDC3-4D1D-472E-A593-2C85643772D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1E33D1-81D2-4A61-9F2E-B96E0C0BD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0EDC3-4D1D-472E-A593-2C85643772D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33D1-81D2-4A61-9F2E-B96E0C0BD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550EDC3-4D1D-472E-A593-2C85643772D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1E33D1-81D2-4A61-9F2E-B96E0C0BD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0EDC3-4D1D-472E-A593-2C85643772D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33D1-81D2-4A61-9F2E-B96E0C0BD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50EDC3-4D1D-472E-A593-2C85643772D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B1E33D1-81D2-4A61-9F2E-B96E0C0BD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0EDC3-4D1D-472E-A593-2C85643772D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33D1-81D2-4A61-9F2E-B96E0C0BD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0EDC3-4D1D-472E-A593-2C85643772D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33D1-81D2-4A61-9F2E-B96E0C0BD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0EDC3-4D1D-472E-A593-2C85643772D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33D1-81D2-4A61-9F2E-B96E0C0BD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50EDC3-4D1D-472E-A593-2C85643772D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33D1-81D2-4A61-9F2E-B96E0C0BD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0EDC3-4D1D-472E-A593-2C85643772D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33D1-81D2-4A61-9F2E-B96E0C0BD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0EDC3-4D1D-472E-A593-2C85643772D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33D1-81D2-4A61-9F2E-B96E0C0BD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550EDC3-4D1D-472E-A593-2C85643772D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B1E33D1-81D2-4A61-9F2E-B96E0C0BD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3400"/>
            <a:ext cx="8076732" cy="1239416"/>
          </a:xfrm>
        </p:spPr>
        <p:txBody>
          <a:bodyPr/>
          <a:lstStyle/>
          <a:p>
            <a:r>
              <a:rPr lang="ru-RU" sz="4000" dirty="0" smtClean="0"/>
              <a:t>Русь в борьбе с завоевателями</a:t>
            </a:r>
            <a:endParaRPr lang="ru-RU" sz="4000" dirty="0"/>
          </a:p>
        </p:txBody>
      </p:sp>
      <p:pic>
        <p:nvPicPr>
          <p:cNvPr id="24580" name="Picture 4" descr="http://www.rummuseum.ru/portal/sites/default/files/bookshelf./mongolim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424936" cy="4743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428628"/>
          </a:xfrm>
        </p:spPr>
        <p:txBody>
          <a:bodyPr>
            <a:noAutofit/>
          </a:bodyPr>
          <a:lstStyle/>
          <a:p>
            <a:r>
              <a:rPr lang="ru-RU" sz="2800" smtClean="0">
                <a:solidFill>
                  <a:srgbClr val="FF0000"/>
                </a:solidFill>
              </a:rPr>
              <a:t>2. Героическая оборона Козельска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3186106" cy="4214842"/>
          </a:xfrm>
        </p:spPr>
        <p:txBody>
          <a:bodyPr/>
          <a:lstStyle/>
          <a:p>
            <a:pPr>
              <a:buNone/>
            </a:pPr>
            <a:r>
              <a:rPr lang="ru-RU" smtClean="0"/>
              <a:t>Прочитайте текст на стр. 122-123 со 2-го абзаца и ответьте на вопрос:</a:t>
            </a:r>
          </a:p>
          <a:p>
            <a:pPr>
              <a:buNone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подвиг жителей Козельска вошёл в историю?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vsr.mil.by/wp-content/uploads/2012/04/67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14422"/>
            <a:ext cx="4229100" cy="53149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572140"/>
            <a:ext cx="85011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smtClean="0">
                <a:solidFill>
                  <a:srgbClr val="FFC000"/>
                </a:solidFill>
              </a:rPr>
              <a:t>Запишите: </a:t>
            </a:r>
            <a:r>
              <a:rPr lang="ru-RU" sz="2400" b="1" smtClean="0"/>
              <a:t>Оборона Козельска вошла в историю, потому что жителям удалось противостоять монголам несколько недель.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7686700" cy="785818"/>
          </a:xfrm>
        </p:spPr>
        <p:txBody>
          <a:bodyPr>
            <a:normAutofit fontScale="90000"/>
          </a:bodyPr>
          <a:lstStyle/>
          <a:p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3100" smtClean="0">
                <a:solidFill>
                  <a:srgbClr val="FF0000"/>
                </a:solidFill>
              </a:rPr>
              <a:t>3. Походы Батыя на южнорусские земли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7786742" cy="20717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Прочитайте текст на стр. 124, ответьте на вопрос: 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стало с Русским государством после нашествия Батыя на Русь?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429000"/>
            <a:ext cx="8358246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smtClean="0">
                <a:solidFill>
                  <a:srgbClr val="FFC000"/>
                </a:solidFill>
              </a:rPr>
              <a:t>Вывод: </a:t>
            </a:r>
            <a:r>
              <a:rPr lang="ru-RU" sz="3600" b="1" smtClean="0"/>
              <a:t>После нашествия Батыя на Русь в 1243—1246 годах все русские князья признали зависимость от правителей Монгольского государства.</a:t>
            </a:r>
            <a:endParaRPr lang="ru-RU" sz="36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85794"/>
            <a:ext cx="8640960" cy="550072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1. Как называется раздел, который мы изучаем? </a:t>
            </a:r>
          </a:p>
          <a:p>
            <a:pPr marL="514350" indent="-514350">
              <a:buNone/>
            </a:pPr>
            <a:endParaRPr lang="ru-RU" sz="2100" dirty="0" smtClean="0"/>
          </a:p>
          <a:p>
            <a:pPr marL="514350" indent="-514350">
              <a:buNone/>
            </a:pPr>
            <a:endParaRPr lang="ru-RU" sz="200" dirty="0" smtClean="0"/>
          </a:p>
          <a:p>
            <a:pPr marL="514350" indent="-514350">
              <a:buNone/>
            </a:pPr>
            <a:r>
              <a:rPr lang="ru-RU" dirty="0" smtClean="0"/>
              <a:t>2. Когда русские князья признали зависимость от монголо-татар?</a:t>
            </a:r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None/>
            </a:pPr>
            <a:r>
              <a:rPr lang="ru-RU" dirty="0" smtClean="0"/>
              <a:t>3. Как звали хана, напавшего на Русь? Сколько походов он совершил на Русь?</a:t>
            </a:r>
          </a:p>
          <a:p>
            <a:pPr marL="514350" indent="-514350">
              <a:buNone/>
            </a:pPr>
            <a:endParaRPr lang="ru-RU" sz="2000" dirty="0" smtClean="0"/>
          </a:p>
          <a:p>
            <a:pPr marL="514350" indent="-514350">
              <a:buNone/>
            </a:pPr>
            <a:r>
              <a:rPr lang="ru-RU" dirty="0" smtClean="0"/>
              <a:t>4. Как назывался город, который монголо-татары </a:t>
            </a:r>
          </a:p>
          <a:p>
            <a:pPr marL="514350" indent="-514350">
              <a:buNone/>
            </a:pPr>
            <a:r>
              <a:rPr lang="ru-RU" dirty="0" smtClean="0"/>
              <a:t>назвали «злым городом»?</a:t>
            </a:r>
          </a:p>
          <a:p>
            <a:pPr marL="514350" indent="-514350">
              <a:buNone/>
            </a:pPr>
            <a:r>
              <a:rPr lang="ru-RU" dirty="0" smtClean="0"/>
              <a:t>5. Главный вопрос урока: </a:t>
            </a:r>
            <a:r>
              <a:rPr lang="ru-RU" b="1" dirty="0" smtClean="0">
                <a:solidFill>
                  <a:srgbClr val="FF0000"/>
                </a:solidFill>
              </a:rPr>
              <a:t>Почему монголо-татарам удалось покорить Русь?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81369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Русь в борьбе с завоевателями. 13-15 века.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285992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 середине</a:t>
            </a:r>
          </a:p>
          <a:p>
            <a:pPr algn="ctr"/>
            <a:r>
              <a:rPr lang="ru-RU" sz="2400" b="1" dirty="0" smtClean="0"/>
              <a:t>12 века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929066"/>
            <a:ext cx="82089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Батый. Два похода на Северо-Восточную Русь и на Южную Русь.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4786322"/>
            <a:ext cx="157163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Козельск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2285992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 середине</a:t>
            </a:r>
          </a:p>
          <a:p>
            <a:pPr algn="ctr"/>
            <a:r>
              <a:rPr lang="ru-RU" sz="2400" b="1" dirty="0" smtClean="0"/>
              <a:t>13 века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Стр</a:t>
            </a:r>
            <a:r>
              <a:rPr lang="ru-RU" sz="3600" b="1" smtClean="0"/>
              <a:t>. 120-125, </a:t>
            </a:r>
            <a:r>
              <a:rPr lang="ru-RU" sz="3600" b="1" dirty="0" smtClean="0"/>
              <a:t>прочитать.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Повторим, что знаем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42918"/>
            <a:ext cx="8640960" cy="564360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2100" dirty="0" smtClean="0"/>
              <a:t>Чем занимались монгольские племена? Опишите их образ жизни, вставляя </a:t>
            </a:r>
            <a:r>
              <a:rPr lang="ru-RU" sz="2100" smtClean="0"/>
              <a:t>пропущенные слова и буквы.</a:t>
            </a:r>
            <a:endParaRPr lang="ru-RU" sz="2100" dirty="0" smtClean="0"/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sz="1200" dirty="0" smtClean="0"/>
          </a:p>
          <a:p>
            <a:pPr marL="514350" indent="-514350">
              <a:buAutoNum type="arabicPeriod"/>
            </a:pPr>
            <a:r>
              <a:rPr lang="ru-RU" sz="2100" dirty="0" smtClean="0"/>
              <a:t>Кто из вождей сумел объединить монгольские племена? </a:t>
            </a:r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AutoNum type="arabicPeriod"/>
            </a:pPr>
            <a:r>
              <a:rPr lang="ru-RU" sz="2100" dirty="0" smtClean="0"/>
              <a:t>Почему монгольским племенам удалось завоевать много стран и народов? Объясните, почему все монгольские и другие племена позднее стали называть татарами?</a:t>
            </a:r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AutoNum type="arabicPeriod"/>
            </a:pPr>
            <a:r>
              <a:rPr lang="ru-RU" sz="2100" dirty="0" smtClean="0"/>
              <a:t>Чем закончилась битва на реке Калке в 1223 году?</a:t>
            </a:r>
          </a:p>
          <a:p>
            <a:pPr marL="514350" indent="-514350">
              <a:buNone/>
            </a:pPr>
            <a:endParaRPr lang="ru-RU" sz="2000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813690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Вели ….. образ жизни. Занимались </a:t>
            </a:r>
            <a:r>
              <a:rPr lang="ru-RU" b="1" dirty="0" err="1" smtClean="0"/>
              <a:t>ск</a:t>
            </a:r>
            <a:r>
              <a:rPr lang="ru-RU" b="1" dirty="0" smtClean="0"/>
              <a:t>..т..в..</a:t>
            </a:r>
            <a:r>
              <a:rPr lang="ru-RU" b="1" dirty="0" err="1" smtClean="0"/>
              <a:t>дств</a:t>
            </a:r>
            <a:r>
              <a:rPr lang="ru-RU" b="1" dirty="0" smtClean="0"/>
              <a:t>..м. Жили в …… . Часто ……. друг с другом из-за п..</a:t>
            </a:r>
            <a:r>
              <a:rPr lang="ru-RU" b="1" dirty="0" err="1" smtClean="0"/>
              <a:t>стб</a:t>
            </a:r>
            <a:r>
              <a:rPr lang="ru-RU" b="1" dirty="0" smtClean="0"/>
              <a:t>..</a:t>
            </a:r>
            <a:r>
              <a:rPr lang="ru-RU" b="1" dirty="0" err="1" smtClean="0"/>
              <a:t>щ</a:t>
            </a:r>
            <a:r>
              <a:rPr lang="ru-RU" b="1" dirty="0" smtClean="0"/>
              <a:t>. Были хорошими ………. и меткими ………….. 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71744"/>
            <a:ext cx="82089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Чингисхан (</a:t>
            </a:r>
            <a:r>
              <a:rPr lang="ru-RU" b="1" dirty="0" err="1" smtClean="0"/>
              <a:t>Темучин</a:t>
            </a:r>
            <a:r>
              <a:rPr lang="ru-RU" b="1" dirty="0" smtClean="0"/>
              <a:t>).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071942"/>
            <a:ext cx="820891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Армия Чингисхана подчинялась жёстким правилам и дисциплине. Покорённые народы присоединялись к армии Чингисхана.</a:t>
            </a:r>
          </a:p>
          <a:p>
            <a:pPr algn="ctr"/>
            <a:r>
              <a:rPr lang="ru-RU" b="1" dirty="0" smtClean="0"/>
              <a:t>По названию вражеского племени тата он назвал своё племя, считая, что с новым названием к монголам перейдёт сила и богатство побеждённых.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6143644"/>
            <a:ext cx="82089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/>
              <a:t>Победой монголо-татар.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datai/istorija/Mongolo-tatarskoe-igo/0003-002-1.-Mongolo-tatarskoe-nashestv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214686"/>
            <a:ext cx="2489217" cy="35004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6472254" cy="2286016"/>
          </a:xfrm>
        </p:spPr>
        <p:txBody>
          <a:bodyPr>
            <a:normAutofit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sz="2400" dirty="0" smtClean="0"/>
              <a:t>Великий вождь монголов Чингисхан умер в 1227 году.  После его смерти страны от Урала и Каспийского моря достались его внуку Бату-хану (Батыю). Собрав огромную армию кочевников Батый медленно двинулся на Русь.</a:t>
            </a:r>
          </a:p>
        </p:txBody>
      </p:sp>
      <p:pic>
        <p:nvPicPr>
          <p:cNvPr id="1026" name="Picture 2" descr="&amp;Bcy;&amp;acy;&amp;tcy;&amp;y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6294" y="285729"/>
            <a:ext cx="1688160" cy="29289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01024" y="2857496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Батый</a:t>
            </a:r>
            <a:endParaRPr lang="ru-RU" b="1" dirty="0"/>
          </a:p>
        </p:txBody>
      </p:sp>
      <p:pic>
        <p:nvPicPr>
          <p:cNvPr id="1028" name="Picture 4" descr="Sack of Ki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86124"/>
            <a:ext cx="4949998" cy="3367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Нашествие монголов на Русь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3857652" cy="43840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/>
              <a:t>План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Поход Батыя на Северо-Восточную Русь.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Героическая оборона Козельска.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Походы Батыя на южнорусские земли.</a:t>
            </a:r>
          </a:p>
          <a:p>
            <a:pPr marL="514350" indent="-514350">
              <a:buNone/>
            </a:pPr>
            <a:endParaRPr lang="ru-RU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00496" y="1643050"/>
            <a:ext cx="4859417" cy="4873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571612"/>
            <a:ext cx="3643338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Вопрос на урок: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Почему монголо-татарам удалось покорить Русь?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4143404" cy="4500594"/>
          </a:xfrm>
        </p:spPr>
        <p:txBody>
          <a:bodyPr>
            <a:normAutofit fontScale="47500" lnSpcReduction="20000"/>
          </a:bodyPr>
          <a:lstStyle/>
          <a:p>
            <a:pPr mar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 smtClean="0"/>
              <a:t>Зимой 1237 года войска Батыя вошли в Рязанское княжество. Рязанские князья обратились за помощью к черниговскому и владимирскому князьям, но они отказались помочь. Оставшись без поддержки, жители Рязани пять дней мужественно сражались против полчищ татар. Но Рязань погибла.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4186238" cy="82294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Поход Батыя на Северо-Восточную Русь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704" y="0"/>
            <a:ext cx="4464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557214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Разорение Рязанской земли</a:t>
            </a:r>
            <a:endParaRPr lang="ru-RU" b="1" dirty="0"/>
          </a:p>
        </p:txBody>
      </p:sp>
      <p:pic>
        <p:nvPicPr>
          <p:cNvPr id="35842" name="Picture 2" descr="http://mediaryazan.ru/my_pictures/2012/11/905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391299" cy="4392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3714776" cy="5857916"/>
          </a:xfrm>
        </p:spPr>
        <p:txBody>
          <a:bodyPr>
            <a:normAutofit lnSpcReduction="10000"/>
          </a:bodyPr>
          <a:lstStyle/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Монголы двинулись дальше на Северо-Восточную Русь. Коломна и Москва упорно сопротивлялись врагам, но и они не устояли. Татары разгромили Суздаль и пошли войной на </a:t>
            </a:r>
            <a:r>
              <a:rPr lang="ru-RU" dirty="0" err="1" smtClean="0"/>
              <a:t>Владимир-на</a:t>
            </a:r>
            <a:r>
              <a:rPr lang="ru-RU" dirty="0" smtClean="0"/>
              <a:t> </a:t>
            </a:r>
            <a:r>
              <a:rPr lang="ru-RU" dirty="0" err="1" smtClean="0"/>
              <a:t>Клязьме</a:t>
            </a:r>
            <a:r>
              <a:rPr lang="ru-RU" dirty="0" smtClean="0"/>
              <a:t>.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Владимирский князь, отказав ранее рязанскому князю сам остался без поддержки.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704" y="0"/>
            <a:ext cx="4464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0.liveinternet.ru/images/attach/c/4/78/343/78343658_P81377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072362" cy="61089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6357958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Штурм Золотых ворот Владимира </a:t>
            </a:r>
            <a:r>
              <a:rPr lang="ru-RU" b="1" dirty="0" err="1" smtClean="0"/>
              <a:t>татаро-монголами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2928958" cy="557216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Задания: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Покажите маршрут движения объединённых сил Батыя от Рязани до Владимира.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Какие ещё русские города  были  захвачены полчищами Батыя?</a:t>
            </a:r>
            <a:endParaRPr lang="ru-RU" dirty="0"/>
          </a:p>
        </p:txBody>
      </p:sp>
      <p:pic>
        <p:nvPicPr>
          <p:cNvPr id="1026" name="Picture 2" descr="http://www.a-nevsky.ru/images/riko/1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1360" y="0"/>
            <a:ext cx="588264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3071834" cy="6572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26432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Взяв город Владимир, отряды кочевников рассыпались по землям Руси, захватывая и разоряя города и поселения. Только в феврале 1238 года они уничтожили 14 русских городов.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</TotalTime>
  <Words>553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Русь в борьбе с завоевателями</vt:lpstr>
      <vt:lpstr>Повторим, что знаем</vt:lpstr>
      <vt:lpstr>Слайд 3</vt:lpstr>
      <vt:lpstr> Нашествие монголов на Русь</vt:lpstr>
      <vt:lpstr>1. Поход Батыя на Северо-Восточную Русь</vt:lpstr>
      <vt:lpstr>Слайд 6</vt:lpstr>
      <vt:lpstr>Слайд 7</vt:lpstr>
      <vt:lpstr>Слайд 8</vt:lpstr>
      <vt:lpstr>Слайд 9</vt:lpstr>
      <vt:lpstr>2. Героическая оборона Козельска</vt:lpstr>
      <vt:lpstr>   3. Походы Батыя на южнорусские земли</vt:lpstr>
      <vt:lpstr>Вопросы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Русь в борьбе с завоевателями</dc:title>
  <dc:creator>Наталья</dc:creator>
  <cp:lastModifiedBy>Наталья</cp:lastModifiedBy>
  <cp:revision>2</cp:revision>
  <dcterms:created xsi:type="dcterms:W3CDTF">2016-02-29T13:04:39Z</dcterms:created>
  <dcterms:modified xsi:type="dcterms:W3CDTF">2016-02-29T13:27:52Z</dcterms:modified>
</cp:coreProperties>
</file>