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62" r:id="rId3"/>
    <p:sldId id="263" r:id="rId4"/>
    <p:sldId id="264" r:id="rId5"/>
    <p:sldId id="265" r:id="rId6"/>
    <p:sldId id="284" r:id="rId7"/>
    <p:sldId id="285" r:id="rId8"/>
    <p:sldId id="267" r:id="rId9"/>
    <p:sldId id="268" r:id="rId10"/>
    <p:sldId id="277" r:id="rId11"/>
    <p:sldId id="278" r:id="rId12"/>
    <p:sldId id="281" r:id="rId13"/>
    <p:sldId id="270" r:id="rId14"/>
    <p:sldId id="271" r:id="rId15"/>
    <p:sldId id="272" r:id="rId16"/>
    <p:sldId id="283" r:id="rId17"/>
    <p:sldId id="274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 spd="slow">
    <p:wedge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Использование ИКТ в обучении учащихся адыгейскому языку и литературе.</a:t>
            </a:r>
            <a:endParaRPr lang="tr-T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240155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Подготовила: </a:t>
            </a:r>
            <a:r>
              <a:rPr lang="ru-RU" dirty="0" err="1" smtClean="0"/>
              <a:t>Батмен</a:t>
            </a:r>
            <a:r>
              <a:rPr lang="ru-RU" dirty="0" smtClean="0"/>
              <a:t> С.Р.</a:t>
            </a:r>
          </a:p>
          <a:p>
            <a:r>
              <a:rPr lang="ru-RU" dirty="0" smtClean="0"/>
              <a:t>учитель адыгейского языка</a:t>
            </a:r>
          </a:p>
          <a:p>
            <a:r>
              <a:rPr lang="ru-RU" dirty="0" smtClean="0"/>
              <a:t> и литературы  МБОУ «СОШ № 25»</a:t>
            </a:r>
          </a:p>
          <a:p>
            <a:r>
              <a:rPr lang="ru-RU" dirty="0" smtClean="0"/>
              <a:t>п. </a:t>
            </a:r>
            <a:r>
              <a:rPr lang="ru-RU" dirty="0" err="1" smtClean="0"/>
              <a:t>Энем</a:t>
            </a:r>
            <a:r>
              <a:rPr lang="ru-RU" dirty="0" smtClean="0"/>
              <a:t>  </a:t>
            </a:r>
            <a:r>
              <a:rPr lang="ru-RU" dirty="0" err="1" smtClean="0"/>
              <a:t>Тахтамукайского</a:t>
            </a:r>
            <a:r>
              <a:rPr lang="ru-RU" dirty="0" smtClean="0"/>
              <a:t> района</a:t>
            </a:r>
          </a:p>
          <a:p>
            <a:r>
              <a:rPr lang="ru-RU" dirty="0" smtClean="0"/>
              <a:t>Республики Адыгея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Презентации по адыгейскому языку и литературе на адыгейском языке</a:t>
            </a:r>
            <a:endParaRPr lang="tr-TR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709160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err="1" smtClean="0"/>
              <a:t>Андрыхъое</a:t>
            </a:r>
            <a:r>
              <a:rPr lang="ru-RU" dirty="0" smtClean="0"/>
              <a:t> </a:t>
            </a:r>
            <a:r>
              <a:rPr lang="ru-RU" dirty="0" err="1" smtClean="0"/>
              <a:t>Хъусен</a:t>
            </a:r>
            <a:endParaRPr lang="tr-TR" dirty="0" smtClean="0"/>
          </a:p>
          <a:p>
            <a:pPr lvl="0"/>
            <a:r>
              <a:rPr lang="ru-RU" dirty="0" smtClean="0"/>
              <a:t>«</a:t>
            </a:r>
            <a:r>
              <a:rPr lang="ru-RU" dirty="0" err="1" smtClean="0"/>
              <a:t>Сыпсэоу</a:t>
            </a:r>
            <a:r>
              <a:rPr lang="ru-RU" dirty="0" smtClean="0"/>
              <a:t> </a:t>
            </a:r>
            <a:r>
              <a:rPr lang="ru-RU" dirty="0" err="1" smtClean="0"/>
              <a:t>сышъулъыт</a:t>
            </a:r>
            <a:r>
              <a:rPr lang="ru-RU" dirty="0" smtClean="0"/>
              <a:t>»</a:t>
            </a:r>
            <a:endParaRPr lang="tr-TR" dirty="0" smtClean="0"/>
          </a:p>
          <a:p>
            <a:pPr lvl="0"/>
            <a:r>
              <a:rPr lang="ru-RU" dirty="0" err="1" smtClean="0"/>
              <a:t>Адыгэ</a:t>
            </a:r>
            <a:r>
              <a:rPr lang="ru-RU" dirty="0" smtClean="0"/>
              <a:t> </a:t>
            </a:r>
            <a:r>
              <a:rPr lang="ru-RU" dirty="0" err="1" smtClean="0"/>
              <a:t>лъэпкъхэр</a:t>
            </a:r>
            <a:r>
              <a:rPr lang="ru-RU" dirty="0" smtClean="0"/>
              <a:t>. </a:t>
            </a:r>
            <a:r>
              <a:rPr lang="ru-RU" dirty="0" err="1" smtClean="0"/>
              <a:t>Плъышъуац</a:t>
            </a:r>
            <a:r>
              <a:rPr lang="en-US" dirty="0" smtClean="0"/>
              <a:t>I</a:t>
            </a:r>
            <a:r>
              <a:rPr lang="ru-RU" dirty="0" smtClean="0"/>
              <a:t>эр.</a:t>
            </a:r>
            <a:endParaRPr lang="tr-TR" dirty="0" smtClean="0"/>
          </a:p>
          <a:p>
            <a:pPr lvl="0"/>
            <a:r>
              <a:rPr lang="ru-RU" dirty="0" err="1" smtClean="0"/>
              <a:t>Зоопаркым</a:t>
            </a:r>
            <a:r>
              <a:rPr lang="ru-RU" dirty="0" smtClean="0"/>
              <a:t>.</a:t>
            </a:r>
            <a:endParaRPr lang="tr-TR" dirty="0" smtClean="0"/>
          </a:p>
          <a:p>
            <a:pPr lvl="0"/>
            <a:r>
              <a:rPr lang="ru-RU" dirty="0" err="1" smtClean="0"/>
              <a:t>Адыгэ</a:t>
            </a:r>
            <a:r>
              <a:rPr lang="ru-RU" dirty="0" smtClean="0"/>
              <a:t> </a:t>
            </a:r>
            <a:r>
              <a:rPr lang="en-US" dirty="0" smtClean="0"/>
              <a:t>I</a:t>
            </a:r>
            <a:r>
              <a:rPr lang="ru-RU" dirty="0" err="1" smtClean="0"/>
              <a:t>анэмрэ</a:t>
            </a:r>
            <a:r>
              <a:rPr lang="ru-RU" dirty="0" smtClean="0"/>
              <a:t> </a:t>
            </a:r>
            <a:r>
              <a:rPr lang="ru-RU" dirty="0" err="1" smtClean="0"/>
              <a:t>хабзэмрэ</a:t>
            </a:r>
            <a:r>
              <a:rPr lang="ru-RU" dirty="0" smtClean="0"/>
              <a:t>.</a:t>
            </a:r>
            <a:endParaRPr lang="tr-TR" dirty="0" smtClean="0"/>
          </a:p>
          <a:p>
            <a:pPr lvl="0"/>
            <a:r>
              <a:rPr lang="ru-RU" dirty="0" err="1" smtClean="0"/>
              <a:t>Жэнэ</a:t>
            </a:r>
            <a:r>
              <a:rPr lang="ru-RU" dirty="0" smtClean="0"/>
              <a:t> </a:t>
            </a:r>
            <a:r>
              <a:rPr lang="ru-RU" dirty="0" err="1" smtClean="0"/>
              <a:t>Къырмыз</a:t>
            </a:r>
            <a:r>
              <a:rPr lang="ru-RU" dirty="0" smtClean="0"/>
              <a:t>.</a:t>
            </a:r>
            <a:endParaRPr lang="tr-TR" dirty="0" smtClean="0"/>
          </a:p>
          <a:p>
            <a:pPr lvl="0"/>
            <a:r>
              <a:rPr lang="ru-RU" dirty="0" err="1" smtClean="0"/>
              <a:t>Шъукъеблагъ</a:t>
            </a:r>
            <a:r>
              <a:rPr lang="ru-RU" dirty="0" smtClean="0"/>
              <a:t> </a:t>
            </a:r>
            <a:r>
              <a:rPr lang="ru-RU" dirty="0" err="1" smtClean="0"/>
              <a:t>Адыгеим</a:t>
            </a:r>
            <a:r>
              <a:rPr lang="ru-RU" dirty="0" smtClean="0"/>
              <a:t>.</a:t>
            </a:r>
            <a:endParaRPr lang="tr-TR" dirty="0" smtClean="0"/>
          </a:p>
          <a:p>
            <a:pPr lvl="0"/>
            <a:r>
              <a:rPr lang="ru-RU" dirty="0" err="1" smtClean="0"/>
              <a:t>Шъукъеблагъ</a:t>
            </a:r>
            <a:r>
              <a:rPr lang="ru-RU" dirty="0" smtClean="0"/>
              <a:t> </a:t>
            </a:r>
            <a:r>
              <a:rPr lang="ru-RU" dirty="0" err="1" smtClean="0"/>
              <a:t>Адыгэ</a:t>
            </a:r>
            <a:r>
              <a:rPr lang="ru-RU" dirty="0" smtClean="0"/>
              <a:t> </a:t>
            </a:r>
            <a:r>
              <a:rPr lang="ru-RU" dirty="0" err="1" smtClean="0"/>
              <a:t>Республикэм</a:t>
            </a:r>
            <a:endParaRPr lang="tr-TR" dirty="0" smtClean="0"/>
          </a:p>
          <a:p>
            <a:pPr lvl="0"/>
            <a:r>
              <a:rPr lang="ru-RU" dirty="0" err="1" smtClean="0"/>
              <a:t>Чэщ</a:t>
            </a:r>
            <a:r>
              <a:rPr lang="ru-RU" dirty="0" smtClean="0"/>
              <a:t> </a:t>
            </a:r>
            <a:r>
              <a:rPr lang="ru-RU" dirty="0" err="1" smtClean="0"/>
              <a:t>зы</a:t>
            </a:r>
            <a:r>
              <a:rPr lang="ru-RU" dirty="0" smtClean="0"/>
              <a:t> </a:t>
            </a:r>
            <a:r>
              <a:rPr lang="ru-RU" dirty="0" err="1" smtClean="0"/>
              <a:t>мафэм</a:t>
            </a:r>
            <a:r>
              <a:rPr lang="ru-RU" dirty="0" smtClean="0"/>
              <a:t> </a:t>
            </a:r>
            <a:r>
              <a:rPr lang="ru-RU" dirty="0" err="1" smtClean="0"/>
              <a:t>иуахътэхэр</a:t>
            </a:r>
            <a:endParaRPr lang="tr-TR" dirty="0" smtClean="0"/>
          </a:p>
          <a:p>
            <a:pPr lvl="0"/>
            <a:r>
              <a:rPr lang="ru-RU" dirty="0" err="1" smtClean="0"/>
              <a:t>Адыгэ</a:t>
            </a:r>
            <a:r>
              <a:rPr lang="ru-RU" dirty="0" smtClean="0"/>
              <a:t> </a:t>
            </a:r>
            <a:r>
              <a:rPr lang="ru-RU" dirty="0" err="1" smtClean="0"/>
              <a:t>пщынэ</a:t>
            </a:r>
            <a:r>
              <a:rPr lang="ru-RU" dirty="0" smtClean="0"/>
              <a:t>- </a:t>
            </a:r>
            <a:r>
              <a:rPr lang="en-US" dirty="0" smtClean="0"/>
              <a:t>I</a:t>
            </a:r>
            <a:r>
              <a:rPr lang="ru-RU" dirty="0" err="1" smtClean="0"/>
              <a:t>эмэпсымэхэр</a:t>
            </a:r>
            <a:r>
              <a:rPr lang="ru-RU" dirty="0" smtClean="0"/>
              <a:t>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err="1" smtClean="0"/>
              <a:t>Жэбзэ</a:t>
            </a:r>
            <a:r>
              <a:rPr lang="ru-RU" dirty="0" smtClean="0"/>
              <a:t> </a:t>
            </a:r>
            <a:r>
              <a:rPr lang="ru-RU" dirty="0" err="1" smtClean="0"/>
              <a:t>чаныр</a:t>
            </a:r>
            <a:r>
              <a:rPr lang="ru-RU" dirty="0" smtClean="0"/>
              <a:t>  и</a:t>
            </a:r>
            <a:r>
              <a:rPr lang="en-US" dirty="0" smtClean="0"/>
              <a:t>I</a:t>
            </a:r>
            <a:r>
              <a:rPr lang="ru-RU" dirty="0" err="1" smtClean="0"/>
              <a:t>эш</a:t>
            </a:r>
            <a:r>
              <a:rPr lang="en-US" dirty="0" smtClean="0"/>
              <a:t>I</a:t>
            </a:r>
            <a:r>
              <a:rPr lang="ru-RU" dirty="0" err="1" smtClean="0"/>
              <a:t>агъ</a:t>
            </a:r>
            <a:r>
              <a:rPr lang="ru-RU" dirty="0" smtClean="0"/>
              <a:t>. Ю. </a:t>
            </a:r>
            <a:r>
              <a:rPr lang="ru-RU" dirty="0" err="1" smtClean="0"/>
              <a:t>Лъэустэн</a:t>
            </a:r>
            <a:r>
              <a:rPr lang="ru-RU" dirty="0" smtClean="0"/>
              <a:t>.</a:t>
            </a:r>
            <a:endParaRPr lang="tr-TR" dirty="0" smtClean="0"/>
          </a:p>
          <a:p>
            <a:pPr lvl="0"/>
            <a:r>
              <a:rPr lang="ru-RU" dirty="0" err="1" smtClean="0"/>
              <a:t>Тилъэпкъэгъухэр</a:t>
            </a:r>
            <a:r>
              <a:rPr lang="ru-RU" dirty="0" smtClean="0"/>
              <a:t> </a:t>
            </a:r>
            <a:r>
              <a:rPr lang="ru-RU" dirty="0" err="1" smtClean="0"/>
              <a:t>зыщыпсэурэ</a:t>
            </a:r>
            <a:r>
              <a:rPr lang="ru-RU" dirty="0" smtClean="0"/>
              <a:t> </a:t>
            </a:r>
            <a:r>
              <a:rPr lang="en-US" dirty="0" smtClean="0"/>
              <a:t> I</a:t>
            </a:r>
            <a:r>
              <a:rPr lang="ru-RU" dirty="0" smtClean="0"/>
              <a:t>эк</a:t>
            </a:r>
            <a:r>
              <a:rPr lang="en-US" dirty="0" smtClean="0"/>
              <a:t>I</a:t>
            </a:r>
            <a:r>
              <a:rPr lang="ru-RU" dirty="0" err="1" smtClean="0"/>
              <a:t>ыб</a:t>
            </a:r>
            <a:r>
              <a:rPr lang="ru-RU" dirty="0" smtClean="0"/>
              <a:t>  </a:t>
            </a:r>
            <a:r>
              <a:rPr lang="ru-RU" dirty="0" err="1" smtClean="0"/>
              <a:t>къэралхэр</a:t>
            </a:r>
            <a:r>
              <a:rPr lang="ru-RU" dirty="0" smtClean="0"/>
              <a:t>.</a:t>
            </a:r>
            <a:endParaRPr lang="tr-TR" dirty="0" smtClean="0"/>
          </a:p>
          <a:p>
            <a:pPr lvl="0"/>
            <a:r>
              <a:rPr lang="ru-RU" dirty="0" err="1" smtClean="0"/>
              <a:t>Къалэу</a:t>
            </a:r>
            <a:r>
              <a:rPr lang="ru-RU" dirty="0" smtClean="0"/>
              <a:t> </a:t>
            </a:r>
            <a:r>
              <a:rPr lang="ru-RU" dirty="0" err="1" smtClean="0"/>
              <a:t>Мыекъуапэ</a:t>
            </a:r>
            <a:r>
              <a:rPr lang="ru-RU" dirty="0" smtClean="0"/>
              <a:t>.</a:t>
            </a:r>
            <a:endParaRPr lang="tr-TR" dirty="0" smtClean="0"/>
          </a:p>
          <a:p>
            <a:pPr lvl="0"/>
            <a:r>
              <a:rPr lang="ru-RU" dirty="0" err="1" smtClean="0"/>
              <a:t>Урысыем</a:t>
            </a:r>
            <a:r>
              <a:rPr lang="ru-RU" dirty="0" smtClean="0"/>
              <a:t> </a:t>
            </a:r>
            <a:r>
              <a:rPr lang="ru-RU" dirty="0" err="1" smtClean="0"/>
              <a:t>имэзхэм</a:t>
            </a:r>
            <a:r>
              <a:rPr lang="ru-RU" dirty="0" smtClean="0"/>
              <a:t>, </a:t>
            </a:r>
            <a:r>
              <a:rPr lang="ru-RU" dirty="0" err="1" smtClean="0"/>
              <a:t>ипсыхъохэм</a:t>
            </a:r>
            <a:r>
              <a:rPr lang="ru-RU" dirty="0" smtClean="0"/>
              <a:t>, </a:t>
            </a:r>
            <a:r>
              <a:rPr lang="ru-RU" dirty="0" err="1" smtClean="0"/>
              <a:t>икъушъхьэхэм</a:t>
            </a:r>
            <a:r>
              <a:rPr lang="ru-RU" dirty="0" smtClean="0"/>
              <a:t> </a:t>
            </a:r>
            <a:r>
              <a:rPr lang="ru-RU" dirty="0" err="1" smtClean="0"/>
              <a:t>ахэс</a:t>
            </a:r>
            <a:r>
              <a:rPr lang="ru-RU" dirty="0" smtClean="0"/>
              <a:t> </a:t>
            </a:r>
            <a:r>
              <a:rPr lang="ru-RU" dirty="0" err="1" smtClean="0"/>
              <a:t>псэушъхьэхэр</a:t>
            </a:r>
            <a:r>
              <a:rPr lang="ru-RU" dirty="0" smtClean="0"/>
              <a:t>. </a:t>
            </a:r>
            <a:r>
              <a:rPr lang="ru-RU" dirty="0" err="1" smtClean="0"/>
              <a:t>Гъэпытэжьын</a:t>
            </a:r>
            <a:r>
              <a:rPr lang="ru-RU" dirty="0" smtClean="0"/>
              <a:t>.</a:t>
            </a:r>
            <a:endParaRPr lang="tr-TR" dirty="0" smtClean="0"/>
          </a:p>
          <a:p>
            <a:pPr lvl="0"/>
            <a:r>
              <a:rPr lang="ru-RU" dirty="0" smtClean="0"/>
              <a:t>Си </a:t>
            </a:r>
            <a:r>
              <a:rPr lang="ru-RU" dirty="0" err="1" smtClean="0"/>
              <a:t>Мыекъуапэ</a:t>
            </a:r>
            <a:r>
              <a:rPr lang="ru-RU" dirty="0" smtClean="0"/>
              <a:t>.</a:t>
            </a:r>
            <a:endParaRPr lang="tr-TR" dirty="0" smtClean="0"/>
          </a:p>
          <a:p>
            <a:pPr lvl="0"/>
            <a:r>
              <a:rPr lang="ru-RU" dirty="0" err="1" smtClean="0"/>
              <a:t>Къэбзэныгъэр</a:t>
            </a:r>
            <a:r>
              <a:rPr lang="ru-RU" dirty="0" smtClean="0"/>
              <a:t> </a:t>
            </a:r>
            <a:r>
              <a:rPr lang="ru-RU" dirty="0" err="1" smtClean="0"/>
              <a:t>псауныгъэм</a:t>
            </a:r>
            <a:r>
              <a:rPr lang="ru-RU" dirty="0" smtClean="0"/>
              <a:t> </a:t>
            </a:r>
            <a:r>
              <a:rPr lang="ru-RU" dirty="0" err="1" smtClean="0"/>
              <a:t>ылъапс</a:t>
            </a:r>
            <a:r>
              <a:rPr lang="ru-RU" dirty="0" smtClean="0"/>
              <a:t>.</a:t>
            </a:r>
            <a:endParaRPr lang="tr-TR" dirty="0" smtClean="0"/>
          </a:p>
          <a:p>
            <a:pPr lvl="0"/>
            <a:r>
              <a:rPr lang="ru-RU" dirty="0" err="1" smtClean="0"/>
              <a:t>Нартмэ</a:t>
            </a:r>
            <a:r>
              <a:rPr lang="ru-RU" dirty="0" smtClean="0"/>
              <a:t> </a:t>
            </a:r>
            <a:r>
              <a:rPr lang="ru-RU" dirty="0" err="1" smtClean="0"/>
              <a:t>ямаш</a:t>
            </a:r>
            <a:r>
              <a:rPr lang="en-US" dirty="0" smtClean="0"/>
              <a:t>I</a:t>
            </a:r>
            <a:r>
              <a:rPr lang="ru-RU" dirty="0" smtClean="0"/>
              <a:t>о </a:t>
            </a:r>
            <a:r>
              <a:rPr lang="ru-RU" dirty="0" err="1" smtClean="0"/>
              <a:t>орэмык</a:t>
            </a:r>
            <a:r>
              <a:rPr lang="en-US" dirty="0" smtClean="0"/>
              <a:t>I</a:t>
            </a:r>
            <a:r>
              <a:rPr lang="ru-RU" dirty="0" err="1" smtClean="0"/>
              <a:t>уасэ</a:t>
            </a:r>
            <a:r>
              <a:rPr lang="ru-RU" dirty="0" smtClean="0"/>
              <a:t>.</a:t>
            </a:r>
            <a:endParaRPr lang="tr-TR" dirty="0" smtClean="0"/>
          </a:p>
          <a:p>
            <a:pPr lvl="0"/>
            <a:r>
              <a:rPr lang="ru-RU" dirty="0" err="1" smtClean="0"/>
              <a:t>Щыгъыныр</a:t>
            </a:r>
            <a:r>
              <a:rPr lang="ru-RU" dirty="0" smtClean="0"/>
              <a:t>.</a:t>
            </a:r>
            <a:endParaRPr lang="tr-TR" dirty="0" smtClean="0"/>
          </a:p>
          <a:p>
            <a:pPr lvl="0"/>
            <a:r>
              <a:rPr lang="ru-RU" dirty="0" err="1" smtClean="0"/>
              <a:t>Хэтэрык</a:t>
            </a:r>
            <a:r>
              <a:rPr lang="tr-TR" dirty="0" smtClean="0"/>
              <a:t>I</a:t>
            </a:r>
            <a:r>
              <a:rPr lang="ru-RU" dirty="0" err="1" smtClean="0"/>
              <a:t>хэр</a:t>
            </a:r>
            <a:r>
              <a:rPr lang="ru-RU" dirty="0" smtClean="0"/>
              <a:t>.</a:t>
            </a:r>
            <a:endParaRPr lang="tr-TR" dirty="0" smtClean="0"/>
          </a:p>
          <a:p>
            <a:pPr lvl="0"/>
            <a:r>
              <a:rPr lang="ru-RU" dirty="0" smtClean="0"/>
              <a:t>«</a:t>
            </a:r>
            <a:r>
              <a:rPr lang="ru-RU" dirty="0" err="1" smtClean="0"/>
              <a:t>Сик</a:t>
            </a:r>
            <a:r>
              <a:rPr lang="tr-TR" dirty="0" smtClean="0"/>
              <a:t>I</a:t>
            </a:r>
            <a:r>
              <a:rPr lang="ru-RU" dirty="0" err="1" smtClean="0"/>
              <a:t>эсэ</a:t>
            </a:r>
            <a:r>
              <a:rPr lang="ru-RU" dirty="0" smtClean="0"/>
              <a:t> </a:t>
            </a:r>
            <a:r>
              <a:rPr lang="ru-RU" dirty="0" err="1" smtClean="0"/>
              <a:t>мэфэк</a:t>
            </a:r>
            <a:r>
              <a:rPr lang="en-US" dirty="0" smtClean="0"/>
              <a:t>I</a:t>
            </a:r>
            <a:r>
              <a:rPr lang="ru-RU" dirty="0" err="1" smtClean="0"/>
              <a:t>ыр</a:t>
            </a:r>
            <a:r>
              <a:rPr lang="ru-RU" dirty="0" smtClean="0"/>
              <a:t>»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99412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Презентации  по  адыгейскому языку и литературе на русском языке</a:t>
            </a:r>
            <a:endParaRPr lang="tr-TR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9144000" cy="7029400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Легенды и предания Адыгеи.</a:t>
            </a:r>
            <a:endParaRPr lang="tr-TR" dirty="0" smtClean="0"/>
          </a:p>
          <a:p>
            <a:pPr lvl="0"/>
            <a:r>
              <a:rPr lang="ru-RU" dirty="0" smtClean="0"/>
              <a:t>Адыгейский национальный костюм.</a:t>
            </a:r>
            <a:endParaRPr lang="tr-TR" dirty="0" smtClean="0"/>
          </a:p>
          <a:p>
            <a:pPr lvl="0"/>
            <a:r>
              <a:rPr lang="ru-RU" dirty="0" smtClean="0"/>
              <a:t>История черкесских алфавитов.</a:t>
            </a:r>
            <a:endParaRPr lang="tr-TR" dirty="0" smtClean="0"/>
          </a:p>
          <a:p>
            <a:pPr lvl="0"/>
            <a:r>
              <a:rPr lang="ru-RU" dirty="0" smtClean="0"/>
              <a:t>Их издревле черкесами зовут.</a:t>
            </a:r>
            <a:endParaRPr lang="tr-TR" dirty="0" smtClean="0"/>
          </a:p>
          <a:p>
            <a:pPr lvl="0"/>
            <a:r>
              <a:rPr lang="ru-RU" dirty="0" smtClean="0"/>
              <a:t>Имя существительное как часть речи</a:t>
            </a:r>
            <a:endParaRPr lang="tr-TR" dirty="0" smtClean="0"/>
          </a:p>
          <a:p>
            <a:pPr lvl="0"/>
            <a:r>
              <a:rPr lang="ru-RU" dirty="0" smtClean="0"/>
              <a:t>Навеки  с Россией( 450 лет  вхождения Адыгеи)</a:t>
            </a:r>
            <a:endParaRPr lang="tr-TR" dirty="0" smtClean="0"/>
          </a:p>
          <a:p>
            <a:pPr lvl="0"/>
            <a:r>
              <a:rPr lang="ru-RU" dirty="0" smtClean="0"/>
              <a:t>Оружия кавказцев.</a:t>
            </a:r>
            <a:endParaRPr lang="tr-TR" dirty="0" smtClean="0"/>
          </a:p>
          <a:p>
            <a:pPr lvl="0"/>
            <a:r>
              <a:rPr lang="ru-RU" dirty="0" smtClean="0"/>
              <a:t>Республика Адыгея.</a:t>
            </a:r>
            <a:endParaRPr lang="tr-TR" dirty="0" smtClean="0"/>
          </a:p>
          <a:p>
            <a:pPr lvl="0"/>
            <a:r>
              <a:rPr lang="ru-RU" dirty="0" smtClean="0"/>
              <a:t>Традиции эпоса.  «Нарты в адыгейской культуре и искусстве»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tx2"/>
                </a:solidFill>
              </a:rPr>
              <a:t>Педагогическая цель, которую я поставила перед собой, заключается в следующем:</a:t>
            </a:r>
            <a:br>
              <a:rPr lang="tr-TR" dirty="0" smtClean="0">
                <a:solidFill>
                  <a:schemeClr val="tx2"/>
                </a:solidFill>
              </a:rPr>
            </a:br>
            <a:endParaRPr lang="tr-TR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060848"/>
            <a:ext cx="8363272" cy="5257800"/>
          </a:xfrm>
        </p:spPr>
        <p:txBody>
          <a:bodyPr/>
          <a:lstStyle/>
          <a:p>
            <a:r>
              <a:rPr lang="tr-TR" dirty="0" smtClean="0"/>
              <a:t>повышение качества знаний  учащихся;</a:t>
            </a:r>
          </a:p>
          <a:p>
            <a:r>
              <a:rPr lang="tr-TR" dirty="0" smtClean="0"/>
              <a:t>совершенствование методики проведения уроков по адыгейскому языку и литературе с применением ИКТ;</a:t>
            </a:r>
          </a:p>
          <a:p>
            <a:r>
              <a:rPr lang="tr-TR" dirty="0" smtClean="0"/>
              <a:t>обеспечение дифференцированного подхода    к учащимся  в</a:t>
            </a:r>
            <a:r>
              <a:rPr lang="ru-RU" dirty="0" smtClean="0"/>
              <a:t> </a:t>
            </a:r>
            <a:r>
              <a:rPr lang="tr-TR" dirty="0" smtClean="0"/>
              <a:t>образовательном  процессе;</a:t>
            </a:r>
          </a:p>
          <a:p>
            <a:r>
              <a:rPr lang="tr-TR" dirty="0" smtClean="0"/>
              <a:t>обеспечение условий для адаптации ребят в современном информационном обществе.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tx2"/>
                </a:solidFill>
              </a:rPr>
              <a:t>Для достижения поставленных целей  необходимо решить следующие задачи:</a:t>
            </a:r>
            <a:br>
              <a:rPr lang="tr-TR" dirty="0" smtClean="0">
                <a:solidFill>
                  <a:schemeClr val="tx2"/>
                </a:solidFill>
              </a:rPr>
            </a:br>
            <a:endParaRPr lang="tr-TR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72816"/>
            <a:ext cx="8686800" cy="5257800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совершенствовать накопленные компьютерные программные продукты по </a:t>
            </a:r>
            <a:r>
              <a:rPr lang="ru-RU" dirty="0" smtClean="0"/>
              <a:t> адыгейскому языку и литературе</a:t>
            </a:r>
            <a:r>
              <a:rPr lang="tr-TR" dirty="0" smtClean="0"/>
              <a:t>. Создавать новые компьютерные программные продукты для  образовательного процесса в школе;</a:t>
            </a:r>
          </a:p>
          <a:p>
            <a:r>
              <a:rPr lang="tr-TR" dirty="0" smtClean="0"/>
              <a:t>продолжать разработку методик использования ИКТ в преподавании ; совершенствовать технологию применения разработанных методик в учебном процессе общеобразовательной школы;</a:t>
            </a:r>
          </a:p>
          <a:p>
            <a:r>
              <a:rPr lang="tr-TR" dirty="0" smtClean="0"/>
              <a:t>широко внедрять накопленные программно – методические материалы в образовательный процесс;</a:t>
            </a:r>
          </a:p>
          <a:p>
            <a:r>
              <a:rPr lang="tr-TR" dirty="0" smtClean="0"/>
              <a:t>совершенствовать профессиональную ИКТ- компетентность педагога;</a:t>
            </a:r>
          </a:p>
          <a:p>
            <a:r>
              <a:rPr lang="tr-TR" dirty="0" smtClean="0"/>
              <a:t>обобщать и передавать опыт работы учителям своей школы, района.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tx2"/>
                </a:solidFill>
              </a:rPr>
              <a:t>Рассмотрим следующие варианты применения ИКТ в образовательном процессе:</a:t>
            </a:r>
            <a:br>
              <a:rPr lang="tr-TR" dirty="0" smtClean="0">
                <a:solidFill>
                  <a:schemeClr val="tx2"/>
                </a:solidFill>
              </a:rPr>
            </a:br>
            <a:endParaRPr lang="tr-TR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5329808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1. Урок с мультимедийной поддержкой -  в классе стоит один компьютер, им пользуется учитель в качестве «электронной доски». Учитель использует готовые  электронные образовательные ресурсы или мультимедиа презентации,  и ученики для защиты проектов.</a:t>
            </a:r>
          </a:p>
          <a:p>
            <a:r>
              <a:rPr lang="tr-TR" dirty="0" smtClean="0"/>
              <a:t>2. Урок с компьютерной поддержкой - несколько компьютеров (обычно, в компьютерном классе), за ними работают все ученики одновременно или по очереди.</a:t>
            </a:r>
          </a:p>
          <a:p>
            <a:r>
              <a:rPr lang="tr-TR" dirty="0" smtClean="0"/>
              <a:t>3. Уроки с выходом во всемирную сеть Интернет (могут быть как с мультимедийной, так и компьютерной поддержкой).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Проектные  работы учащихся </a:t>
            </a:r>
            <a:endParaRPr lang="tr-TR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7002016"/>
          </a:xfrm>
        </p:spPr>
        <p:txBody>
          <a:bodyPr>
            <a:normAutofit/>
          </a:bodyPr>
          <a:lstStyle/>
          <a:p>
            <a:pPr lvl="0"/>
            <a:r>
              <a:rPr lang="ru-RU" sz="2000" dirty="0" smtClean="0"/>
              <a:t>Адыгейская национальная одежда.</a:t>
            </a:r>
            <a:endParaRPr lang="tr-TR" sz="2000" dirty="0" smtClean="0"/>
          </a:p>
          <a:p>
            <a:pPr lvl="0"/>
            <a:r>
              <a:rPr lang="ru-RU" sz="2000" dirty="0" smtClean="0"/>
              <a:t>Открой  Адыгею.</a:t>
            </a:r>
            <a:endParaRPr lang="tr-TR" sz="2000" dirty="0" smtClean="0"/>
          </a:p>
          <a:p>
            <a:pPr lvl="0"/>
            <a:r>
              <a:rPr lang="ru-RU" sz="2000" dirty="0" smtClean="0"/>
              <a:t>Х. </a:t>
            </a:r>
            <a:r>
              <a:rPr lang="ru-RU" sz="2000" dirty="0" err="1" smtClean="0"/>
              <a:t>Андрухаев</a:t>
            </a:r>
            <a:r>
              <a:rPr lang="ru-RU" sz="2000" dirty="0" smtClean="0"/>
              <a:t>.</a:t>
            </a:r>
            <a:endParaRPr lang="tr-TR" sz="2000" dirty="0" smtClean="0"/>
          </a:p>
          <a:p>
            <a:pPr lvl="0"/>
            <a:r>
              <a:rPr lang="ru-RU" sz="2000" dirty="0" smtClean="0"/>
              <a:t>А. </a:t>
            </a:r>
            <a:r>
              <a:rPr lang="ru-RU" sz="2000" dirty="0" err="1" smtClean="0"/>
              <a:t>Гадагатль</a:t>
            </a:r>
            <a:r>
              <a:rPr lang="ru-RU" sz="2000" dirty="0" smtClean="0"/>
              <a:t>.</a:t>
            </a:r>
            <a:endParaRPr lang="tr-TR" sz="2000" dirty="0" smtClean="0"/>
          </a:p>
          <a:p>
            <a:pPr lvl="0"/>
            <a:r>
              <a:rPr lang="ru-RU" sz="2000" dirty="0" smtClean="0"/>
              <a:t>Т. </a:t>
            </a:r>
            <a:r>
              <a:rPr lang="ru-RU" sz="2000" dirty="0" err="1" smtClean="0"/>
              <a:t>Керашев</a:t>
            </a:r>
            <a:endParaRPr lang="tr-TR" sz="2000" dirty="0" smtClean="0"/>
          </a:p>
          <a:p>
            <a:pPr lvl="0"/>
            <a:r>
              <a:rPr lang="ru-RU" sz="2000" dirty="0" smtClean="0"/>
              <a:t>Писатели  Адыгеи.</a:t>
            </a:r>
            <a:endParaRPr lang="tr-TR" sz="2000" dirty="0" smtClean="0"/>
          </a:p>
          <a:p>
            <a:pPr lvl="0"/>
            <a:r>
              <a:rPr lang="ru-RU" sz="2000" dirty="0" smtClean="0"/>
              <a:t>Память. ВОВ</a:t>
            </a:r>
            <a:endParaRPr lang="tr-TR" sz="2000" dirty="0" smtClean="0"/>
          </a:p>
          <a:p>
            <a:pPr lvl="0"/>
            <a:r>
              <a:rPr lang="ru-RU" sz="2000" dirty="0" smtClean="0"/>
              <a:t>Мой  герой войны - это мой прадедушка.</a:t>
            </a:r>
            <a:endParaRPr lang="tr-TR" sz="2000" dirty="0" smtClean="0"/>
          </a:p>
          <a:p>
            <a:pPr lvl="0"/>
            <a:r>
              <a:rPr lang="ru-RU" sz="2000" dirty="0" smtClean="0"/>
              <a:t>Соединение мифа и реальности. Ю. </a:t>
            </a:r>
            <a:r>
              <a:rPr lang="ru-RU" sz="2000" dirty="0" err="1" smtClean="0"/>
              <a:t>Сташ</a:t>
            </a:r>
            <a:r>
              <a:rPr lang="ru-RU" sz="2000" dirty="0" smtClean="0"/>
              <a:t>.</a:t>
            </a:r>
            <a:endParaRPr lang="tr-TR" sz="2000" dirty="0" smtClean="0"/>
          </a:p>
          <a:p>
            <a:pPr lvl="0"/>
            <a:r>
              <a:rPr lang="ru-RU" sz="2000" dirty="0" smtClean="0"/>
              <a:t>И. </a:t>
            </a:r>
            <a:r>
              <a:rPr lang="ru-RU" sz="2000" dirty="0" err="1" smtClean="0"/>
              <a:t>Машбаш</a:t>
            </a:r>
            <a:r>
              <a:rPr lang="ru-RU" sz="2000" dirty="0" smtClean="0"/>
              <a:t>.</a:t>
            </a:r>
            <a:endParaRPr lang="tr-TR" sz="2000" dirty="0" smtClean="0"/>
          </a:p>
          <a:p>
            <a:pPr lvl="0"/>
            <a:r>
              <a:rPr lang="ru-RU" sz="2000" dirty="0" smtClean="0"/>
              <a:t>Герои Советского союза. Славные сыны адыгского народа.</a:t>
            </a:r>
            <a:endParaRPr lang="tr-TR" sz="2000" dirty="0" smtClean="0"/>
          </a:p>
          <a:p>
            <a:pPr lvl="0"/>
            <a:r>
              <a:rPr lang="ru-RU" sz="2000" dirty="0" smtClean="0"/>
              <a:t>Черкесские лошади.</a:t>
            </a:r>
            <a:endParaRPr lang="tr-TR" sz="2000" dirty="0" smtClean="0"/>
          </a:p>
          <a:p>
            <a:pPr lvl="0"/>
            <a:r>
              <a:rPr lang="ru-RU" sz="2000" dirty="0" smtClean="0"/>
              <a:t>День адыгейского языка и письменности.</a:t>
            </a:r>
            <a:endParaRPr lang="tr-TR" sz="2000" dirty="0" smtClean="0"/>
          </a:p>
          <a:p>
            <a:pPr lvl="0"/>
            <a:r>
              <a:rPr lang="ru-RU" sz="2000" dirty="0" smtClean="0"/>
              <a:t>Образ черкесского воина в творчестве М. Лермонтова.</a:t>
            </a:r>
            <a:endParaRPr lang="tr-TR" sz="2000" dirty="0" smtClean="0"/>
          </a:p>
          <a:p>
            <a:endParaRPr lang="tr-TR" sz="20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tx2"/>
                </a:solidFill>
              </a:rPr>
              <a:t>К результативности своей деятельности я отношу</a:t>
            </a:r>
            <a:endParaRPr lang="tr-TR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положительную мотивацию на уроках </a:t>
            </a:r>
            <a:r>
              <a:rPr lang="ru-RU" dirty="0" smtClean="0"/>
              <a:t>адыгейского языка и литературы </a:t>
            </a:r>
            <a:r>
              <a:rPr lang="tr-TR" dirty="0" smtClean="0"/>
              <a:t>с применением ИКТ, создание условий для получения учебной информации из различных источников (традиционных и новейших);</a:t>
            </a:r>
          </a:p>
          <a:p>
            <a:r>
              <a:rPr lang="tr-TR" dirty="0" smtClean="0"/>
              <a:t>обретение компьютерной грамотности и оптимальное использование информационных технологий в учебном процессе;</a:t>
            </a:r>
          </a:p>
          <a:p>
            <a:r>
              <a:rPr lang="tr-TR" dirty="0" smtClean="0"/>
              <a:t>умение разрабатывать современные дидактические материалы и эффективное их использование в учебном процессе;</a:t>
            </a:r>
          </a:p>
          <a:p>
            <a:r>
              <a:rPr lang="tr-TR" dirty="0" smtClean="0"/>
              <a:t>возможность организации промежуточного и итогового контроля знаний с помощью компьютерных программ.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повышение уровня использования наглядности на уроке,</a:t>
            </a:r>
          </a:p>
          <a:p>
            <a:r>
              <a:rPr lang="tr-TR" dirty="0" smtClean="0"/>
              <a:t>повышение производительности урока.</a:t>
            </a:r>
          </a:p>
          <a:p>
            <a:r>
              <a:rPr lang="tr-TR" dirty="0" smtClean="0"/>
              <a:t>появляется возможность организации проектной деятельности учащихся по созданию презентаций.</a:t>
            </a:r>
          </a:p>
          <a:p>
            <a:r>
              <a:rPr lang="tr-TR" dirty="0" smtClean="0"/>
              <a:t>преподаватель создающий, или использующий информационные технологии вынужден обращать огромное внимание на логику подачи учебного материала, что положительным образом сказывается на  уровне знаний учащихся.</a:t>
            </a:r>
          </a:p>
          <a:p>
            <a:r>
              <a:rPr lang="tr-TR" dirty="0" smtClean="0"/>
              <a:t>применение ИКТ способствует развитию познавательного интереса учащихся и умения оперировать полученными знаниями.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Инновационные технологии , используемые в преподавании дисциплины.</a:t>
            </a:r>
            <a:endParaRPr lang="tr-T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1.Современные информационные технологии.</a:t>
            </a:r>
          </a:p>
          <a:p>
            <a:r>
              <a:rPr lang="ru-RU" dirty="0" smtClean="0"/>
              <a:t>Использование </a:t>
            </a:r>
            <a:r>
              <a:rPr lang="ru-RU" dirty="0" err="1" smtClean="0"/>
              <a:t>мультимедийных</a:t>
            </a:r>
            <a:r>
              <a:rPr lang="ru-RU" dirty="0" smtClean="0"/>
              <a:t> программ.</a:t>
            </a:r>
          </a:p>
          <a:p>
            <a:r>
              <a:rPr lang="ru-RU" dirty="0" smtClean="0"/>
              <a:t>Интернет для получения актуальной информации по изучаемым темам и развитие навыка работы в глобальной информационной сети</a:t>
            </a:r>
            <a:endParaRPr lang="tr-TR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2.Круглый стол .</a:t>
            </a:r>
          </a:p>
          <a:p>
            <a:pPr>
              <a:buNone/>
            </a:pPr>
            <a:r>
              <a:rPr lang="ru-RU" dirty="0" smtClean="0"/>
              <a:t>3.Дискуссии </a:t>
            </a:r>
          </a:p>
          <a:p>
            <a:r>
              <a:rPr lang="ru-RU" dirty="0" smtClean="0"/>
              <a:t>высказывают свое мнение о проблеме , написание реферата</a:t>
            </a:r>
          </a:p>
          <a:p>
            <a:pPr>
              <a:buNone/>
            </a:pPr>
            <a:r>
              <a:rPr lang="ru-RU" dirty="0" smtClean="0"/>
              <a:t>4.Ролевые игры</a:t>
            </a:r>
          </a:p>
          <a:p>
            <a:r>
              <a:rPr lang="ru-RU" dirty="0" smtClean="0"/>
              <a:t> применяются в качестве средства  активного  обучения</a:t>
            </a:r>
          </a:p>
          <a:p>
            <a:r>
              <a:rPr lang="ru-RU" dirty="0" smtClean="0"/>
              <a:t>в магазине, в кафе, путешествия, покупки,</a:t>
            </a:r>
          </a:p>
          <a:p>
            <a:pPr>
              <a:buNone/>
            </a:pPr>
            <a:r>
              <a:rPr lang="ru-RU" dirty="0" smtClean="0"/>
              <a:t>заказ билетов, ориентация в городе, у врача и.т. д.</a:t>
            </a:r>
            <a:endParaRPr lang="tr-TR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5. Проведение внеклассных мероприятий, экскурсии в национальный  музей, посещение выставок, встречи с интересными людьми 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Внеклассная работа – это специально  организуемые </a:t>
            </a:r>
            <a:r>
              <a:rPr lang="ru-RU" dirty="0" err="1" smtClean="0"/>
              <a:t>внеучебные</a:t>
            </a:r>
            <a:r>
              <a:rPr lang="ru-RU" dirty="0" smtClean="0"/>
              <a:t> занятия, которые, способствуют углублению знаний, развитию умений и навыков, удовлетворению и развитию интересов и способностей.</a:t>
            </a:r>
            <a:endParaRPr lang="tr-TR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6. Метод проектов.</a:t>
            </a:r>
          </a:p>
          <a:p>
            <a:pPr>
              <a:buNone/>
            </a:pPr>
            <a:r>
              <a:rPr lang="ru-RU" dirty="0" smtClean="0"/>
              <a:t>     Это комплексный метод обучения, результатом которого является  создание какого-либо продукта. В основе учебных проектов лежат исследовательские методы обучения </a:t>
            </a:r>
          </a:p>
          <a:p>
            <a:pPr>
              <a:buNone/>
            </a:pPr>
            <a:r>
              <a:rPr lang="ru-RU" dirty="0" smtClean="0"/>
              <a:t> 7. Тестирование .</a:t>
            </a:r>
          </a:p>
          <a:p>
            <a:pPr>
              <a:buNone/>
            </a:pPr>
            <a:r>
              <a:rPr lang="ru-RU" dirty="0" smtClean="0"/>
              <a:t>     Контроль знаний с помощью тестов, которые состоят из условий (вопросов)  и вариантов ответов для выбора.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tr-TR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ПРЕЗЕНТАЦИИ ПО ВНЕКЛАССНОЙ РАБОТЕ</a:t>
            </a:r>
            <a:endParaRPr lang="tr-TR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686800" cy="6309360"/>
          </a:xfrm>
        </p:spPr>
        <p:txBody>
          <a:bodyPr/>
          <a:lstStyle/>
          <a:p>
            <a:pPr lvl="0"/>
            <a:r>
              <a:rPr lang="ru-RU" dirty="0" smtClean="0"/>
              <a:t>21 </a:t>
            </a:r>
            <a:r>
              <a:rPr lang="ru-RU" dirty="0" err="1" smtClean="0"/>
              <a:t>мая-День</a:t>
            </a:r>
            <a:r>
              <a:rPr lang="ru-RU" dirty="0" smtClean="0"/>
              <a:t> памяти и скорби.</a:t>
            </a:r>
            <a:endParaRPr lang="tr-TR" dirty="0" smtClean="0"/>
          </a:p>
          <a:p>
            <a:pPr lvl="0"/>
            <a:r>
              <a:rPr lang="ru-RU" dirty="0" smtClean="0"/>
              <a:t>День матери.</a:t>
            </a:r>
            <a:endParaRPr lang="tr-TR" dirty="0" smtClean="0"/>
          </a:p>
          <a:p>
            <a:pPr lvl="0"/>
            <a:r>
              <a:rPr lang="ru-RU" dirty="0" smtClean="0"/>
              <a:t>День учителя.</a:t>
            </a:r>
            <a:endParaRPr lang="tr-TR" dirty="0" smtClean="0"/>
          </a:p>
          <a:p>
            <a:pPr lvl="0"/>
            <a:r>
              <a:rPr lang="ru-RU" dirty="0" smtClean="0"/>
              <a:t>Встреча с писателем И. </a:t>
            </a:r>
            <a:r>
              <a:rPr lang="ru-RU" dirty="0" err="1" smtClean="0"/>
              <a:t>Машбашем</a:t>
            </a:r>
            <a:r>
              <a:rPr lang="ru-RU" dirty="0" smtClean="0"/>
              <a:t>. Конференция «СОГРЕЙТЕ МЕНЯ ДОБРОТОЙ»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Цели использования информационных технологий на уроке: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сделать урок современным (с точки зрения использования технических средств);</a:t>
            </a:r>
          </a:p>
          <a:p>
            <a:r>
              <a:rPr lang="tr-TR" dirty="0" smtClean="0"/>
              <a:t>приблизить урок к мировосприятию современного ребенка, так как он больше смотрит и слушает, чем читает и говорит; предпочитает использовать информацию, добытую с помощью технических средств;</a:t>
            </a:r>
          </a:p>
          <a:p>
            <a:r>
              <a:rPr lang="tr-TR" dirty="0" smtClean="0"/>
              <a:t>установить отношения взаимопонимания, взаимопомощи между учителем и учеником;</a:t>
            </a:r>
          </a:p>
          <a:p>
            <a:r>
              <a:rPr lang="tr-TR" dirty="0" smtClean="0"/>
              <a:t>помочь учителю в возможности эмоционально и образно подать материал.</a:t>
            </a:r>
          </a:p>
          <a:p>
            <a:pPr>
              <a:buNone/>
            </a:pPr>
            <a:r>
              <a:rPr lang="tr-TR" dirty="0" smtClean="0"/>
              <a:t> </a:t>
            </a:r>
            <a:endParaRPr lang="tr-TR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tx2"/>
                </a:solidFill>
              </a:rPr>
              <a:t>Цели использования информационных технологий в обучении</a:t>
            </a:r>
            <a:endParaRPr lang="tr-TR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148840"/>
            <a:ext cx="8229600" cy="4709160"/>
          </a:xfrm>
        </p:spPr>
        <p:txBody>
          <a:bodyPr/>
          <a:lstStyle/>
          <a:p>
            <a:r>
              <a:rPr lang="tr-TR" dirty="0" smtClean="0"/>
              <a:t>повысить наглядность учебного материала;</a:t>
            </a:r>
          </a:p>
          <a:p>
            <a:r>
              <a:rPr lang="tr-TR" dirty="0" smtClean="0"/>
              <a:t>расширить спектр активных методов обучения;</a:t>
            </a:r>
          </a:p>
          <a:p>
            <a:r>
              <a:rPr lang="tr-TR" dirty="0" smtClean="0"/>
              <a:t>разнообразить содержание учебного материала;</a:t>
            </a:r>
          </a:p>
          <a:p>
            <a:r>
              <a:rPr lang="tr-TR" dirty="0" smtClean="0"/>
              <a:t>разнообразить формы подачи учебного материала.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>
              <a:solidFill>
                <a:schemeClr val="tx2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23528" y="620688"/>
            <a:ext cx="4644008" cy="1368152"/>
          </a:xfrm>
        </p:spPr>
        <p:txBody>
          <a:bodyPr>
            <a:noAutofit/>
          </a:bodyPr>
          <a:lstStyle/>
          <a:p>
            <a:r>
              <a:rPr lang="tr-TR" b="1" dirty="0" smtClean="0">
                <a:solidFill>
                  <a:schemeClr val="tx2"/>
                </a:solidFill>
              </a:rPr>
              <a:t>Мотивация учащихся на уроке при использований ИКТ</a:t>
            </a:r>
            <a:endParaRPr lang="tr-TR" b="1" dirty="0">
              <a:solidFill>
                <a:schemeClr val="tx2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>
            <a:off x="4572000" y="404664"/>
            <a:ext cx="4041775" cy="1038919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Мотивация учителя</a:t>
            </a:r>
            <a:endParaRPr lang="tr-TR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0" y="2276872"/>
            <a:ext cx="4572000" cy="4581128"/>
          </a:xfrm>
        </p:spPr>
        <p:txBody>
          <a:bodyPr>
            <a:normAutofit/>
          </a:bodyPr>
          <a:lstStyle/>
          <a:p>
            <a:r>
              <a:rPr lang="tr-TR" sz="2800" b="1" dirty="0" smtClean="0"/>
              <a:t>наглядность</a:t>
            </a:r>
          </a:p>
          <a:p>
            <a:r>
              <a:rPr lang="tr-TR" sz="2800" b="1" dirty="0" smtClean="0"/>
              <a:t>активизация методов обучения</a:t>
            </a:r>
          </a:p>
          <a:p>
            <a:r>
              <a:rPr lang="tr-TR" sz="2800" b="1" dirty="0" smtClean="0"/>
              <a:t>разнообразие форм обучения на уроке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716016" y="2362200"/>
            <a:ext cx="4427984" cy="4495800"/>
          </a:xfrm>
        </p:spPr>
        <p:txBody>
          <a:bodyPr/>
          <a:lstStyle/>
          <a:p>
            <a:r>
              <a:rPr lang="tr-TR" sz="2800" b="1" dirty="0" smtClean="0"/>
              <a:t>снижение трудоемкости процесса (обучения и контроля)</a:t>
            </a:r>
          </a:p>
          <a:p>
            <a:r>
              <a:rPr lang="tr-TR" sz="2800" b="1" dirty="0" smtClean="0"/>
              <a:t>способность быть «современным учителем».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221</TotalTime>
  <Words>760</Words>
  <Application>Microsoft Office PowerPoint</Application>
  <PresentationFormat>Экран (4:3)</PresentationFormat>
  <Paragraphs>120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Апекс</vt:lpstr>
      <vt:lpstr>Использование ИКТ в обучении учащихся адыгейскому языку и литературе.</vt:lpstr>
      <vt:lpstr>Инновационные технологии , используемые в преподавании дисциплины.</vt:lpstr>
      <vt:lpstr>Слайд 3</vt:lpstr>
      <vt:lpstr>Слайд 4</vt:lpstr>
      <vt:lpstr>Слайд 5</vt:lpstr>
      <vt:lpstr>ПРЕЗЕНТАЦИИ ПО ВНЕКЛАССНОЙ РАБОТЕ</vt:lpstr>
      <vt:lpstr>Цели использования информационных технологий на уроке: </vt:lpstr>
      <vt:lpstr>Цели использования информационных технологий в обучении</vt:lpstr>
      <vt:lpstr>Слайд 9</vt:lpstr>
      <vt:lpstr>Презентации по адыгейскому языку и литературе на адыгейском языке</vt:lpstr>
      <vt:lpstr>Слайд 11</vt:lpstr>
      <vt:lpstr>Презентации  по  адыгейскому языку и литературе на русском языке</vt:lpstr>
      <vt:lpstr>Педагогическая цель, которую я поставила перед собой, заключается в следующем: </vt:lpstr>
      <vt:lpstr>Для достижения поставленных целей  необходимо решить следующие задачи: </vt:lpstr>
      <vt:lpstr>Рассмотрим следующие варианты применения ИКТ в образовательном процессе: </vt:lpstr>
      <vt:lpstr>Проектные  работы учащихся </vt:lpstr>
      <vt:lpstr>К результативности своей деятельности я отношу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ИКТ в обучении учащихся.</dc:title>
  <dc:creator>Света</dc:creator>
  <cp:lastModifiedBy>acer</cp:lastModifiedBy>
  <cp:revision>30</cp:revision>
  <dcterms:created xsi:type="dcterms:W3CDTF">2013-11-11T05:25:31Z</dcterms:created>
  <dcterms:modified xsi:type="dcterms:W3CDTF">2014-12-08T10:38:51Z</dcterms:modified>
</cp:coreProperties>
</file>