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57" r:id="rId5"/>
    <p:sldId id="258" r:id="rId6"/>
    <p:sldId id="272" r:id="rId7"/>
    <p:sldId id="273" r:id="rId8"/>
    <p:sldId id="262" r:id="rId9"/>
    <p:sldId id="276" r:id="rId10"/>
    <p:sldId id="274" r:id="rId11"/>
    <p:sldId id="277" r:id="rId12"/>
    <p:sldId id="278" r:id="rId13"/>
    <p:sldId id="275" r:id="rId14"/>
    <p:sldId id="279" r:id="rId15"/>
    <p:sldId id="280" r:id="rId16"/>
    <p:sldId id="281" r:id="rId17"/>
    <p:sldId id="263" r:id="rId18"/>
    <p:sldId id="282" r:id="rId19"/>
    <p:sldId id="283" r:id="rId20"/>
    <p:sldId id="269" r:id="rId21"/>
    <p:sldId id="284" r:id="rId2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F99A9-95EE-406D-883B-D8F3EC0132A7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975DC-8453-47E6-AF7F-4802F58C00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456663"/>
      </p:ext>
    </p:extLst>
  </p:cSld>
  <p:clrMapOvr>
    <a:masterClrMapping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3359D-62B7-4173-BFAC-5680B8F8039F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F2BC0-13A8-4B7B-868A-BCCA8A9B75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322525"/>
      </p:ext>
    </p:extLst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D28E9-161F-4190-98C4-73BD28E8911B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9694C-16BD-4433-98FF-F4F346C482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620295"/>
      </p:ext>
    </p:extLst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59E2C-7648-45DC-B4C6-7D9C2B69E5D2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E47D8-9AF5-45B8-ABE3-4270FABD24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677014"/>
      </p:ext>
    </p:extLst>
  </p:cSld>
  <p:clrMapOvr>
    <a:masterClrMapping/>
  </p:clrMapOvr>
  <p:transition spd="med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B802A-18CA-4642-B216-A13362790DA4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322EC-A1D7-4A7A-8076-ADF2E221B3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89050"/>
      </p:ext>
    </p:extLst>
  </p:cSld>
  <p:clrMapOvr>
    <a:masterClrMapping/>
  </p:clrMapOvr>
  <p:transition spd="med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54FA4-57AD-408A-BC8E-96C330B73FD1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12C88-9F03-4A3C-AF60-1ACF9E236A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466960"/>
      </p:ext>
    </p:extLst>
  </p:cSld>
  <p:clrMapOvr>
    <a:masterClrMapping/>
  </p:clrMapOvr>
  <p:transition spd="med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55278-5B21-4794-BE03-72742ECEBE41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7CDAD-844F-49D3-BACA-4FE26FF919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430496"/>
      </p:ext>
    </p:extLst>
  </p:cSld>
  <p:clrMapOvr>
    <a:masterClrMapping/>
  </p:clrMapOvr>
  <p:transition spd="med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3E743-20FB-4A9F-BE07-E8980844DF90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5E573-9DA9-48A3-AC05-164D23EA29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216775"/>
      </p:ext>
    </p:extLst>
  </p:cSld>
  <p:clrMapOvr>
    <a:masterClrMapping/>
  </p:clrMapOvr>
  <p:transition spd="med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C0B15-E50F-483A-BA79-4126E9C992A3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30418-2CF7-4EA4-B24A-DF66B1FF61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36113"/>
      </p:ext>
    </p:extLst>
  </p:cSld>
  <p:clrMapOvr>
    <a:masterClrMapping/>
  </p:clrMapOvr>
  <p:transition spd="med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6820E-227B-453D-9C00-23739DAEA376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90F9E-35CB-40C3-B94F-5CB5C2AD68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470172"/>
      </p:ext>
    </p:extLst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AE8A3-9560-4927-B818-872FD8354CD7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8A30B-1BC7-4676-99FF-C92DEBE3E2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668634"/>
      </p:ext>
    </p:extLst>
  </p:cSld>
  <p:clrMapOvr>
    <a:masterClrMapping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6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CBD829-0430-4B6E-BDA2-CD0E340A7D05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85062D0-FD5A-40D3-A159-E55418F227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5%D0%B0%D0%B4%D0%B6" TargetMode="External"/><Relationship Id="rId2" Type="http://schemas.openxmlformats.org/officeDocument/2006/relationships/hyperlink" Target="http://www.calend.ru/holidays/buddhism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1"/>
          <p:cNvSpPr>
            <a:spLocks noChangeArrowheads="1"/>
          </p:cNvSpPr>
          <p:nvPr/>
        </p:nvSpPr>
        <p:spPr bwMode="auto">
          <a:xfrm>
            <a:off x="179388" y="669925"/>
            <a:ext cx="914400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3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</a:t>
            </a:r>
            <a:r>
              <a:rPr lang="ru-RU" sz="3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 eaLnBrk="1" hangingPunct="1">
              <a:defRPr/>
            </a:pPr>
            <a:r>
              <a:rPr lang="ru-RU" sz="5000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Религиозные </a:t>
            </a:r>
          </a:p>
          <a:p>
            <a:pPr algn="ctr" eaLnBrk="1" hangingPunct="1">
              <a:defRPr/>
            </a:pPr>
            <a:r>
              <a:rPr lang="ru-RU" sz="5000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праздники и обряды.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92275" y="2843213"/>
            <a:ext cx="7524750" cy="2586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5400" b="1" i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Путешествие </a:t>
            </a:r>
          </a:p>
          <a:p>
            <a:pPr algn="ctr" eaLnBrk="1" hangingPunct="1">
              <a:defRPr/>
            </a:pPr>
            <a:r>
              <a:rPr lang="ru-RU" sz="5400" b="1" i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 Мекку – </a:t>
            </a:r>
          </a:p>
          <a:p>
            <a:pPr algn="ctr" eaLnBrk="1" hangingPunct="1">
              <a:defRPr/>
            </a:pPr>
            <a:r>
              <a:rPr lang="ru-RU" sz="5400" b="1" i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-родину Ислама.</a:t>
            </a:r>
            <a:endParaRPr lang="ru-RU" sz="4000" b="1" i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15888"/>
            <a:ext cx="9144000" cy="8620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Муниципальное бюджетное общеобразовательное учреждение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Садовская средняя общеобразовательная школа филиал  </a:t>
            </a:r>
            <a:r>
              <a:rPr lang="ru-RU" sz="1600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</a:t>
            </a:r>
            <a:endParaRPr lang="ru-RU" sz="16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</a:t>
            </a:r>
            <a:r>
              <a:rPr lang="ru-RU" sz="16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Тамбовского района Амурской области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11863" y="5373688"/>
            <a:ext cx="2863850" cy="13223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МХК. 8 класс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Составила учитель русского языка и литературы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Ефимова Нина Васильевна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2016 г.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65100"/>
            <a:ext cx="9144000" cy="1824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2700"/>
              </a:lnSpc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Хадж начинается с обряда приведения себя в состояние ритуальной чистоты -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символом которой является одежда паломника, состоящая из двух кусков белого полотна.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Белый цвет напоминает о смирении и о саване,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котором паломник в положенный срок предстанет перед Богом.</a:t>
            </a:r>
          </a:p>
        </p:txBody>
      </p:sp>
      <p:pic>
        <p:nvPicPr>
          <p:cNvPr id="39938" name="Picture 2" descr="http://najmtur.ru/uploads/image/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87" y="2182321"/>
            <a:ext cx="2878829" cy="436302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2" name="Picture 6" descr="http://svet-unlimited.ucoz.ru/_fr/7/303984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15816" y="2042885"/>
            <a:ext cx="6130511" cy="464189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950" y="455613"/>
            <a:ext cx="5075238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Затем каждый произносит слова, обращенные к Всевышнему: </a:t>
            </a:r>
          </a:p>
        </p:txBody>
      </p:sp>
      <p:pic>
        <p:nvPicPr>
          <p:cNvPr id="40962" name="Picture 2" descr="http://nativepakistan.com/wp-content/uploads/Praying-in-Kaaba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41208" y="26138"/>
            <a:ext cx="3570529" cy="39052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4" name="Picture 4" descr="http://marwaltd.com/images/imgmarwa/go-makkah-hajj-oumra-8ft6oq-pilgrimsjpg.jpe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358" y="1803301"/>
            <a:ext cx="5623953" cy="50546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564188" y="4586288"/>
            <a:ext cx="3559175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«Вот я пе­ред Тобой! Воистину хвала Тебе, милость и могущество!»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950" y="620713"/>
            <a:ext cx="3565525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Ритуал хаджа включает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переход паломников через долину Мина к горе Арафат 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18 км.  от  Мекки). Здесь они слушают проповедь и молятся, а затем бегом устремляются в долину к ярко освещенной мече­ти, где читаются вечерние и ночные молитвы.</a:t>
            </a:r>
          </a:p>
        </p:txBody>
      </p:sp>
      <p:pic>
        <p:nvPicPr>
          <p:cNvPr id="41986" name="Picture 2" descr="http://www.stihi.ru/pics/2012/08/17/234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3340038"/>
            <a:ext cx="5256000" cy="349138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4" descr="http://dlyakota.ru/uploads/posts/2012-10/dlyakota.ru_fotopodborki_musulmane-nachali-hadzh-v-saudovskoy-aravii_6.jpe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03229" y="45081"/>
            <a:ext cx="5254130" cy="331236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913"/>
            <a:ext cx="5168900" cy="24257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26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следующий день после утренней молитвы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паломники идут в долину и бросают семь кам­ней в один из трёх каменных столбов, символизирующих Сатану,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пре­данию, искушавшего Бога в пустыне.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96" y="2606975"/>
            <a:ext cx="5328592" cy="422203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3016" name="Picture 8" descr="http://najmtur.ru/uploads/image/h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8524" y="81352"/>
            <a:ext cx="3975476" cy="267259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8" name="Picture 10" descr="http://i-r-p.ru/files/files5/4eb6f386a25394.28478376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64088" y="2969695"/>
            <a:ext cx="3748551" cy="364355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encrypted-tbn3.gstatic.com/images?q=tbn:ANd9GcSbv35sHNgvPl_KC2IKXeY_Q1XFvKIcW5YqzFWlaVOjU4hdaZdiLQ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1380919"/>
            <a:ext cx="1313758" cy="12324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588" y="115888"/>
            <a:ext cx="9144001" cy="2170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27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Затем следует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обряд жертвоприношения  животных в память о го­товности Авраама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(у мусульман - Ибрагима) принести в жертву Богу сво­его единственного сына. После заклания овцы следует щедро накормить бедных и всех же­лающих. Многие мусульмане заменяют заклание животных денежным взносом в мечеть.</a:t>
            </a:r>
          </a:p>
        </p:txBody>
      </p:sp>
      <p:pic>
        <p:nvPicPr>
          <p:cNvPr id="44034" name="Picture 2" descr="http://ttolk.ru/wp-content/uploads/2012/10/%D1%85%D0%B0%D0%B4%D0%B6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9547" y="2204864"/>
            <a:ext cx="6842847" cy="46531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6350" y="115888"/>
            <a:ext cx="9144000" cy="2170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27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жертвоприношения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паломники направляются в Мекку для совершения обхода вокруг Каабы и молитвы у чёрного камня.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 раза они быстро, обходят Каабу, а затем четыре раза обходят её медленно. Немощных стариков несут на носилках.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Подобный ритуал пре­дание объясняет семикратными поисками воды среди холмов.</a:t>
            </a:r>
          </a:p>
        </p:txBody>
      </p:sp>
      <p:pic>
        <p:nvPicPr>
          <p:cNvPr id="45058" name="Picture 2" descr="http://planeta.moy.su/_bl/503/4227883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2241833"/>
            <a:ext cx="5400600" cy="457154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0" name="Picture 4" descr="http://azan-syzran.ru/_nw/1/1056821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84176" y="2420888"/>
            <a:ext cx="3615377" cy="3780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6513" y="115888"/>
            <a:ext cx="9144001" cy="17605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2600"/>
              </a:lnSpc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 обряд одновременно совершают около двух милли­онов человек.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Гигантский палаточный городок на дни хаджа стано­вится желанным приютом для паломников. </a:t>
            </a:r>
            <a:r>
              <a:rPr lang="ru-RU" sz="24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Мусульманин,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совершив­ший хадж, получает право носить белую чалму и почётную при­ставку к имени – хаджи.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789" y="1772816"/>
            <a:ext cx="8208667" cy="504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819" y="1772816"/>
            <a:ext cx="8187637" cy="507600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179388" y="20638"/>
            <a:ext cx="8856662" cy="340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Хадж – паломничество в Мекку</a:t>
            </a:r>
          </a:p>
          <a:p>
            <a:pPr marL="342900" indent="-342900">
              <a:lnSpc>
                <a:spcPts val="25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Обряд приведения себя в состояние ритуальной чистоты (одежда – 2 куска белом материи).</a:t>
            </a:r>
          </a:p>
          <a:p>
            <a:pPr marL="342900" indent="-342900">
              <a:lnSpc>
                <a:spcPts val="25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Произнесение слов, обращенных к Всевышнему.</a:t>
            </a:r>
          </a:p>
          <a:p>
            <a:pPr marL="342900" indent="-342900">
              <a:lnSpc>
                <a:spcPts val="25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Переход паломников через долину Мина к горе Арафат.</a:t>
            </a:r>
          </a:p>
          <a:p>
            <a:pPr marL="342900" indent="-342900">
              <a:lnSpc>
                <a:spcPts val="25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Возвращение в мечеть, чтение вечерних и ночных молитв.</a:t>
            </a:r>
          </a:p>
          <a:p>
            <a:pPr marL="342900" indent="-342900">
              <a:lnSpc>
                <a:spcPts val="25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утренней молитвы отправляются в долину и бросают 7 камней в один из камней столбов. </a:t>
            </a:r>
          </a:p>
          <a:p>
            <a:pPr marL="342900" indent="-342900">
              <a:lnSpc>
                <a:spcPts val="25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Обряд жертвоприношения животных.</a:t>
            </a:r>
          </a:p>
          <a:p>
            <a:pPr marL="342900" indent="-342900">
              <a:lnSpc>
                <a:spcPts val="25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Обход вокруг Каабы и молитвы у Черного камня (7 раз).</a:t>
            </a:r>
          </a:p>
        </p:txBody>
      </p:sp>
      <p:pic>
        <p:nvPicPr>
          <p:cNvPr id="9220" name="Picture 4" descr="http://www.vokrugsveta.ru/img/bx/iblock/2bf/2bfd3470897a151d320e71e9a79aa4b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6016" y="3356992"/>
            <a:ext cx="4361305" cy="349952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islamdag.ru/sites/img/stati/2010/3kv/hadj00_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356992"/>
            <a:ext cx="4668011" cy="350100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03788" y="1295400"/>
            <a:ext cx="4162425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Монголии в течение года отмечаются пять основных праздников, называемых Великими хурала­ми.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09538"/>
            <a:ext cx="91440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Буддийские праздники и обряды </a:t>
            </a:r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отличаются своеоб­разием и богатством традиций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8130" name="Picture 2" descr="Хуралы Иволгинского дацана. Множество верующих обходят дацан по периметру, сопровождая колесницу (Праздники)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3404991"/>
            <a:ext cx="5184576" cy="345301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2" name="Picture 4" descr="В дацанах Бурятии состоится трехдневный Ганжур-хурал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56" y="1098691"/>
            <a:ext cx="4915086" cy="327413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6675" y="3995738"/>
            <a:ext cx="49149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b="1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к трехдневному хуралу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24300" y="6453188"/>
            <a:ext cx="4106863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b="1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Ритуальный обход с реликвиями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875" y="4787900"/>
            <a:ext cx="3959225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Каждый из них 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по-своему прославляет жизнь и мудрость Великого учителя. 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5888"/>
            <a:ext cx="9072563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Юго-Восточной Азии, в Таиланде, особой популярностью пользу­ется праздник проводов в монахи.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Каждый житель этой страны должен хотя бы один раз в жизни не менее двух недель прожить в монастыре.</a:t>
            </a:r>
          </a:p>
        </p:txBody>
      </p:sp>
      <p:pic>
        <p:nvPicPr>
          <p:cNvPr id="49156" name="Picture 4" descr="http://tn.clashot.com/thumbs/2555831/38411547/thumb_w80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8846" y="1628800"/>
            <a:ext cx="8267610" cy="515719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338" y="61913"/>
            <a:ext cx="8804275" cy="2430462"/>
          </a:xfrm>
          <a:prstGeom prst="rect">
            <a:avLst/>
          </a:prstGeom>
        </p:spPr>
        <p:txBody>
          <a:bodyPr>
            <a:spAutoFit/>
          </a:bodyPr>
          <a:lstStyle/>
          <a:p>
            <a:pPr marR="1270" eaLnBrk="1" hangingPunct="1"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 домашнего задания:</a:t>
            </a:r>
          </a:p>
          <a:p>
            <a:pPr marL="540000" marR="1270" indent="-324000" eaLnBrk="1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Расскажите об одном из святых и его имени.</a:t>
            </a:r>
          </a:p>
          <a:p>
            <a:pPr marL="540000" marR="1270" indent="-324000" eaLnBrk="1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чем отличие праздника от обряда?</a:t>
            </a:r>
          </a:p>
          <a:p>
            <a:pPr marL="540000" marR="1270" indent="-324000" eaLnBrk="1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Назвать виды праздников и обрядов.</a:t>
            </a:r>
          </a:p>
          <a:p>
            <a:pPr marL="540000" marR="1270" indent="-324000" eaLnBrk="1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Рассказать об одном из религиозных праздников. Как он проходит?</a:t>
            </a:r>
          </a:p>
        </p:txBody>
      </p:sp>
      <p:pic>
        <p:nvPicPr>
          <p:cNvPr id="3" name="Picture 4" descr="http://1.bp.blogspot.com/-kGQBnmy3Y6I/TtfO9wYgp4I/AAAAAAAAAyg/AH1iI6b8l4M/s1600/kolokola-21.jpg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53" y="5081019"/>
            <a:ext cx="2375308" cy="17814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User\Desktop\23-24-08-08janm-054.jpg"/>
          <p:cNvPicPr>
            <a:picLocks noChangeAspect="1" noChangeArrowheads="1"/>
          </p:cNvPicPr>
          <p:nvPr/>
        </p:nvPicPr>
        <p:blipFill rotWithShape="1">
          <a:blip r:embed="rId3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99127" y="4586455"/>
            <a:ext cx="3765361" cy="221966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User\Desktop\ritual.jpg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14" y="2431880"/>
            <a:ext cx="2191132" cy="2727949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6" name="Picture 4" descr="http://s52.radikal.ru/i135/1206/af/415de3e7161e.jpg"/>
          <p:cNvPicPr>
            <a:picLocks noChangeAspect="1" noChangeArrowheads="1"/>
          </p:cNvPicPr>
          <p:nvPr/>
        </p:nvPicPr>
        <p:blipFill rotWithShape="1">
          <a:blip r:embed="rId5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96341" y="2459341"/>
            <a:ext cx="2715805" cy="214605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4"/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3884" y="2243058"/>
            <a:ext cx="2268861" cy="232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Воскресение христово - Семчук Володимир"/>
          <p:cNvPicPr>
            <a:picLocks noChangeAspect="1" noChangeArrowheads="1"/>
          </p:cNvPicPr>
          <p:nvPr/>
        </p:nvPicPr>
        <p:blipFill>
          <a:blip r:embed="rId7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4483" y="2272069"/>
            <a:ext cx="1903496" cy="232557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DSC_0072.JPG"/>
          <p:cNvPicPr>
            <a:picLocks noChangeAspect="1" noChangeArrowheads="1"/>
          </p:cNvPicPr>
          <p:nvPr/>
        </p:nvPicPr>
        <p:blipFill rotWithShape="1">
          <a:blip r:embed="rId8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84821" y="4677399"/>
            <a:ext cx="2814306" cy="213597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115888"/>
            <a:ext cx="8964612" cy="2316162"/>
          </a:xfrm>
          <a:prstGeom prst="rect">
            <a:avLst/>
          </a:prstGeom>
        </p:spPr>
        <p:txBody>
          <a:bodyPr>
            <a:spAutoFit/>
          </a:bodyPr>
          <a:lstStyle/>
          <a:p>
            <a:pPr marR="1270" eaLnBrk="1" hangingPunct="1"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Закрепление материала.</a:t>
            </a:r>
          </a:p>
          <a:p>
            <a:pPr marL="540000" marR="1270" indent="-324000" eaLnBrk="1" hangingPunct="1">
              <a:lnSpc>
                <a:spcPts val="27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 является город Мекка?</a:t>
            </a:r>
          </a:p>
          <a:p>
            <a:pPr marL="540000" marR="1270" indent="-324000" eaLnBrk="1" hangingPunct="1">
              <a:lnSpc>
                <a:spcPts val="27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хадж? </a:t>
            </a:r>
          </a:p>
          <a:p>
            <a:pPr marL="540000" marR="1270" indent="-324000" eaLnBrk="1" hangingPunct="1">
              <a:lnSpc>
                <a:spcPts val="27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Назвать порядок проведения хаджа.                               Что означает  каждый этап? </a:t>
            </a:r>
          </a:p>
          <a:p>
            <a:pPr marL="540000" marR="1270" indent="-324000" eaLnBrk="1" hangingPunct="1">
              <a:lnSpc>
                <a:spcPts val="27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Назвать буддийские праздники и обряды.</a:t>
            </a:r>
          </a:p>
        </p:txBody>
      </p:sp>
      <p:pic>
        <p:nvPicPr>
          <p:cNvPr id="13317" name="Picture 5" descr="http://img19.imageshack.us/img19/4924/kabe51om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47664" y="2420888"/>
            <a:ext cx="6096000" cy="4392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750" y="765175"/>
            <a:ext cx="8280400" cy="4370388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3200" b="1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Литература.</a:t>
            </a:r>
            <a:endParaRPr lang="ru-RU" sz="3200" b="1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SzPts val="1400"/>
              <a:buFont typeface="Calibri" panose="020F0502020204030204" pitchFamily="34" charset="0"/>
              <a:buAutoNum type="arabicPeriod"/>
            </a:pPr>
            <a:r>
              <a:rPr lang="ru-RU" sz="2000" b="1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 «Мировая художественная культура». 7-9 классы: Базовый уровень.  Г.И.Данилова. Москва. Дрофа. 2010 год.</a:t>
            </a:r>
            <a:endParaRPr lang="ru-RU" sz="2000" b="1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SzPts val="1400"/>
              <a:buFont typeface="Calibri" panose="020F0502020204030204" pitchFamily="34" charset="0"/>
              <a:buAutoNum type="arabicPeriod"/>
            </a:pPr>
            <a:r>
              <a:rPr lang="ru-RU" sz="2000" b="1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Мир художественной культуры (поурочное планирование), 8 класс. Ю.Е.Галушкина. Волгоград. Учитель. 2007 год.</a:t>
            </a:r>
            <a:endParaRPr lang="ru-RU" sz="2000" b="1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SzPts val="1400"/>
              <a:buFont typeface="Calibri" panose="020F0502020204030204" pitchFamily="34" charset="0"/>
              <a:buAutoNum type="arabicPeriod"/>
            </a:pPr>
            <a:r>
              <a:rPr lang="ru-RU" sz="2000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http://www.calend.ru/holidays/buddhism/</a:t>
            </a:r>
            <a:endParaRPr lang="ru-RU" sz="2000" b="1">
              <a:solidFill>
                <a:srgbClr val="40404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SzPts val="1400"/>
              <a:buFont typeface="Calibri" panose="020F0502020204030204" pitchFamily="34" charset="0"/>
              <a:buAutoNum type="arabicPeriod"/>
            </a:pPr>
            <a:r>
              <a:rPr lang="ru-RU" sz="2000" b="1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Википедия – </a:t>
            </a:r>
            <a:r>
              <a:rPr lang="en-US" sz="2000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ru-RU" sz="2000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sz="2000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ru</a:t>
            </a:r>
            <a:r>
              <a:rPr lang="ru-RU" sz="2000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sz="2000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wikipedia</a:t>
            </a:r>
            <a:r>
              <a:rPr lang="ru-RU" sz="2000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sz="2000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org</a:t>
            </a:r>
            <a:r>
              <a:rPr lang="ru-RU" sz="2000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en-US" sz="2000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wiki</a:t>
            </a:r>
            <a:r>
              <a:rPr lang="ru-RU" sz="2000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/%</a:t>
            </a:r>
            <a:r>
              <a:rPr lang="en-US" sz="2000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</a:t>
            </a:r>
            <a:r>
              <a:rPr lang="ru-RU" sz="2000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0%</a:t>
            </a:r>
            <a:r>
              <a:rPr lang="en-US" sz="2000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</a:t>
            </a:r>
            <a:r>
              <a:rPr lang="ru-RU" sz="2000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5%</a:t>
            </a:r>
            <a:r>
              <a:rPr lang="en-US" sz="2000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</a:t>
            </a:r>
            <a:r>
              <a:rPr lang="ru-RU" sz="2000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0%</a:t>
            </a:r>
            <a:r>
              <a:rPr lang="en-US" sz="2000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</a:t>
            </a:r>
            <a:r>
              <a:rPr lang="ru-RU" sz="2000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0%</a:t>
            </a:r>
            <a:r>
              <a:rPr lang="en-US" sz="2000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</a:t>
            </a:r>
            <a:r>
              <a:rPr lang="ru-RU" sz="2000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0%</a:t>
            </a:r>
            <a:r>
              <a:rPr lang="en-US" sz="2000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</a:t>
            </a:r>
            <a:r>
              <a:rPr lang="ru-RU" sz="2000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4%</a:t>
            </a:r>
            <a:r>
              <a:rPr lang="en-US" sz="2000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</a:t>
            </a:r>
            <a:r>
              <a:rPr lang="ru-RU" sz="2000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0%</a:t>
            </a:r>
            <a:r>
              <a:rPr lang="en-US" sz="2000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</a:t>
            </a:r>
            <a:r>
              <a:rPr lang="ru-RU" sz="2000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6</a:t>
            </a:r>
            <a:endParaRPr lang="ru-RU" sz="2000" b="1">
              <a:solidFill>
                <a:srgbClr val="40404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2750" y="260350"/>
            <a:ext cx="8137525" cy="19240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Словарная работа</a:t>
            </a:r>
          </a:p>
          <a:p>
            <a:pPr marL="540000" indent="-324000" eaLnBrk="1" hangingPunct="1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Мусульманин –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человек, исповедующий ислам</a:t>
            </a:r>
          </a:p>
          <a:p>
            <a:pPr marL="540000" indent="-324000" eaLnBrk="1" hangingPunct="1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Кааба –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святыня ислама.</a:t>
            </a:r>
          </a:p>
          <a:p>
            <a:pPr marL="540000" indent="-324000" eaLnBrk="1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Хадж –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паломничество в Мекку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2276872"/>
            <a:ext cx="6696744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C:\Users\User\Desktop\Карта_КС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902" y="1751420"/>
            <a:ext cx="6108370" cy="51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6875463" y="5673725"/>
            <a:ext cx="21605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Карта Саудовской Аравии</a:t>
            </a:r>
          </a:p>
        </p:txBody>
      </p:sp>
      <p:sp>
        <p:nvSpPr>
          <p:cNvPr id="4" name="Овал 3"/>
          <p:cNvSpPr/>
          <p:nvPr/>
        </p:nvSpPr>
        <p:spPr>
          <a:xfrm>
            <a:off x="2339975" y="4941888"/>
            <a:ext cx="144463" cy="14446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115888"/>
            <a:ext cx="9144000" cy="1760537"/>
          </a:xfrm>
          <a:prstGeom prst="rect">
            <a:avLst/>
          </a:prstGeom>
        </p:spPr>
        <p:txBody>
          <a:bodyPr>
            <a:spAutoFit/>
          </a:bodyPr>
          <a:lstStyle/>
          <a:p>
            <a:pPr marR="1270" algn="ctr" eaLnBrk="1" hangingPunct="1">
              <a:lnSpc>
                <a:spcPts val="26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Познакомимся с исламской религией и религиозным обрядом -  паломничеством в город Мекку.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Мекка - город в Саудовской Аравии, родина ислама, средоточие </a:t>
            </a: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помыс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-лов и молитв каж­дого мусульманина.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Расположен на Аравийском полуост­рове в долине, окружённой горами. 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09538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27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площади, у Большой мечети, нахо­дится главная святыня ислама 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Кааба — здание из серого камня в форме куба,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покрытое чёрной парчой с вышитыми золотом строками из Корана.</a:t>
            </a:r>
          </a:p>
        </p:txBody>
      </p:sp>
      <p:pic>
        <p:nvPicPr>
          <p:cNvPr id="4100" name="Picture 4" descr="http://www.islam.ru/sites/default/files/img/history/2011/05/kaaba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1556792"/>
            <a:ext cx="5171876" cy="532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img1.liveinternet.ru/images/attach/c/0/33/894/33894422_Mecca2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48504" y="1556792"/>
            <a:ext cx="3960000" cy="32137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gakish.com/wp-content/uploads/2013/10/kiswa-kaaba-islam-muslim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2339" y="4653428"/>
            <a:ext cx="3960000" cy="22313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913"/>
            <a:ext cx="9144000" cy="17589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2600"/>
              </a:lnSpc>
              <a:defRPr/>
            </a:pPr>
            <a:r>
              <a:rPr lang="ru-RU" sz="2400" b="1" spc="-4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Внутри хранится свя</a:t>
            </a:r>
            <a:r>
              <a:rPr lang="ru-RU" sz="2400" b="1" spc="-4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щенная реликвия мусульман - чёрный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камень, символизирующий ключ к небесному Храму.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Каж-дый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мусульманин стремится хотя бы раз в жизни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со­вер-шить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паломничество в Мекку. Так правоверный поднима­ется к главной награде -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вечной жизни в «лучшем мире».</a:t>
            </a:r>
          </a:p>
        </p:txBody>
      </p:sp>
      <p:pic>
        <p:nvPicPr>
          <p:cNvPr id="37890" name="Picture 2" descr="http://uploads.ru/i/6/H/L/6HLB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57" y="1916832"/>
            <a:ext cx="5784487" cy="4896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4" descr="http://www.topnews.ru/upload/photo/1e3aff9e/a94a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4725" y="1916832"/>
            <a:ext cx="3283779" cy="4860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forbes.ru/sites/default/files/gallery/07Corbis4215822377copy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16673" y="3539430"/>
            <a:ext cx="3870669" cy="322377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4" name="Picture 2" descr="http://digtime.ru/sites/default/files/Mohammed_kaab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767" y="3511504"/>
            <a:ext cx="4491718" cy="329344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2"/>
          <p:cNvSpPr>
            <a:spLocks noChangeArrowheads="1"/>
          </p:cNvSpPr>
          <p:nvPr/>
        </p:nvSpPr>
        <p:spPr bwMode="auto">
          <a:xfrm>
            <a:off x="187325" y="33338"/>
            <a:ext cx="56896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Чёрный камень Каабы</a:t>
            </a:r>
          </a:p>
          <a:p>
            <a:pPr eaLnBrk="1" hangingPunct="1">
              <a:lnSpc>
                <a:spcPts val="2000"/>
              </a:lnSpc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драгоценной яшмой был когда-то, </a:t>
            </a:r>
          </a:p>
          <a:p>
            <a:pPr>
              <a:lnSpc>
                <a:spcPts val="2000"/>
              </a:lnSpc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был неизреченной белизны –</a:t>
            </a:r>
          </a:p>
          <a:p>
            <a:pPr>
              <a:lnSpc>
                <a:spcPts val="2000"/>
              </a:lnSpc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цвет садов блаженного </a:t>
            </a:r>
            <a:r>
              <a:rPr lang="ru-RU" sz="2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Джанната</a:t>
            </a: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>
              <a:lnSpc>
                <a:spcPts val="2000"/>
              </a:lnSpc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горный снег в дни солнца и весны.</a:t>
            </a:r>
          </a:p>
          <a:p>
            <a:pPr>
              <a:lnSpc>
                <a:spcPts val="2000"/>
              </a:lnSpc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Дух Гавриил для старца Авраама </a:t>
            </a:r>
          </a:p>
          <a:p>
            <a:pPr>
              <a:lnSpc>
                <a:spcPts val="2000"/>
              </a:lnSpc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 нашёл среди песков и скал, </a:t>
            </a:r>
          </a:p>
          <a:p>
            <a:pPr>
              <a:lnSpc>
                <a:spcPts val="2000"/>
              </a:lnSpc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гении хранили двери храма, </a:t>
            </a:r>
          </a:p>
          <a:p>
            <a:pPr>
              <a:lnSpc>
                <a:spcPts val="2000"/>
              </a:lnSpc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он жемчужной грудою сверкал.</a:t>
            </a:r>
          </a:p>
          <a:p>
            <a:pPr>
              <a:lnSpc>
                <a:spcPts val="2000"/>
              </a:lnSpc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шли века - со всех концов вселенной </a:t>
            </a:r>
          </a:p>
          <a:p>
            <a:pPr>
              <a:lnSpc>
                <a:spcPts val="2000"/>
              </a:lnSpc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нему неслись молитвы, и рекой </a:t>
            </a:r>
          </a:p>
          <a:p>
            <a:pPr>
              <a:lnSpc>
                <a:spcPts val="2000"/>
              </a:lnSpc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Текли во храм, далёкий и священный, </a:t>
            </a:r>
          </a:p>
          <a:p>
            <a:pPr>
              <a:lnSpc>
                <a:spcPts val="2000"/>
              </a:lnSpc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Сердца, обременённые тоской...   </a:t>
            </a:r>
            <a:r>
              <a:rPr lang="ru-RU" sz="16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И.Бунин</a:t>
            </a: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38918" name="Picture 6" descr="http://www.whyislam.ru/wp-content/uploads/2010/03/chernyi-kame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8320" y="223712"/>
            <a:ext cx="3451431" cy="322092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14338" y="6157913"/>
            <a:ext cx="4519612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Мухаммед и Черный камень Каабы. Иран. Средневековое изображение.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3188"/>
            <a:ext cx="9144000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Уже 14 столетий к священной Каабе обращены взоры верующих мусульман.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Через 70 дней после окончания поста, который приходится на священный месяц Рамадан, они совершают хадж, то есть паломниче­ство в Мекку.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648202"/>
            <a:ext cx="6912768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8" y="390525"/>
            <a:ext cx="4279900" cy="30464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Сюда прибывают люди со всех уголков земли.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Здесь все рав­ны перед Богом, здесь нет бедных и богатых.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Людей, говорящих на разных 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язы­ках объединяет вера во всемогущего Аллаха.</a:t>
            </a:r>
          </a:p>
        </p:txBody>
      </p:sp>
      <p:pic>
        <p:nvPicPr>
          <p:cNvPr id="47106" name="Picture 2" descr="http://daypic.ru/wp-content/uploads/2010/11/37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15" y="3516625"/>
            <a:ext cx="4395669" cy="3296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8" name="Picture 4" descr="File:Arafat pilgrims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54802" y="3671428"/>
            <a:ext cx="4500957" cy="31283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0" name="Picture 6" descr="Саудовская Аравия, Мекка. Пятничная молитва паломников в мечети Харам, 2009 год. Фото &quot;Кавказского узла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8575" y="41356"/>
            <a:ext cx="4865425" cy="36977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910</Words>
  <Application>Microsoft Office PowerPoint</Application>
  <PresentationFormat>Экран (4:3)</PresentationFormat>
  <Paragraphs>78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Bookman Old Style</vt:lpstr>
      <vt:lpstr>Wingdings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Вероника</cp:lastModifiedBy>
  <cp:revision>57</cp:revision>
  <dcterms:created xsi:type="dcterms:W3CDTF">2011-02-01T01:30:08Z</dcterms:created>
  <dcterms:modified xsi:type="dcterms:W3CDTF">2016-03-22T11:29:10Z</dcterms:modified>
</cp:coreProperties>
</file>