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66" r:id="rId5"/>
    <p:sldId id="257" r:id="rId6"/>
    <p:sldId id="258" r:id="rId7"/>
    <p:sldId id="261" r:id="rId8"/>
    <p:sldId id="259" r:id="rId9"/>
    <p:sldId id="270" r:id="rId10"/>
    <p:sldId id="262" r:id="rId11"/>
    <p:sldId id="269" r:id="rId12"/>
    <p:sldId id="260" r:id="rId13"/>
    <p:sldId id="263" r:id="rId14"/>
    <p:sldId id="268" r:id="rId15"/>
    <p:sldId id="264" r:id="rId16"/>
    <p:sldId id="26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3501FC-2EC3-42F1-86A7-7BB1872D34C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3501FC-2EC3-42F1-86A7-7BB1872D34C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3501FC-2EC3-42F1-86A7-7BB1872D34C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3501FC-2EC3-42F1-86A7-7BB1872D34C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3501FC-2EC3-42F1-86A7-7BB1872D34CA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9D1094-52BC-45FF-89F9-9786381BD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428736"/>
            <a:ext cx="5676904" cy="28681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Народный костюм в зеркале истории. Дизайн одежды. Фольклорный фестиваль</a:t>
            </a:r>
            <a:br>
              <a:rPr lang="ru-RU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Символика образов природы в декоре и покрое русского народного костюма.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Амурская обл., </a:t>
            </a:r>
            <a:r>
              <a:rPr lang="ru-RU" dirty="0" err="1" smtClean="0">
                <a:solidFill>
                  <a:schemeClr val="bg1"/>
                </a:solidFill>
              </a:rPr>
              <a:t>Бурейский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р-он</a:t>
            </a:r>
            <a:r>
              <a:rPr lang="ru-RU" dirty="0" smtClean="0">
                <a:solidFill>
                  <a:schemeClr val="bg1"/>
                </a:solidFill>
              </a:rPr>
              <a:t>, МОБУ </a:t>
            </a:r>
            <a:r>
              <a:rPr lang="ru-RU" dirty="0" err="1" smtClean="0">
                <a:solidFill>
                  <a:schemeClr val="bg1"/>
                </a:solidFill>
              </a:rPr>
              <a:t>Новобурейская</a:t>
            </a:r>
            <a:r>
              <a:rPr lang="ru-RU" dirty="0" smtClean="0">
                <a:solidFill>
                  <a:schemeClr val="bg1"/>
                </a:solidFill>
              </a:rPr>
              <a:t> СОШ № 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4357694"/>
            <a:ext cx="60721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Автор: </a:t>
            </a:r>
            <a:r>
              <a:rPr lang="ru-RU" dirty="0" err="1" smtClean="0">
                <a:solidFill>
                  <a:schemeClr val="bg1"/>
                </a:solidFill>
              </a:rPr>
              <a:t>Рогудеева</a:t>
            </a:r>
            <a:r>
              <a:rPr lang="ru-RU" dirty="0" smtClean="0">
                <a:solidFill>
                  <a:schemeClr val="bg1"/>
                </a:solidFill>
              </a:rPr>
              <a:t> Лилия Анатольевна,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учитель ИЗО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МОБУ </a:t>
            </a:r>
            <a:r>
              <a:rPr lang="ru-RU" dirty="0" err="1" smtClean="0">
                <a:solidFill>
                  <a:schemeClr val="bg1"/>
                </a:solidFill>
              </a:rPr>
              <a:t>Новобурейской</a:t>
            </a:r>
            <a:r>
              <a:rPr lang="ru-RU" dirty="0" smtClean="0">
                <a:solidFill>
                  <a:schemeClr val="bg1"/>
                </a:solidFill>
              </a:rPr>
              <a:t> СОШ № 3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0" algn="r"/>
            <a:r>
              <a:rPr lang="ru-RU" sz="1600" dirty="0" smtClean="0">
                <a:solidFill>
                  <a:schemeClr val="bg1"/>
                </a:solidFill>
              </a:rPr>
              <a:t>УМК - </a:t>
            </a:r>
            <a:r>
              <a:rPr lang="ru-RU" sz="1600" dirty="0" err="1" smtClean="0">
                <a:solidFill>
                  <a:schemeClr val="bg1"/>
                </a:solidFill>
              </a:rPr>
              <a:t>Шпикалова</a:t>
            </a:r>
            <a:r>
              <a:rPr lang="ru-RU" sz="1600" dirty="0" smtClean="0">
                <a:solidFill>
                  <a:schemeClr val="bg1"/>
                </a:solidFill>
              </a:rPr>
              <a:t> Т.Я., Ершова Л.В., </a:t>
            </a:r>
            <a:r>
              <a:rPr lang="ru-RU" sz="1600" dirty="0" err="1" smtClean="0">
                <a:solidFill>
                  <a:schemeClr val="bg1"/>
                </a:solidFill>
              </a:rPr>
              <a:t>Поровская</a:t>
            </a:r>
            <a:r>
              <a:rPr lang="ru-RU" sz="1600" dirty="0" smtClean="0">
                <a:solidFill>
                  <a:schemeClr val="bg1"/>
                </a:solidFill>
              </a:rPr>
              <a:t> Г.А. Изобразительное искусство: Учебник для 6 класса общеобразовательных учреждений / под ред. </a:t>
            </a:r>
            <a:r>
              <a:rPr lang="ru-RU" sz="1600" dirty="0" err="1" smtClean="0">
                <a:solidFill>
                  <a:schemeClr val="bg1"/>
                </a:solidFill>
              </a:rPr>
              <a:t>Шпикаловой</a:t>
            </a:r>
            <a:r>
              <a:rPr lang="ru-RU" sz="1600" dirty="0" smtClean="0">
                <a:solidFill>
                  <a:schemeClr val="bg1"/>
                </a:solidFill>
              </a:rPr>
              <a:t> Т.Я. – М., Просвещение, 2008.</a:t>
            </a:r>
          </a:p>
          <a:p>
            <a:pPr lvl="0" algn="r"/>
            <a:endParaRPr lang="ru-RU" sz="1600" dirty="0" smtClean="0">
              <a:solidFill>
                <a:schemeClr val="bg1"/>
              </a:solidFill>
            </a:endParaRPr>
          </a:p>
          <a:p>
            <a:pPr lvl="0" algn="r"/>
            <a:r>
              <a:rPr lang="ru-RU" sz="1600" dirty="0" smtClean="0">
                <a:solidFill>
                  <a:schemeClr val="bg1"/>
                </a:solidFill>
              </a:rPr>
              <a:t>2015 год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320040"/>
            <a:ext cx="3357586" cy="6109356"/>
          </a:xfrm>
        </p:spPr>
        <p:txBody>
          <a:bodyPr>
            <a:normAutofit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Левицкий</a:t>
            </a:r>
            <a:r>
              <a:rPr lang="ru-RU" b="0" u="sng" dirty="0" smtClean="0"/>
              <a:t> Дмитрий Григорьевич (</a:t>
            </a:r>
            <a:r>
              <a:rPr lang="ru-RU" u="sng" dirty="0" smtClean="0"/>
              <a:t>портрет</a:t>
            </a:r>
            <a:r>
              <a:rPr lang="ru-RU" b="0" u="sng" dirty="0" smtClean="0"/>
              <a:t> </a:t>
            </a:r>
            <a:br>
              <a:rPr lang="ru-RU" b="0" u="sng" dirty="0" smtClean="0"/>
            </a:br>
            <a:r>
              <a:rPr lang="ru-RU" u="sng" dirty="0" err="1" smtClean="0"/>
              <a:t>Агаши</a:t>
            </a:r>
            <a:r>
              <a:rPr lang="ru-RU" b="0" u="sng" dirty="0" smtClean="0"/>
              <a:t> </a:t>
            </a:r>
            <a:br>
              <a:rPr lang="ru-RU" b="0" u="sng" dirty="0" smtClean="0"/>
            </a:br>
            <a:r>
              <a:rPr lang="ru-RU" u="sng" dirty="0" smtClean="0"/>
              <a:t>Левицкой</a:t>
            </a:r>
            <a:r>
              <a:rPr lang="ru-RU" b="0" u="sng" dirty="0" smtClean="0"/>
              <a:t>)</a:t>
            </a:r>
            <a:endParaRPr lang="ru-RU" dirty="0"/>
          </a:p>
        </p:txBody>
      </p:sp>
      <p:pic>
        <p:nvPicPr>
          <p:cNvPr id="7170" name="Picture 2" descr="Мастера портрета. Дмитрий Григорьевич Левицкий (1735-1822) - 27, JPG :: 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362575" cy="678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043362" cy="1823076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/>
              <a:t>Жница</a:t>
            </a:r>
            <a:r>
              <a:rPr lang="ru-RU" sz="3200" b="0" u="sng" dirty="0" smtClean="0"/>
              <a:t> — </a:t>
            </a:r>
            <a:r>
              <a:rPr lang="ru-RU" sz="3200" u="sng" dirty="0" smtClean="0"/>
              <a:t>Венецианов</a:t>
            </a:r>
            <a:r>
              <a:rPr lang="ru-RU" sz="3200" b="0" u="sng" dirty="0" smtClean="0"/>
              <a:t/>
            </a:r>
            <a:br>
              <a:rPr lang="ru-RU" sz="3200" b="0" u="sng" dirty="0" smtClean="0"/>
            </a:br>
            <a:r>
              <a:rPr lang="ru-RU" sz="3200" b="0" u="sng" dirty="0" smtClean="0"/>
              <a:t>Алексей Гаврилович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0-tub-ru.yandex.net/i?id=e1f3d249425a22de1131d22131b57b46-17-144&amp;n=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3643338" cy="4426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booksite.ru/fulltext/bel/ovi/nsky/8_14.jpg"/>
          <p:cNvPicPr>
            <a:picLocks noChangeAspect="1" noChangeArrowheads="1"/>
          </p:cNvPicPr>
          <p:nvPr/>
        </p:nvPicPr>
        <p:blipFill>
          <a:blip r:embed="rId2"/>
          <a:srcRect t="33619"/>
          <a:stretch>
            <a:fillRect/>
          </a:stretch>
        </p:blipFill>
        <p:spPr bwMode="auto">
          <a:xfrm>
            <a:off x="357158" y="371435"/>
            <a:ext cx="6572296" cy="6286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booksite.ru/fulltext/bel/ovi/nsky/8_14.jpg"/>
          <p:cNvPicPr>
            <a:picLocks noChangeAspect="1" noChangeArrowheads="1"/>
          </p:cNvPicPr>
          <p:nvPr/>
        </p:nvPicPr>
        <p:blipFill>
          <a:blip r:embed="rId2"/>
          <a:srcRect b="65221"/>
          <a:stretch>
            <a:fillRect/>
          </a:stretch>
        </p:blipFill>
        <p:spPr bwMode="auto">
          <a:xfrm>
            <a:off x="361182" y="642918"/>
            <a:ext cx="7982719" cy="400052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285720" y="6215082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Диалог об искусстве.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-как называются традиционные головные уборы девушек?</a:t>
            </a:r>
          </a:p>
          <a:p>
            <a:r>
              <a:rPr lang="ru-RU" dirty="0" smtClean="0"/>
              <a:t>-с каким образом сравнивают образ русской красавицы в народных песнях, сказках?</a:t>
            </a:r>
          </a:p>
          <a:p>
            <a:r>
              <a:rPr lang="ru-RU" dirty="0" smtClean="0"/>
              <a:t>-какие детали русского традиционного костюма обязательно украшались орнаментом?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42844" y="6143644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ruet.info/_si/0/s94537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68" y="1643050"/>
            <a:ext cx="8890036" cy="5000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0.liveinternet.ru/images/attach/b/3/19/617/19617788_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746" y="285728"/>
            <a:ext cx="8354856" cy="6262701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214282" y="6215082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 зарисовку женской фигуры в народном костюме</a:t>
            </a:r>
          </a:p>
          <a:p>
            <a:endParaRPr lang="ru-RU" dirty="0" smtClean="0"/>
          </a:p>
          <a:p>
            <a:r>
              <a:rPr lang="ru-RU" dirty="0" smtClean="0"/>
              <a:t>ДО НАЧАЛА РАБОТЫ:</a:t>
            </a:r>
          </a:p>
          <a:p>
            <a:r>
              <a:rPr lang="ru-RU" dirty="0" smtClean="0"/>
              <a:t>Доминируют цвета – красный, синий, золотистый.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357158" y="6143644"/>
            <a:ext cx="50006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785794"/>
            <a:ext cx="3429000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 smtClean="0"/>
              <a:t>Дальнейшее ознакомление обучающихся с эстетическими качествами народной одежды как части культуры, как бесценного достояния народной культуры, наполненного могучей жизненной силой.</a:t>
            </a:r>
            <a:br>
              <a:rPr lang="ru-RU" dirty="0" smtClean="0"/>
            </a:br>
            <a:r>
              <a:rPr lang="ru-RU" dirty="0" smtClean="0"/>
              <a:t>Задачи:</a:t>
            </a:r>
            <a:br>
              <a:rPr lang="ru-RU" dirty="0" smtClean="0"/>
            </a:br>
            <a:r>
              <a:rPr lang="ru-RU" dirty="0" smtClean="0"/>
              <a:t>Рассмотреть символику образов природы в декоре и покрое русского народного костюма. </a:t>
            </a:r>
            <a:br>
              <a:rPr lang="ru-RU" dirty="0" smtClean="0"/>
            </a:br>
            <a:r>
              <a:rPr lang="ru-RU" dirty="0" smtClean="0"/>
              <a:t>Изучить характерные черты традиционного русского костюма.</a:t>
            </a:r>
            <a:br>
              <a:rPr lang="ru-RU" dirty="0" smtClean="0"/>
            </a:br>
            <a:r>
              <a:rPr lang="ru-RU" dirty="0" smtClean="0"/>
              <a:t>Выполнить зарисовки  костюма одного из народов России (бумага, карандаш)</a:t>
            </a:r>
            <a:endParaRPr lang="ru-RU" dirty="0"/>
          </a:p>
        </p:txBody>
      </p:sp>
      <p:pic>
        <p:nvPicPr>
          <p:cNvPr id="5" name="Picture 2" descr="Мастера портрета. Дмитрий Григорьевич Левицкий (1735-1822) - 27, JPG :: NoNaM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478" b="1047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Новый материал 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Диалоги об искусстве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Подготовка к практической работе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Творческое задание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124" r="31528"/>
          <a:stretch>
            <a:fillRect/>
          </a:stretch>
        </p:blipFill>
        <p:spPr bwMode="auto">
          <a:xfrm>
            <a:off x="357158" y="297641"/>
            <a:ext cx="2214578" cy="627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-27805"/>
            <a:ext cx="4700606" cy="652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estival.1september.ru/articles/310721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262454" cy="6031375"/>
          </a:xfrm>
          <a:prstGeom prst="rect">
            <a:avLst/>
          </a:prstGeom>
          <a:noFill/>
        </p:spPr>
      </p:pic>
      <p:pic>
        <p:nvPicPr>
          <p:cNvPr id="2052" name="Picture 4" descr="http://www.afvvags.ru/files/r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0710"/>
            <a:ext cx="3614754" cy="643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arabin.h16.ru/istoria/images/man_dres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0589" y="785794"/>
            <a:ext cx="4106725" cy="4429156"/>
          </a:xfrm>
          <a:prstGeom prst="rect">
            <a:avLst/>
          </a:prstGeom>
          <a:noFill/>
        </p:spPr>
      </p:pic>
      <p:pic>
        <p:nvPicPr>
          <p:cNvPr id="1028" name="Picture 4" descr="http://raduga.edusite.ru/html/koroluk/images/kaptinki/Pyc/mod74_1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465384"/>
            <a:ext cx="4181825" cy="5892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mg1.liveinternet.ru/images/attach/c/4/79/44/79044461_large_img166_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49"/>
            <a:ext cx="8562975" cy="622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mnesia.pavelbers.com/mod74_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38062"/>
            <a:ext cx="3976702" cy="4891346"/>
          </a:xfrm>
          <a:prstGeom prst="rect">
            <a:avLst/>
          </a:prstGeom>
          <a:noFill/>
        </p:spPr>
      </p:pic>
      <p:pic>
        <p:nvPicPr>
          <p:cNvPr id="2052" name="Picture 4" descr="http://folkrus.ru/netcat_files/116_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25739"/>
            <a:ext cx="3357586" cy="5165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талог изображений : Кунсткам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3537"/>
            <a:ext cx="3857652" cy="6202013"/>
          </a:xfrm>
          <a:prstGeom prst="rect">
            <a:avLst/>
          </a:prstGeom>
          <a:noFill/>
        </p:spPr>
      </p:pic>
      <p:pic>
        <p:nvPicPr>
          <p:cNvPr id="27652" name="Picture 4" descr="История костюма :: Виртуальная коллекция быта и бытия пред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3047"/>
            <a:ext cx="3929090" cy="6103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146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Народный костюм в зеркале истории. Дизайн одежды. Фольклорный фестиваль  Символика образов природы в декоре и покрое русского народного костюма.</vt:lpstr>
      <vt:lpstr> </vt:lpstr>
      <vt:lpstr>Этапы урока</vt:lpstr>
      <vt:lpstr>Слайд 4</vt:lpstr>
      <vt:lpstr>Слайд 5</vt:lpstr>
      <vt:lpstr>Слайд 6</vt:lpstr>
      <vt:lpstr>Слайд 7</vt:lpstr>
      <vt:lpstr>Слайд 8</vt:lpstr>
      <vt:lpstr>Слайд 9</vt:lpstr>
      <vt:lpstr> Левицкий Дмитрий Григорьевич (портрет  Агаши  Левицкой)</vt:lpstr>
      <vt:lpstr>Жница — Венецианов Алексей Гаврилович </vt:lpstr>
      <vt:lpstr>Слайд 12</vt:lpstr>
      <vt:lpstr>Слайд 13</vt:lpstr>
      <vt:lpstr>Диалог об искусстве. </vt:lpstr>
      <vt:lpstr>Слайд 15</vt:lpstr>
      <vt:lpstr>Слайд 16</vt:lpstr>
      <vt:lpstr>Творческое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корни народного творчества.  Обрядовые куклы Троицыной недели</dc:title>
  <dc:creator>*</dc:creator>
  <cp:lastModifiedBy>asu</cp:lastModifiedBy>
  <cp:revision>12</cp:revision>
  <dcterms:created xsi:type="dcterms:W3CDTF">2012-01-15T07:29:03Z</dcterms:created>
  <dcterms:modified xsi:type="dcterms:W3CDTF">2015-02-01T11:01:11Z</dcterms:modified>
</cp:coreProperties>
</file>