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6" r:id="rId4"/>
    <p:sldId id="258" r:id="rId5"/>
    <p:sldId id="259" r:id="rId6"/>
    <p:sldId id="262" r:id="rId7"/>
    <p:sldId id="260" r:id="rId8"/>
    <p:sldId id="263" r:id="rId9"/>
    <p:sldId id="264" r:id="rId10"/>
    <p:sldId id="280" r:id="rId11"/>
    <p:sldId id="265" r:id="rId12"/>
    <p:sldId id="269" r:id="rId13"/>
    <p:sldId id="266" r:id="rId14"/>
    <p:sldId id="268" r:id="rId15"/>
    <p:sldId id="270" r:id="rId16"/>
    <p:sldId id="267" r:id="rId17"/>
    <p:sldId id="271" r:id="rId18"/>
    <p:sldId id="272" r:id="rId19"/>
    <p:sldId id="281" r:id="rId20"/>
    <p:sldId id="277" r:id="rId21"/>
    <p:sldId id="282" r:id="rId22"/>
    <p:sldId id="261" r:id="rId23"/>
    <p:sldId id="274" r:id="rId24"/>
    <p:sldId id="283" r:id="rId25"/>
    <p:sldId id="275" r:id="rId26"/>
    <p:sldId id="279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235E11-1692-4E7F-9705-87F14DDDFC7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98C305-B945-4735-B4DE-309884F552D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1872208"/>
          </a:xfrm>
        </p:spPr>
        <p:txBody>
          <a:bodyPr/>
          <a:lstStyle/>
          <a:p>
            <a:r>
              <a:rPr lang="ru-RU" dirty="0" smtClean="0"/>
              <a:t>Жареные блюда из мяса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2400" dirty="0" smtClean="0"/>
              <a:t>Выполнила </a:t>
            </a:r>
          </a:p>
          <a:p>
            <a:pPr algn="r"/>
            <a:r>
              <a:rPr lang="ru-RU" sz="2400" dirty="0"/>
              <a:t>у</a:t>
            </a:r>
            <a:r>
              <a:rPr lang="ru-RU" sz="2400" dirty="0" smtClean="0"/>
              <a:t>читель высшей категории</a:t>
            </a:r>
          </a:p>
          <a:p>
            <a:pPr algn="r"/>
            <a:r>
              <a:rPr lang="ru-RU" sz="2400" dirty="0" smtClean="0"/>
              <a:t>МС(к)ОУ  С(к)ОШИ №4</a:t>
            </a:r>
          </a:p>
          <a:p>
            <a:pPr algn="r"/>
            <a:r>
              <a:rPr lang="ru-RU" sz="2400" dirty="0" smtClean="0"/>
              <a:t>Захарова Т.М.</a:t>
            </a:r>
          </a:p>
          <a:p>
            <a:endParaRPr lang="ru-RU" dirty="0"/>
          </a:p>
        </p:txBody>
      </p:sp>
      <p:pic>
        <p:nvPicPr>
          <p:cNvPr id="5123" name="Picture 3" descr="C:\Users\User\Desktop\мясные блюда\котлеты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04" y="5053148"/>
            <a:ext cx="25922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ясные блюда\праздничные блюд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1683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5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Ромштекс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Формуют лепешки овальной формы  толщиной 0,7 см, смачивают их в </a:t>
            </a:r>
            <a:r>
              <a:rPr lang="ru-RU" dirty="0" err="1" smtClean="0"/>
              <a:t>льезоне</a:t>
            </a:r>
            <a:r>
              <a:rPr lang="ru-RU" dirty="0" smtClean="0"/>
              <a:t>, панируют в сухарях и обжаривают с двух сторон. До готовности доводят в жарочном  шкафу. Подают, полив растопленным маслом, гарнируем овощами.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8194" name="Picture 2" descr="C:\Users\User\Desktop\мясные блюда\ромштекс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0324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2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Люля</a:t>
            </a:r>
            <a:r>
              <a:rPr lang="ru-RU" dirty="0" smtClean="0"/>
              <a:t> - </a:t>
            </a:r>
            <a:r>
              <a:rPr lang="ru-RU" dirty="0" err="1" smtClean="0"/>
              <a:t>кебаб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 smtClean="0"/>
              <a:t>Люля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кебаб</a:t>
            </a:r>
            <a:r>
              <a:rPr lang="ru-RU" sz="2000" b="1" dirty="0" smtClean="0"/>
              <a:t>  </a:t>
            </a:r>
            <a:r>
              <a:rPr lang="ru-RU" sz="2000" dirty="0" smtClean="0"/>
              <a:t>- изделия в форме  валиков. Приготавливают их следующим образом: баранину вместе с курдючным салом и репчатым луком пропускают три раза через мясорубку. Лук не только ароматизирует мясо, но и размягчает его, так как содержит протеолитические </a:t>
            </a:r>
            <a:r>
              <a:rPr lang="ru-RU" sz="2000" dirty="0" err="1" smtClean="0"/>
              <a:t>ферменты.В</a:t>
            </a:r>
            <a:r>
              <a:rPr lang="ru-RU" sz="2000" dirty="0" smtClean="0"/>
              <a:t> мясную рубку добавляют перец, лимонную кислоту, перемешивают и выдерживают на холоде несколько часов. Сформованные в виде валика изделия надевают на шпажку и направляют в тепловую обработку. </a:t>
            </a:r>
            <a:endParaRPr lang="ru-RU" sz="2000" dirty="0"/>
          </a:p>
        </p:txBody>
      </p:sp>
      <p:pic>
        <p:nvPicPr>
          <p:cNvPr id="9218" name="Picture 2" descr="C:\Users\User\Desktop\люлю кебаб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52" y="3284984"/>
            <a:ext cx="29455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люлю-кебаб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083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4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котлетной массы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Мясо  -740 г</a:t>
            </a:r>
          </a:p>
          <a:p>
            <a:pPr marL="0" indent="0" algn="ctr">
              <a:buNone/>
            </a:pPr>
            <a:r>
              <a:rPr lang="ru-RU" sz="4400" dirty="0" smtClean="0"/>
              <a:t>Хлеб   - 180 г</a:t>
            </a:r>
          </a:p>
          <a:p>
            <a:pPr marL="0" indent="0" algn="ctr">
              <a:buNone/>
            </a:pPr>
            <a:r>
              <a:rPr lang="ru-RU" sz="4400" dirty="0" smtClean="0"/>
              <a:t>Вода   - 220 г</a:t>
            </a:r>
          </a:p>
          <a:p>
            <a:pPr marL="0" indent="0" algn="ctr">
              <a:buNone/>
            </a:pPr>
            <a:r>
              <a:rPr lang="ru-RU" sz="4400" dirty="0" smtClean="0"/>
              <a:t>Сухари – 10 г</a:t>
            </a:r>
          </a:p>
          <a:p>
            <a:pPr marL="0" indent="0">
              <a:buNone/>
            </a:pPr>
            <a:r>
              <a:rPr lang="ru-RU" sz="4400" dirty="0" smtClean="0"/>
              <a:t>     Соль, перец по вкусу </a:t>
            </a:r>
            <a:endParaRPr lang="ru-RU" sz="4400" dirty="0"/>
          </a:p>
        </p:txBody>
      </p:sp>
      <p:pic>
        <p:nvPicPr>
          <p:cNvPr id="10242" name="Picture 2" descr="C:\Users\User\Desktop\мясные блюда\сырое мясо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3762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5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Приготовление котлетной массы</a:t>
            </a:r>
            <a:endParaRPr lang="ru-RU" sz="44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Котлетное мясо измельчают на мясорубке с двойной решеткой один раз, на мясорубке с одной решеткой два раза. Измельченное мясо соединяют с кусками черствого пшеничного хлеба из муки, предварительного замоченного в молоке или воде отжатого, затем добавляют перец, соль, вторичного  промалывают  через мясорубку, добавляют воду и тщательно вымешивают.  Приготовленную массу хорошо  вымешивают, взбивают и формуют  следующие изделия.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Изделия из котлетной массы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Котлеты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Биточки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Изделия  овальной формы с одним заостренным концом, длина 11см, ширина  5см, толщина 1-2 см.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Изделия  приплюснуто – круглой формы , толщиной 2см, диаметром 6см.</a:t>
            </a:r>
            <a:endParaRPr lang="ru-RU" dirty="0"/>
          </a:p>
        </p:txBody>
      </p:sp>
      <p:pic>
        <p:nvPicPr>
          <p:cNvPr id="11266" name="Picture 2" descr="C:\Users\User\Desktop\мясные блюда\биточки с макаронами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85325"/>
            <a:ext cx="287309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мясные блюда\колета с гарнир.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70016"/>
            <a:ext cx="24090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Фото к соусам\соус красны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42880"/>
            <a:ext cx="172819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7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/>
          <a:lstStyle/>
          <a:p>
            <a:r>
              <a:rPr lang="ru-RU" b="1" dirty="0" smtClean="0"/>
              <a:t>Изделия из котлетной массы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Шницели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44824"/>
            <a:ext cx="4041775" cy="1008112"/>
          </a:xfrm>
        </p:spPr>
        <p:txBody>
          <a:bodyPr/>
          <a:lstStyle/>
          <a:p>
            <a:r>
              <a:rPr lang="ru-RU" dirty="0" smtClean="0"/>
              <a:t>Тефтели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Изделия овальной формы, толщиной 0,5 см . Панируют в сухарях. </a:t>
            </a:r>
          </a:p>
          <a:p>
            <a:pPr marL="0" indent="0">
              <a:buNone/>
            </a:pPr>
            <a:r>
              <a:rPr lang="ru-RU" dirty="0" smtClean="0"/>
              <a:t>Подают изделия  полив сливочным маслом.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8164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Изделия в форме шариков диаметром 3см, панируют  их в муке. Вместо хлеба в тефтели можно добавить припущенный рис, пассерованный лук. Изделие запекают в жарочном шкафу, предварительно  залив соусом сметанным.   </a:t>
            </a:r>
            <a:endParaRPr lang="ru-RU" dirty="0"/>
          </a:p>
        </p:txBody>
      </p:sp>
      <p:pic>
        <p:nvPicPr>
          <p:cNvPr id="12290" name="Picture 2" descr="C:\Users\User\Desktop\мясные блюда\шницел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9523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Фото к соусам\spag-tef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23762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5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181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Фаршированные изделия</a:t>
            </a:r>
            <a:br>
              <a:rPr lang="ru-RU" b="1" dirty="0" smtClean="0"/>
            </a:br>
            <a:r>
              <a:rPr lang="ru-RU" dirty="0" smtClean="0"/>
              <a:t>Рулет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880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Рулет формуют следующим образом: котлетную массу укладывают тонким слоем 1,5- 2 см на мокрую ткань, на средину которой кладут фарш:</a:t>
            </a:r>
          </a:p>
          <a:p>
            <a:pPr marL="0" indent="0">
              <a:buNone/>
            </a:pPr>
            <a:r>
              <a:rPr lang="ru-RU" dirty="0" smtClean="0"/>
              <a:t>1.  Макароны </a:t>
            </a:r>
            <a:r>
              <a:rPr lang="ru-RU" dirty="0"/>
              <a:t>з</a:t>
            </a:r>
            <a:r>
              <a:rPr lang="ru-RU" dirty="0" smtClean="0"/>
              <a:t>аправленные  маслом;</a:t>
            </a:r>
          </a:p>
          <a:p>
            <a:pPr marL="0" indent="0">
              <a:buNone/>
            </a:pPr>
            <a:r>
              <a:rPr lang="ru-RU" dirty="0" smtClean="0"/>
              <a:t>2. Грибной фарш;</a:t>
            </a:r>
          </a:p>
          <a:p>
            <a:pPr marL="0" indent="0">
              <a:buNone/>
            </a:pPr>
            <a:r>
              <a:rPr lang="ru-RU" dirty="0" smtClean="0"/>
              <a:t>3. Яичный фарш ( яйца с  </a:t>
            </a:r>
            <a:r>
              <a:rPr lang="ru-RU" dirty="0" err="1" smtClean="0"/>
              <a:t>пассерованным</a:t>
            </a:r>
            <a:r>
              <a:rPr lang="ru-RU" dirty="0" smtClean="0"/>
              <a:t> луком)  </a:t>
            </a:r>
            <a:endParaRPr lang="ru-RU" dirty="0"/>
          </a:p>
        </p:txBody>
      </p:sp>
      <p:pic>
        <p:nvPicPr>
          <p:cNvPr id="13314" name="Picture 2" descr="C:\Users\User\Desktop\Фото к соусам\P703Ch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41684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Фото к соусам\IMG_0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56792"/>
            <a:ext cx="358594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Приготовление рулета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444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этого края рулета заворачивают так, чтобы один край  заходил на другой, и осторожно укладывают на лист швом вниз. Поверхность изделия смазывают </a:t>
            </a:r>
            <a:r>
              <a:rPr lang="ru-RU" dirty="0" err="1" smtClean="0"/>
              <a:t>льезоном</a:t>
            </a:r>
            <a:r>
              <a:rPr lang="ru-RU" dirty="0" smtClean="0"/>
              <a:t>, посыпают сухарями и делают несколько проколов ножом. Запекают в жарочном шкафу до золотистого цвета, при температуре 220 градусов в течении 30- 35 минут. </a:t>
            </a:r>
            <a:endParaRPr lang="ru-RU" dirty="0"/>
          </a:p>
        </p:txBody>
      </p:sp>
      <p:pic>
        <p:nvPicPr>
          <p:cNvPr id="14338" name="Picture 2" descr="C:\Users\User\Desktop\Фото к соусам\1b783adf2e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3762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Фото к соусам\74485439_3_5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7712"/>
            <a:ext cx="2304256" cy="14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мясные блюда\грибной рул.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22" y="1247712"/>
            <a:ext cx="2419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94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Фаршированные изделия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Зразы рубленые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На середину  лепешки из котлетной массы  толщиной 1 см кладут пассерованный лук с рубленным яйцом и зеленью и заворачивают края изделия, придавая им форму пирожка или  квадратика. Панируют  в сухарях. </a:t>
            </a:r>
          </a:p>
          <a:p>
            <a:pPr marL="0" indent="0">
              <a:buNone/>
            </a:pPr>
            <a:r>
              <a:rPr lang="ru-RU" dirty="0" smtClean="0"/>
              <a:t>Подают зразы с томатным , луковым соусом.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C:\Users\User\Desktop\мясные блюда\зразы 5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01" y="1484784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мясные блюда\зраза мясная с яйцом.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2964929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3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Котлеты домашние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r>
              <a:rPr lang="ru-RU" dirty="0" smtClean="0"/>
              <a:t>Готовят из говяжьего и свиного мяса, взятого в равных количествах  с добавлением репчатого лука.</a:t>
            </a:r>
            <a:endParaRPr lang="ru-RU" dirty="0"/>
          </a:p>
        </p:txBody>
      </p:sp>
      <p:pic>
        <p:nvPicPr>
          <p:cNvPr id="16386" name="Picture 2" descr="C:\Users\User\Desktop\мясные блюда\колеты натур.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004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8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Пищевая ценность изделий из мяса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Мясо в питании человека играет большую роль. В нем содержатся от 14- 24% белков, большинство из которых полноценны, так как  в их состав входят все незаменимые аминокислоты в соотношении, близком к оптимальному. Мясо является и важным источником жиров.</a:t>
            </a:r>
          </a:p>
          <a:p>
            <a:r>
              <a:rPr lang="ru-RU" dirty="0"/>
              <a:t> </a:t>
            </a:r>
            <a:r>
              <a:rPr lang="ru-RU" dirty="0" smtClean="0"/>
              <a:t>В мясе содержатся экстрактивные  вещества, возбуждающие и стимулирующие  секрецию пищеварительных  соков, минеральных веществ, представленные солями железа, кальция, магния, фосфора, витамины группы В, холин и некоторое количество витамина А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тепловой обработки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Продукты прошедшие тепловую обработку, легче усваиваются  организмом, так как  теряют механическую прочность и легче пережевываются, жиры расплавляются, углеводы  разрушаются, белки изменяют свое молекулярное строение. При нагревании пищевых продуктов уничтожаются болезнетворные микроорганизмы.  Происходит снижение питательной ценности продуктов за счет разрушения  части витаминов и потерь питательных веществ.</a:t>
            </a:r>
          </a:p>
          <a:p>
            <a:pPr marL="0" indent="0">
              <a:buNone/>
            </a:pPr>
            <a:r>
              <a:rPr lang="ru-RU" b="1" dirty="0" smtClean="0"/>
              <a:t>Все приемы  тепловой обработки делятся на основные, вспомогательные, комбинированные.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816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приёмы                   тепловой - обработки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Жарка – обжаривание продуктов с двух сторон до золотистой корочки, доведенные до готовности в жарочном шкафу.</a:t>
            </a:r>
            <a:endParaRPr lang="ru-RU" sz="3200" dirty="0"/>
          </a:p>
        </p:txBody>
      </p:sp>
      <p:pic>
        <p:nvPicPr>
          <p:cNvPr id="18434" name="Picture 2" descr="C:\Users\User\Desktop\жарк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0963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88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приемы                  тепловой – обработки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5100" b="1" dirty="0" smtClean="0"/>
          </a:p>
          <a:p>
            <a:pPr marL="0" indent="0">
              <a:buNone/>
            </a:pPr>
            <a:endParaRPr lang="ru-RU" sz="5100" b="1" dirty="0"/>
          </a:p>
          <a:p>
            <a:pPr marL="0" indent="0">
              <a:buNone/>
            </a:pP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/>
              <a:t>Жарка в жарочном шкафу </a:t>
            </a:r>
            <a:r>
              <a:rPr lang="ru-RU" sz="2800" dirty="0"/>
              <a:t>– происходит в закрытом пространстве при высокой температуре ( до 270 градусов С) температуре воздуха. Продукт равномерно обжаривается  со всех сторон до образования румяной корочки. Очень часто  блюда, обжаренные основным  способом,  доводят в жарочном шкафу</a:t>
            </a:r>
            <a:endParaRPr lang="ru-RU" dirty="0"/>
          </a:p>
        </p:txBody>
      </p:sp>
      <p:pic>
        <p:nvPicPr>
          <p:cNvPr id="17410" name="Picture 2" descr="C:\Users\User\Desktop\мясные блюда\тепловая обраб-ка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71" y="2204864"/>
            <a:ext cx="324036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19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Комбинированная тепловая обработка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Для придания продуктам особого вкуса, аромата, сочности и для их размягчения комбинируют различные приемы обработки.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Запекание -  сырые мясные   полуфабрикаты заливают соусом и запекают в жарочном шкафу при температуре 250- 300 градусов до образования золотистой корочки. Запекать можно с соусом и без </a:t>
            </a:r>
            <a:r>
              <a:rPr lang="ru-RU" dirty="0" smtClean="0"/>
              <a:t>него.</a:t>
            </a:r>
            <a:endParaRPr lang="ru-RU" dirty="0"/>
          </a:p>
        </p:txBody>
      </p:sp>
      <p:pic>
        <p:nvPicPr>
          <p:cNvPr id="19459" name="Picture 3" descr="C:\Users\User\Desktop\к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989648"/>
            <a:ext cx="4320480" cy="25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72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Комбинированная тепловая обработка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r>
              <a:rPr lang="ru-RU" b="1" dirty="0" smtClean="0"/>
              <a:t>Тушение – мясные продукты вначале обжаривают, а затем заливают соусом или бульоном, добавляют пряности и тушат до готовности.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User\Desktop\тушени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94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Гарниры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Основными гарнирами к блюдам из жареного мяса являются: </a:t>
            </a:r>
          </a:p>
          <a:p>
            <a:pPr marL="514350" indent="-514350">
              <a:buAutoNum type="arabicPeriod"/>
            </a:pPr>
            <a:r>
              <a:rPr lang="ru-RU" dirty="0" smtClean="0"/>
              <a:t>Жареный картофель;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Картофельное пюре;</a:t>
            </a:r>
          </a:p>
          <a:p>
            <a:pPr marL="514350" indent="-514350">
              <a:buAutoNum type="arabicPeriod"/>
            </a:pPr>
            <a:r>
              <a:rPr lang="ru-RU" dirty="0" smtClean="0"/>
              <a:t>Сложный гарнир;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Отварные макаронные изделия;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Каши;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Капустные овощи.</a:t>
            </a:r>
            <a:endParaRPr lang="ru-RU" dirty="0"/>
          </a:p>
        </p:txBody>
      </p:sp>
      <p:pic>
        <p:nvPicPr>
          <p:cNvPr id="20482" name="Picture 2" descr="C:\Users\User\Desktop\картошк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8" y="184691"/>
            <a:ext cx="2766525" cy="14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Desktop\кош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70" y="4065662"/>
            <a:ext cx="1836204" cy="22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User\Desktop\гарнир слож.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41168"/>
            <a:ext cx="2310389" cy="17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User\Desktop\жираф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2304256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r"/>
            <a:r>
              <a:rPr lang="ru-RU" dirty="0" smtClean="0"/>
              <a:t>Требования к качеству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/>
          <a:lstStyle/>
          <a:p>
            <a:r>
              <a:rPr lang="ru-RU" dirty="0" smtClean="0"/>
              <a:t>Поверхность ровная, без трещин и разрывов, равномерно окрашенная.</a:t>
            </a:r>
          </a:p>
          <a:p>
            <a:r>
              <a:rPr lang="ru-RU" dirty="0" smtClean="0"/>
              <a:t>Вид на разрезе – однородная  консистенция ,  без отдельных кусочков мяса, хлеба, сухожилий, не  допускается  розово – красный оттенок, а также привкус хлеба, прогорклого жира и другие посторонние привкусы и запахи.</a:t>
            </a:r>
          </a:p>
          <a:p>
            <a:r>
              <a:rPr lang="ru-RU" dirty="0" smtClean="0"/>
              <a:t>Изделия сочные, мягкие.</a:t>
            </a:r>
            <a:endParaRPr lang="ru-RU" dirty="0"/>
          </a:p>
        </p:txBody>
      </p:sp>
      <p:pic>
        <p:nvPicPr>
          <p:cNvPr id="22530" name="Picture 2" descr="C:\Users\User\Desktop\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22885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esktop\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36" y="5013176"/>
            <a:ext cx="25202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2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Основы кулинарии. 8 – 11 класс</a:t>
            </a:r>
          </a:p>
          <a:p>
            <a:r>
              <a:rPr lang="ru-RU" dirty="0" smtClean="0"/>
              <a:t>В.И. Ермакова;</a:t>
            </a:r>
          </a:p>
          <a:p>
            <a:r>
              <a:rPr lang="ru-RU" dirty="0" smtClean="0"/>
              <a:t>Справочник технолога общественного питания;</a:t>
            </a:r>
          </a:p>
          <a:p>
            <a:r>
              <a:rPr lang="ru-RU" dirty="0" smtClean="0"/>
              <a:t>Технология приготовления пищи для технологических колледжей;</a:t>
            </a:r>
          </a:p>
          <a:p>
            <a:r>
              <a:rPr lang="ru-RU" dirty="0"/>
              <a:t> </a:t>
            </a:r>
            <a:r>
              <a:rPr lang="ru-RU" dirty="0" smtClean="0"/>
              <a:t>Интернет ресурсы: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13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Изделия из натуральной и котлетной массы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User\Desktop\Фото к соусам\shnicel-rublenny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3361556" cy="22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мясные блюда\котлеты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82" y="4509120"/>
            <a:ext cx="32988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мясные блюда\книг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1848"/>
            <a:ext cx="2592288" cy="39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8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Полуфабрикаты из рубленого мяса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Рубленые изделия готовят из котлетного мяса       ( мякоть шеи, </a:t>
            </a:r>
            <a:r>
              <a:rPr lang="ru-RU" dirty="0" err="1" smtClean="0"/>
              <a:t>пашины</a:t>
            </a:r>
            <a:r>
              <a:rPr lang="ru-RU" dirty="0" smtClean="0"/>
              <a:t>,  обрезки) без добавления хлеба или  с добавлением хлеба. В рубленую массу добавляется вода, способствующая размягчению соединительной ткани при тепловой обработке. Хлеб, добавляемый в котлетную массу, придает изделиям из нее сочность и  рыхлость. Для приготовления изделий используют котлетное мясо из говядины, баранины и свинины.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16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Натуральные рубленые изделия из мяса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Котлетное мясо нарезают, соединяют с салом сырцом и  измельчают на мясорубке.  </a:t>
            </a:r>
            <a:r>
              <a:rPr lang="ru-RU" dirty="0" err="1" smtClean="0"/>
              <a:t>Шпиг</a:t>
            </a:r>
            <a:r>
              <a:rPr lang="ru-RU" dirty="0" smtClean="0"/>
              <a:t>  и сало, нарезанные мелкими кубиками, можно положить в мясо после его измельчения. К измельченному мясу добавляют воду, соль, перец, и хорошо вымешивают.</a:t>
            </a:r>
          </a:p>
          <a:p>
            <a:pPr marL="0" indent="0">
              <a:buNone/>
            </a:pPr>
            <a:r>
              <a:rPr lang="ru-RU" sz="4000" dirty="0" smtClean="0"/>
              <a:t>На 1 кг фарша: мясо 800 г, сало- сырец120 г, молоко или вода 67 г, соль 12 г, перец 0,4.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0893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Льезон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переводе с французского означает </a:t>
            </a:r>
            <a:r>
              <a:rPr lang="ru-RU" dirty="0"/>
              <a:t>я</a:t>
            </a:r>
            <a:r>
              <a:rPr lang="ru-RU" dirty="0" smtClean="0"/>
              <a:t>ично- молочная  смесь. Для ее получения сырые яйца смешивают с молоком и солью.                                                              </a:t>
            </a:r>
            <a:r>
              <a:rPr lang="ru-RU" sz="4400" dirty="0" smtClean="0"/>
              <a:t>На одно яйцо берут 75- 100 г молока и 2-4 г соли. </a:t>
            </a:r>
            <a:endParaRPr lang="ru-RU" sz="4400" dirty="0"/>
          </a:p>
        </p:txBody>
      </p:sp>
      <p:pic>
        <p:nvPicPr>
          <p:cNvPr id="3074" name="Picture 2" descr="C:\Users\User\Desktop\льезон 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40392"/>
            <a:ext cx="216024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льезон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82539"/>
            <a:ext cx="170560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ясные блюда\льезон 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5700"/>
            <a:ext cx="2171700" cy="15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7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Изделия из натуральной рубки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 натуральной рубки готовят  следующие изделия:</a:t>
            </a:r>
          </a:p>
          <a:p>
            <a:pPr marL="0" indent="0">
              <a:buNone/>
            </a:pPr>
            <a:r>
              <a:rPr lang="ru-RU" sz="3600" b="1" dirty="0" smtClean="0"/>
              <a:t>Бифштекс</a:t>
            </a:r>
            <a:r>
              <a:rPr lang="ru-RU" dirty="0" smtClean="0"/>
              <a:t>  изделие  приплюснуто- овальной формы, толщиной 1-1,5 см. Изделие не панируют.</a:t>
            </a:r>
          </a:p>
          <a:p>
            <a:pPr marL="0" indent="0">
              <a:buNone/>
            </a:pPr>
            <a:r>
              <a:rPr lang="ru-RU" dirty="0" smtClean="0"/>
              <a:t>При отпуске поливают маслом, гарнируют жареным картофелем.</a:t>
            </a:r>
            <a:endParaRPr lang="ru-RU" dirty="0"/>
          </a:p>
        </p:txBody>
      </p:sp>
      <p:pic>
        <p:nvPicPr>
          <p:cNvPr id="4098" name="Picture 2" descr="C:\Users\User\Desktop\мясные блюда\биф. с яйцом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647181" cy="19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ясные блюда\бифштекс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26389"/>
            <a:ext cx="2592288" cy="15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мясные блюда\бифштекс 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8756"/>
            <a:ext cx="2232248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0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Котлеты натуральные  рубленые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Овально – приплюснутой формы, смоченные в  </a:t>
            </a:r>
            <a:r>
              <a:rPr lang="ru-RU" dirty="0" err="1" smtClean="0"/>
              <a:t>льезоне</a:t>
            </a:r>
            <a:r>
              <a:rPr lang="ru-RU" dirty="0" smtClean="0"/>
              <a:t>  и запанированные в сухарях. Подают по две штуки на порцию. При подаче поливают  маслом, гарнируют овощами.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мясные блюда\котлет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7444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1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Шницель рубленый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Изделия в виде лепешек овально – приплюснутой формы, смоченные в </a:t>
            </a:r>
            <a:r>
              <a:rPr lang="ru-RU" dirty="0" err="1" smtClean="0"/>
              <a:t>льезоне</a:t>
            </a:r>
            <a:r>
              <a:rPr lang="ru-RU" dirty="0" smtClean="0"/>
              <a:t>  и запанированные в сухарях.</a:t>
            </a:r>
          </a:p>
          <a:p>
            <a:pPr marL="0" indent="0">
              <a:buNone/>
            </a:pPr>
            <a:r>
              <a:rPr lang="ru-RU" dirty="0" smtClean="0"/>
              <a:t>При подаче поливают маслом и гарнируют сложным гарниром.</a:t>
            </a:r>
            <a:endParaRPr lang="ru-RU" dirty="0"/>
          </a:p>
        </p:txBody>
      </p:sp>
      <p:pic>
        <p:nvPicPr>
          <p:cNvPr id="7170" name="Picture 2" descr="C:\Users\User\Desktop\мясные блюда\шницель 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74981"/>
            <a:ext cx="3240360" cy="23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ясные блюда\шницель по Стал.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6194"/>
            <a:ext cx="2686050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37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599</TotalTime>
  <Words>1177</Words>
  <Application>Microsoft Office PowerPoint</Application>
  <PresentationFormat>Экран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Жареные блюда из мяса</vt:lpstr>
      <vt:lpstr>Пищевая ценность изделий из мяса </vt:lpstr>
      <vt:lpstr>Изделия из натуральной и котлетной массы</vt:lpstr>
      <vt:lpstr>Полуфабрикаты из рубленого мяса</vt:lpstr>
      <vt:lpstr>Натуральные рубленые изделия из мяса</vt:lpstr>
      <vt:lpstr>Льезон </vt:lpstr>
      <vt:lpstr>Изделия из натуральной рубки</vt:lpstr>
      <vt:lpstr>Котлеты натуральные  рубленые</vt:lpstr>
      <vt:lpstr>Шницель рубленый </vt:lpstr>
      <vt:lpstr>Ромштекс</vt:lpstr>
      <vt:lpstr>      Люля - кебаб</vt:lpstr>
      <vt:lpstr>Состав котлетной массы</vt:lpstr>
      <vt:lpstr>Приготовление котлетной массы</vt:lpstr>
      <vt:lpstr>Изделия из котлетной массы</vt:lpstr>
      <vt:lpstr>Изделия из котлетной массы</vt:lpstr>
      <vt:lpstr>             Фаршированные изделия Рулет  </vt:lpstr>
      <vt:lpstr>Приготовление рулета </vt:lpstr>
      <vt:lpstr>Фаршированные изделия</vt:lpstr>
      <vt:lpstr>Котлеты домашние</vt:lpstr>
      <vt:lpstr>Виды тепловой обработки</vt:lpstr>
      <vt:lpstr>Основные приёмы                   тепловой - обработки</vt:lpstr>
      <vt:lpstr>Основные приемы                  тепловой – обработки</vt:lpstr>
      <vt:lpstr>Комбинированная тепловая обработка</vt:lpstr>
      <vt:lpstr>Комбинированная тепловая обработка</vt:lpstr>
      <vt:lpstr>       Гарниры</vt:lpstr>
      <vt:lpstr>Требования к качеству</vt:lpstr>
      <vt:lpstr>Библиография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Жареные блюда из мяса</dc:title>
  <dc:creator>User</dc:creator>
  <cp:lastModifiedBy>User</cp:lastModifiedBy>
  <cp:revision>48</cp:revision>
  <dcterms:created xsi:type="dcterms:W3CDTF">2013-10-19T13:08:18Z</dcterms:created>
  <dcterms:modified xsi:type="dcterms:W3CDTF">2013-10-24T13:36:07Z</dcterms:modified>
</cp:coreProperties>
</file>