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4725144"/>
            <a:ext cx="6410573" cy="882119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  <a:buClrTx/>
              <a:buSzTx/>
            </a:pPr>
            <a:r>
              <a:rPr lang="ru-RU" sz="2400" kern="0" dirty="0">
                <a:solidFill>
                  <a:schemeClr val="tx1"/>
                </a:solidFill>
                <a:latin typeface="Constantia" panose="02030602050306030303" pitchFamily="18" charset="0"/>
                <a:cs typeface="Arial"/>
              </a:rPr>
              <a:t>Ерекешева Аселя Галямжановна </a:t>
            </a:r>
          </a:p>
          <a:p>
            <a:pPr lvl="0" fontAlgn="base">
              <a:spcAft>
                <a:spcPct val="0"/>
              </a:spcAft>
              <a:buClrTx/>
              <a:buSzTx/>
            </a:pPr>
            <a:r>
              <a:rPr lang="ru-RU" sz="2400" kern="0" dirty="0">
                <a:solidFill>
                  <a:schemeClr val="tx1"/>
                </a:solidFill>
                <a:latin typeface="Constantia" panose="02030602050306030303" pitchFamily="18" charset="0"/>
                <a:cs typeface="Arial"/>
              </a:rPr>
              <a:t>МОУ «СОШ № 61 г. Саратов»</a:t>
            </a:r>
          </a:p>
          <a:p>
            <a:pPr lvl="0" fontAlgn="base">
              <a:spcAft>
                <a:spcPct val="0"/>
              </a:spcAft>
              <a:buClrTx/>
              <a:buSzTx/>
            </a:pPr>
            <a:r>
              <a:rPr lang="ru-RU" sz="2400" kern="0" dirty="0">
                <a:solidFill>
                  <a:schemeClr val="tx1"/>
                </a:solidFill>
                <a:latin typeface="Constantia" panose="02030602050306030303" pitchFamily="18" charset="0"/>
                <a:cs typeface="Arial"/>
              </a:rPr>
              <a:t>Учитель математики (учитель-практикант)</a:t>
            </a:r>
          </a:p>
          <a:p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632848" cy="223224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/>
              <a:t>Презентация к уроку математики по теме : «Возведение одночлена в степень»</a:t>
            </a:r>
          </a:p>
        </p:txBody>
      </p:sp>
    </p:spTree>
    <p:extLst>
      <p:ext uri="{BB962C8B-B14F-4D97-AF65-F5344CB8AC3E}">
        <p14:creationId xmlns:p14="http://schemas.microsoft.com/office/powerpoint/2010/main" val="92668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560840" cy="367240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smtClean="0">
                <a:latin typeface="Bookman Old Style" panose="02050604050505020204" pitchFamily="18" charset="0"/>
                <a:hlinkClick r:id="rId2" action="ppaction://hlinksldjump"/>
              </a:rPr>
              <a:t>Устная работа</a:t>
            </a:r>
            <a:endParaRPr lang="ru-RU" sz="2800" dirty="0" smtClean="0">
              <a:latin typeface="Bookman Old Style" panose="02050604050505020204" pitchFamily="18" charset="0"/>
            </a:endParaRPr>
          </a:p>
          <a:p>
            <a:pPr marL="457200" indent="-457200">
              <a:buAutoNum type="arabicPeriod"/>
            </a:pPr>
            <a:r>
              <a:rPr lang="ru-RU" sz="2800" dirty="0" smtClean="0">
                <a:latin typeface="Bookman Old Style" panose="02050604050505020204" pitchFamily="18" charset="0"/>
              </a:rPr>
              <a:t> </a:t>
            </a:r>
            <a:r>
              <a:rPr lang="ru-RU" sz="2800" dirty="0" smtClean="0">
                <a:latin typeface="Bookman Old Style" panose="02050604050505020204" pitchFamily="18" charset="0"/>
                <a:hlinkClick r:id="rId3" action="ppaction://hlinksldjump"/>
              </a:rPr>
              <a:t>Письменная работа</a:t>
            </a:r>
            <a:endParaRPr lang="ru-RU" sz="2800" dirty="0" smtClean="0">
              <a:latin typeface="Bookman Old Style" panose="02050604050505020204" pitchFamily="18" charset="0"/>
            </a:endParaRPr>
          </a:p>
          <a:p>
            <a:pPr marL="457200" indent="-457200">
              <a:buAutoNum type="arabicPeriod"/>
            </a:pPr>
            <a:r>
              <a:rPr lang="ru-RU" sz="2800" dirty="0" smtClean="0">
                <a:latin typeface="Bookman Old Style" panose="02050604050505020204" pitchFamily="18" charset="0"/>
                <a:hlinkClick r:id="rId4" action="ppaction://hlinksldjump"/>
              </a:rPr>
              <a:t>Правила и свойства</a:t>
            </a:r>
            <a:endParaRPr lang="ru-RU" sz="2800" dirty="0" smtClean="0">
              <a:latin typeface="Bookman Old Style" panose="02050604050505020204" pitchFamily="18" charset="0"/>
            </a:endParaRPr>
          </a:p>
          <a:p>
            <a:pPr marL="457200" indent="-457200">
              <a:buAutoNum type="arabicPeriod"/>
            </a:pPr>
            <a:r>
              <a:rPr lang="ru-RU" sz="2800" dirty="0" smtClean="0">
                <a:latin typeface="Bookman Old Style" panose="02050604050505020204" pitchFamily="18" charset="0"/>
                <a:hlinkClick r:id="rId5" action="ppaction://hlinksldjump"/>
              </a:rPr>
              <a:t>Устная работа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175351" cy="1296144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Содержание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61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6140" y="1700808"/>
            <a:ext cx="53301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5a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4</a:t>
            </a:r>
            <a:r>
              <a:rPr lang="en-US" sz="4400" i="1" dirty="0">
                <a:latin typeface="Bookman Old Style" panose="02050604050505020204" pitchFamily="18" charset="0"/>
              </a:rPr>
              <a:t>c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4</a:t>
            </a:r>
            <a:r>
              <a:rPr lang="en-US" sz="4400" i="1" dirty="0">
                <a:latin typeface="Bookman Old Style" panose="02050604050505020204" pitchFamily="18" charset="0"/>
              </a:rPr>
              <a:t>11a </a:t>
            </a:r>
            <a:r>
              <a:rPr lang="en-US" sz="4400" i="1" baseline="30000" dirty="0" smtClean="0">
                <a:latin typeface="Bookman Old Style" panose="02050604050505020204" pitchFamily="18" charset="0"/>
              </a:rPr>
              <a:t>2</a:t>
            </a:r>
            <a:r>
              <a:rPr lang="en-US" sz="4400" i="1" dirty="0" smtClean="0">
                <a:latin typeface="Bookman Old Style" panose="02050604050505020204" pitchFamily="18" charset="0"/>
              </a:rPr>
              <a:t>c</a:t>
            </a:r>
            <a:endParaRPr lang="ru-RU" sz="4400" i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 </a:t>
            </a:r>
            <a:endParaRPr lang="ru-RU" sz="4400" i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12b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4</a:t>
            </a:r>
            <a:r>
              <a:rPr lang="en-US" sz="4400" i="1" dirty="0">
                <a:latin typeface="Bookman Old Style" panose="02050604050505020204" pitchFamily="18" charset="0"/>
              </a:rPr>
              <a:t>a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5</a:t>
            </a:r>
            <a:r>
              <a:rPr lang="en-US" sz="4400" i="1" dirty="0">
                <a:latin typeface="Bookman Old Style" panose="02050604050505020204" pitchFamily="18" charset="0"/>
              </a:rPr>
              <a:t>13d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3</a:t>
            </a:r>
            <a:r>
              <a:rPr lang="en-US" sz="4400" i="1" dirty="0">
                <a:latin typeface="Bookman Old Style" panose="02050604050505020204" pitchFamily="18" charset="0"/>
              </a:rPr>
              <a:t>c </a:t>
            </a:r>
            <a:r>
              <a:rPr lang="en-US" sz="4400" i="1" baseline="30000" dirty="0" smtClean="0">
                <a:latin typeface="Bookman Old Style" panose="02050604050505020204" pitchFamily="18" charset="0"/>
              </a:rPr>
              <a:t>7</a:t>
            </a:r>
            <a:endParaRPr lang="ru-RU" sz="4400" i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 </a:t>
            </a:r>
            <a:endParaRPr lang="ru-RU" sz="4400" i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11c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7 </a:t>
            </a:r>
            <a:r>
              <a:rPr lang="en-US" sz="4400" i="1" dirty="0">
                <a:latin typeface="Bookman Old Style" panose="02050604050505020204" pitchFamily="18" charset="0"/>
              </a:rPr>
              <a:t>a</a:t>
            </a:r>
            <a:r>
              <a:rPr lang="en-US" sz="4400" i="1" baseline="30000" dirty="0">
                <a:latin typeface="Bookman Old Style" panose="02050604050505020204" pitchFamily="18" charset="0"/>
              </a:rPr>
              <a:t>2 </a:t>
            </a:r>
            <a:r>
              <a:rPr lang="en-US" sz="4400" i="1" dirty="0">
                <a:latin typeface="Bookman Old Style" panose="02050604050505020204" pitchFamily="18" charset="0"/>
              </a:rPr>
              <a:t>f </a:t>
            </a:r>
            <a:r>
              <a:rPr lang="en-US" sz="4400" i="1" baseline="30000" dirty="0" smtClean="0">
                <a:latin typeface="Bookman Old Style" panose="02050604050505020204" pitchFamily="18" charset="0"/>
              </a:rPr>
              <a:t>3</a:t>
            </a:r>
            <a:r>
              <a:rPr lang="en-US" sz="4400" i="1" dirty="0" smtClean="0">
                <a:latin typeface="Bookman Old Style" panose="02050604050505020204" pitchFamily="18" charset="0"/>
              </a:rPr>
              <a:t>11a</a:t>
            </a:r>
            <a:r>
              <a:rPr lang="en-US" sz="4400" i="1" baseline="30000" dirty="0" smtClean="0">
                <a:latin typeface="Bookman Old Style" panose="02050604050505020204" pitchFamily="18" charset="0"/>
              </a:rPr>
              <a:t>4</a:t>
            </a:r>
            <a:endParaRPr lang="ru-RU" sz="4400" i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 </a:t>
            </a:r>
            <a:endParaRPr lang="ru-RU" sz="4400" i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en-US" sz="4400" i="1" dirty="0" smtClean="0">
                <a:latin typeface="Bookman Old Style" panose="02050604050505020204" pitchFamily="18" charset="0"/>
              </a:rPr>
              <a:t>3d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5</a:t>
            </a:r>
            <a:r>
              <a:rPr lang="en-US" sz="4400" i="1" dirty="0">
                <a:latin typeface="Bookman Old Style" panose="02050604050505020204" pitchFamily="18" charset="0"/>
              </a:rPr>
              <a:t>4a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6</a:t>
            </a:r>
            <a:r>
              <a:rPr lang="en-US" sz="4400" i="1" dirty="0">
                <a:latin typeface="Bookman Old Style" panose="02050604050505020204" pitchFamily="18" charset="0"/>
              </a:rPr>
              <a:t>b </a:t>
            </a:r>
            <a:r>
              <a:rPr lang="en-US" sz="4400" i="1" baseline="30000" dirty="0">
                <a:latin typeface="Bookman Old Style" panose="02050604050505020204" pitchFamily="18" charset="0"/>
              </a:rPr>
              <a:t>7</a:t>
            </a:r>
            <a:r>
              <a:rPr lang="en-US" sz="4400" i="1" dirty="0">
                <a:latin typeface="Bookman Old Style" panose="02050604050505020204" pitchFamily="18" charset="0"/>
              </a:rPr>
              <a:t>c </a:t>
            </a:r>
            <a:r>
              <a:rPr lang="en-US" sz="4400" i="1" baseline="30000" dirty="0" smtClean="0">
                <a:latin typeface="Bookman Old Style" panose="02050604050505020204" pitchFamily="18" charset="0"/>
              </a:rPr>
              <a:t>2</a:t>
            </a:r>
            <a:endParaRPr lang="ru-RU" sz="4400" dirty="0"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54868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Приведите одночлены к стандартному виду. 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045943"/>
            <a:ext cx="1887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Bookman Old Style" panose="02050604050505020204" pitchFamily="18" charset="0"/>
                <a:hlinkClick r:id="rId2" action="ppaction://hlinksldjump"/>
              </a:rPr>
              <a:t>Содержание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03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12776"/>
            <a:ext cx="9144000" cy="450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3600" i="1" dirty="0" smtClean="0">
                <a:latin typeface="Bookman Old Style" panose="02050604050505020204" pitchFamily="18" charset="0"/>
              </a:rPr>
              <a:t>(</a:t>
            </a:r>
            <a:r>
              <a:rPr lang="ru-RU" sz="3600" i="1" dirty="0">
                <a:latin typeface="Bookman Old Style" panose="02050604050505020204" pitchFamily="18" charset="0"/>
              </a:rPr>
              <a:t>9с</a:t>
            </a:r>
            <a:r>
              <a:rPr lang="ru-RU" sz="3600" i="1" baseline="30000" dirty="0">
                <a:latin typeface="Bookman Old Style" panose="02050604050505020204" pitchFamily="18" charset="0"/>
              </a:rPr>
              <a:t>7</a:t>
            </a:r>
            <a:r>
              <a:rPr lang="en-US" sz="3600" i="1" dirty="0">
                <a:latin typeface="Bookman Old Style" panose="02050604050505020204" pitchFamily="18" charset="0"/>
              </a:rPr>
              <a:t>d </a:t>
            </a:r>
            <a:r>
              <a:rPr lang="ru-RU" sz="3600" i="1" baseline="30000" dirty="0">
                <a:latin typeface="Bookman Old Style" panose="02050604050505020204" pitchFamily="18" charset="0"/>
              </a:rPr>
              <a:t>10</a:t>
            </a:r>
            <a:r>
              <a:rPr lang="ru-RU" sz="3600" i="1" dirty="0">
                <a:latin typeface="Bookman Old Style" panose="02050604050505020204" pitchFamily="18" charset="0"/>
              </a:rPr>
              <a:t> </a:t>
            </a:r>
            <a:r>
              <a:rPr lang="en-US" sz="3600" i="1" dirty="0">
                <a:latin typeface="Bookman Old Style" panose="02050604050505020204" pitchFamily="18" charset="0"/>
              </a:rPr>
              <a:t>b</a:t>
            </a:r>
            <a:r>
              <a:rPr lang="ru-RU" sz="3600" i="1" dirty="0" smtClean="0">
                <a:latin typeface="Bookman Old Style" panose="02050604050505020204" pitchFamily="18" charset="0"/>
              </a:rPr>
              <a:t>)</a:t>
            </a:r>
            <a:r>
              <a:rPr lang="ru-RU" sz="3600" i="1" baseline="30000" dirty="0" smtClean="0">
                <a:latin typeface="Bookman Old Style" panose="02050604050505020204" pitchFamily="18" charset="0"/>
              </a:rPr>
              <a:t>2</a:t>
            </a:r>
          </a:p>
          <a:p>
            <a:pPr indent="449580" algn="ctr">
              <a:lnSpc>
                <a:spcPct val="115000"/>
              </a:lnSpc>
            </a:pPr>
            <a:endParaRPr lang="ru-RU" sz="3600" i="1" dirty="0" smtClean="0">
              <a:latin typeface="Bookman Old Style" panose="02050604050505020204" pitchFamily="18" charset="0"/>
            </a:endParaRPr>
          </a:p>
          <a:p>
            <a:pPr indent="449580" algn="ctr">
              <a:lnSpc>
                <a:spcPct val="115000"/>
              </a:lnSpc>
            </a:pPr>
            <a:r>
              <a:rPr lang="ru-RU" sz="3600" i="1" dirty="0" smtClean="0">
                <a:latin typeface="Bookman Old Style" panose="02050604050505020204" pitchFamily="18" charset="0"/>
              </a:rPr>
              <a:t> (</a:t>
            </a:r>
            <a:r>
              <a:rPr lang="ru-RU" sz="3600" i="1" dirty="0">
                <a:latin typeface="Bookman Old Style" panose="02050604050505020204" pitchFamily="18" charset="0"/>
              </a:rPr>
              <a:t>5 </a:t>
            </a:r>
            <a:r>
              <a:rPr lang="en-US" sz="3600" i="1" dirty="0">
                <a:latin typeface="Bookman Old Style" panose="02050604050505020204" pitchFamily="18" charset="0"/>
              </a:rPr>
              <a:t>c </a:t>
            </a:r>
            <a:r>
              <a:rPr lang="ru-RU" sz="3600" i="1" baseline="30000" dirty="0">
                <a:latin typeface="Bookman Old Style" panose="02050604050505020204" pitchFamily="18" charset="0"/>
              </a:rPr>
              <a:t>10</a:t>
            </a:r>
            <a:r>
              <a:rPr lang="ru-RU" sz="3600" i="1" dirty="0">
                <a:latin typeface="Bookman Old Style" panose="02050604050505020204" pitchFamily="18" charset="0"/>
              </a:rPr>
              <a:t> </a:t>
            </a:r>
            <a:r>
              <a:rPr lang="en-US" sz="3600" i="1" dirty="0">
                <a:latin typeface="Bookman Old Style" panose="02050604050505020204" pitchFamily="18" charset="0"/>
              </a:rPr>
              <a:t>d </a:t>
            </a:r>
            <a:r>
              <a:rPr lang="ru-RU" sz="3600" i="1" baseline="30000" dirty="0" smtClean="0">
                <a:latin typeface="Bookman Old Style" panose="02050604050505020204" pitchFamily="18" charset="0"/>
              </a:rPr>
              <a:t>7</a:t>
            </a:r>
            <a:r>
              <a:rPr lang="ru-RU" sz="3600" i="1" dirty="0" smtClean="0">
                <a:latin typeface="Bookman Old Style" panose="02050604050505020204" pitchFamily="18" charset="0"/>
              </a:rPr>
              <a:t>)</a:t>
            </a:r>
            <a:r>
              <a:rPr lang="ru-RU" sz="3600" i="1" baseline="30000" dirty="0" smtClean="0">
                <a:latin typeface="Bookman Old Style" panose="02050604050505020204" pitchFamily="18" charset="0"/>
              </a:rPr>
              <a:t>3</a:t>
            </a:r>
          </a:p>
          <a:p>
            <a:pPr indent="449580" algn="ctr">
              <a:lnSpc>
                <a:spcPct val="115000"/>
              </a:lnSpc>
            </a:pPr>
            <a:endParaRPr lang="ru-RU" sz="3600" i="1" dirty="0">
              <a:latin typeface="Bookman Old Style" panose="02050604050505020204" pitchFamily="18" charset="0"/>
            </a:endParaRPr>
          </a:p>
          <a:p>
            <a:pPr indent="449580" algn="ctr">
              <a:lnSpc>
                <a:spcPct val="115000"/>
              </a:lnSpc>
            </a:pPr>
            <a:r>
              <a:rPr lang="ru-RU" sz="3600" i="1" dirty="0" smtClean="0">
                <a:latin typeface="Bookman Old Style" panose="02050604050505020204" pitchFamily="18" charset="0"/>
              </a:rPr>
              <a:t>(11</a:t>
            </a:r>
            <a:r>
              <a:rPr lang="en-US" sz="3600" i="1" dirty="0">
                <a:latin typeface="Bookman Old Style" panose="02050604050505020204" pitchFamily="18" charset="0"/>
              </a:rPr>
              <a:t>a </a:t>
            </a:r>
            <a:r>
              <a:rPr lang="ru-RU" sz="3600" i="1" baseline="30000" dirty="0">
                <a:latin typeface="Bookman Old Style" panose="02050604050505020204" pitchFamily="18" charset="0"/>
              </a:rPr>
              <a:t>4</a:t>
            </a:r>
            <a:r>
              <a:rPr lang="ru-RU" sz="3600" i="1" dirty="0">
                <a:latin typeface="Bookman Old Style" panose="02050604050505020204" pitchFamily="18" charset="0"/>
              </a:rPr>
              <a:t> </a:t>
            </a:r>
            <a:r>
              <a:rPr lang="en-US" sz="3600" i="1" dirty="0">
                <a:latin typeface="Bookman Old Style" panose="02050604050505020204" pitchFamily="18" charset="0"/>
              </a:rPr>
              <a:t>b</a:t>
            </a:r>
            <a:r>
              <a:rPr lang="ru-RU" sz="3600" i="1" baseline="30000" dirty="0">
                <a:latin typeface="Bookman Old Style" panose="02050604050505020204" pitchFamily="18" charset="0"/>
              </a:rPr>
              <a:t>7</a:t>
            </a:r>
            <a:r>
              <a:rPr lang="en-US" sz="3600" i="1" dirty="0">
                <a:latin typeface="Bookman Old Style" panose="02050604050505020204" pitchFamily="18" charset="0"/>
              </a:rPr>
              <a:t>c</a:t>
            </a:r>
            <a:r>
              <a:rPr lang="ru-RU" sz="3600" i="1" baseline="30000" dirty="0">
                <a:latin typeface="Bookman Old Style" panose="02050604050505020204" pitchFamily="18" charset="0"/>
              </a:rPr>
              <a:t>3</a:t>
            </a:r>
            <a:r>
              <a:rPr lang="ru-RU" sz="3600" i="1" dirty="0">
                <a:latin typeface="Bookman Old Style" panose="02050604050505020204" pitchFamily="18" charset="0"/>
              </a:rPr>
              <a:t>) в </a:t>
            </a:r>
            <a:r>
              <a:rPr lang="ru-RU" sz="3600" i="1" dirty="0" smtClean="0">
                <a:latin typeface="Bookman Old Style" panose="02050604050505020204" pitchFamily="18" charset="0"/>
              </a:rPr>
              <a:t>квадрат</a:t>
            </a:r>
          </a:p>
          <a:p>
            <a:pPr indent="449580" algn="ctr">
              <a:lnSpc>
                <a:spcPct val="115000"/>
              </a:lnSpc>
            </a:pPr>
            <a:endParaRPr lang="ru-RU" sz="3600" i="1" dirty="0">
              <a:latin typeface="Bookman Old Style" panose="02050604050505020204" pitchFamily="18" charset="0"/>
            </a:endParaRPr>
          </a:p>
          <a:p>
            <a:pPr indent="449580" algn="ctr">
              <a:lnSpc>
                <a:spcPct val="115000"/>
              </a:lnSpc>
            </a:pPr>
            <a:r>
              <a:rPr lang="ru-RU" sz="3600" i="1" dirty="0" smtClean="0">
                <a:latin typeface="Bookman Old Style" panose="02050604050505020204" pitchFamily="18" charset="0"/>
              </a:rPr>
              <a:t>(4</a:t>
            </a:r>
            <a:r>
              <a:rPr lang="en-US" sz="3600" i="1" dirty="0">
                <a:latin typeface="Bookman Old Style" panose="02050604050505020204" pitchFamily="18" charset="0"/>
              </a:rPr>
              <a:t>c </a:t>
            </a:r>
            <a:r>
              <a:rPr lang="ru-RU" sz="3600" i="1" baseline="30000" dirty="0">
                <a:latin typeface="Bookman Old Style" panose="02050604050505020204" pitchFamily="18" charset="0"/>
              </a:rPr>
              <a:t>4</a:t>
            </a:r>
            <a:r>
              <a:rPr lang="en-US" sz="3600" i="1" dirty="0">
                <a:latin typeface="Bookman Old Style" panose="02050604050505020204" pitchFamily="18" charset="0"/>
              </a:rPr>
              <a:t>b </a:t>
            </a:r>
            <a:r>
              <a:rPr lang="ru-RU" sz="3600" i="1" baseline="30000" dirty="0">
                <a:latin typeface="Bookman Old Style" panose="02050604050505020204" pitchFamily="18" charset="0"/>
              </a:rPr>
              <a:t>5</a:t>
            </a:r>
            <a:r>
              <a:rPr lang="ru-RU" sz="3600" i="1" dirty="0">
                <a:latin typeface="Bookman Old Style" panose="02050604050505020204" pitchFamily="18" charset="0"/>
              </a:rPr>
              <a:t>)</a:t>
            </a:r>
            <a:r>
              <a:rPr lang="ru-RU" sz="3600" i="1" baseline="30000" dirty="0">
                <a:latin typeface="Bookman Old Style" panose="02050604050505020204" pitchFamily="18" charset="0"/>
              </a:rPr>
              <a:t> </a:t>
            </a:r>
            <a:r>
              <a:rPr lang="ru-RU" sz="3600" i="1" dirty="0">
                <a:latin typeface="Bookman Old Style" panose="02050604050505020204" pitchFamily="18" charset="0"/>
              </a:rPr>
              <a:t>в четвертую степень.</a:t>
            </a:r>
            <a:endParaRPr lang="ru-RU" sz="3600" dirty="0"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0956" y="260648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Возведите одночлены в указанную степень. 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165304"/>
            <a:ext cx="1887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Bookman Old Style" panose="02050604050505020204" pitchFamily="18" charset="0"/>
                <a:hlinkClick r:id="rId2" action="ppaction://hlinksldjump"/>
              </a:rPr>
              <a:t>Содержание 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6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67544" y="846854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Bookman Old Style" panose="02050604050505020204" pitchFamily="18" charset="0"/>
              </a:rPr>
              <a:t>– </a:t>
            </a:r>
            <a:r>
              <a:rPr lang="ru-RU" sz="3600" dirty="0">
                <a:latin typeface="Bookman Old Style" panose="02050604050505020204" pitchFamily="18" charset="0"/>
              </a:rPr>
              <a:t>правило деления произведения чисел на число:</a:t>
            </a:r>
          </a:p>
          <a:p>
            <a:pPr algn="ctr"/>
            <a:r>
              <a:rPr lang="ru-RU" sz="3600" dirty="0" smtClean="0">
                <a:latin typeface="Bookman Old Style" panose="02050604050505020204" pitchFamily="18" charset="0"/>
              </a:rPr>
              <a:t> </a:t>
            </a:r>
            <a:endParaRPr lang="ru-RU" sz="3600" dirty="0">
              <a:latin typeface="Bookman Old Style" panose="02050604050505020204" pitchFamily="18" charset="0"/>
            </a:endParaRPr>
          </a:p>
          <a:p>
            <a:pPr algn="ctr"/>
            <a:r>
              <a:rPr lang="ru-RU" sz="3600" dirty="0">
                <a:latin typeface="Bookman Old Style" panose="02050604050505020204" pitchFamily="18" charset="0"/>
              </a:rPr>
              <a:t>– свойство деления степеней:</a:t>
            </a:r>
          </a:p>
          <a:p>
            <a:pPr algn="ctr"/>
            <a:r>
              <a:rPr lang="ru-RU" sz="3600" dirty="0">
                <a:latin typeface="Bookman Old Style" panose="02050604050505020204" pitchFamily="18" charset="0"/>
              </a:rPr>
              <a:t> </a:t>
            </a:r>
            <a:endParaRPr lang="ru-RU" sz="3600" dirty="0" smtClean="0">
              <a:latin typeface="Bookman Old Style" panose="02050604050505020204" pitchFamily="18" charset="0"/>
            </a:endParaRPr>
          </a:p>
          <a:p>
            <a:pPr algn="ctr"/>
            <a:endParaRPr lang="ru-RU" sz="3600" dirty="0">
              <a:latin typeface="Bookman Old Style" panose="02050604050505020204" pitchFamily="18" charset="0"/>
            </a:endParaRPr>
          </a:p>
          <a:p>
            <a:pPr algn="ctr"/>
            <a:r>
              <a:rPr lang="ru-RU" sz="3600" dirty="0">
                <a:latin typeface="Bookman Old Style" panose="02050604050505020204" pitchFamily="18" charset="0"/>
              </a:rPr>
              <a:t>– правило знака при  делении:  </a:t>
            </a:r>
          </a:p>
          <a:p>
            <a:pPr marL="514350" indent="-514350" algn="ctr">
              <a:buAutoNum type="arabicParenR"/>
            </a:pPr>
            <a:r>
              <a:rPr lang="ru-RU" sz="3600" dirty="0" smtClean="0">
                <a:latin typeface="Bookman Old Style" panose="02050604050505020204" pitchFamily="18" charset="0"/>
              </a:rPr>
              <a:t>- : - = + </a:t>
            </a:r>
            <a:r>
              <a:rPr lang="ru-RU" sz="3600" dirty="0">
                <a:latin typeface="Bookman Old Style" panose="02050604050505020204" pitchFamily="18" charset="0"/>
              </a:rPr>
              <a:t>;  2</a:t>
            </a:r>
            <a:r>
              <a:rPr lang="ru-RU" sz="3600" dirty="0" smtClean="0">
                <a:latin typeface="Bookman Old Style" panose="02050604050505020204" pitchFamily="18" charset="0"/>
              </a:rPr>
              <a:t>) - : + = - </a:t>
            </a:r>
            <a:r>
              <a:rPr lang="ru-RU" sz="3600" dirty="0">
                <a:latin typeface="Bookman Old Style" panose="02050604050505020204" pitchFamily="18" charset="0"/>
              </a:rPr>
              <a:t>;  </a:t>
            </a:r>
            <a:endParaRPr lang="ru-RU" sz="3600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3600" dirty="0" smtClean="0">
                <a:latin typeface="Bookman Old Style" panose="02050604050505020204" pitchFamily="18" charset="0"/>
              </a:rPr>
              <a:t>3</a:t>
            </a:r>
            <a:r>
              <a:rPr lang="ru-RU" sz="3600" dirty="0">
                <a:latin typeface="Bookman Old Style" panose="02050604050505020204" pitchFamily="18" charset="0"/>
              </a:rPr>
              <a:t>) </a:t>
            </a:r>
            <a:r>
              <a:rPr lang="ru-RU" sz="3600" dirty="0" smtClean="0">
                <a:latin typeface="Bookman Old Style" panose="02050604050505020204" pitchFamily="18" charset="0"/>
              </a:rPr>
              <a:t>+ : - = -; </a:t>
            </a:r>
            <a:r>
              <a:rPr lang="ru-RU" sz="3600" dirty="0">
                <a:latin typeface="Bookman Old Style" panose="02050604050505020204" pitchFamily="18" charset="0"/>
              </a:rPr>
              <a:t>4) </a:t>
            </a:r>
            <a:r>
              <a:rPr lang="ru-RU" sz="3600" dirty="0" smtClean="0">
                <a:latin typeface="Bookman Old Style" panose="02050604050505020204" pitchFamily="18" charset="0"/>
              </a:rPr>
              <a:t>+ : + = + </a:t>
            </a:r>
            <a:r>
              <a:rPr lang="ru-RU" sz="3600" dirty="0">
                <a:latin typeface="Bookman Old Style" panose="02050604050505020204" pitchFamily="18" charset="0"/>
              </a:rPr>
              <a:t>.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511" y="2088101"/>
            <a:ext cx="3331087" cy="50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532" y="3058671"/>
            <a:ext cx="3159046" cy="114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4186" y="6165304"/>
            <a:ext cx="1887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Bookman Old Style" panose="02050604050505020204" pitchFamily="18" charset="0"/>
                <a:hlinkClick r:id="rId4" action="ppaction://hlinksldjump"/>
              </a:rPr>
              <a:t>Содержание 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88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489"/>
          <a:stretch/>
        </p:blipFill>
        <p:spPr bwMode="auto">
          <a:xfrm>
            <a:off x="2771800" y="548680"/>
            <a:ext cx="329252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6053226"/>
            <a:ext cx="1887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Bookman Old Style" panose="02050604050505020204" pitchFamily="18" charset="0"/>
                <a:hlinkClick r:id="rId3" action="ppaction://hlinksldjump"/>
              </a:rPr>
              <a:t>Содержание 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7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</TotalTime>
  <Words>164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к уроку математики по теме : «Возведение одночлена в степень»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</cp:revision>
  <dcterms:created xsi:type="dcterms:W3CDTF">2015-02-13T11:13:30Z</dcterms:created>
  <dcterms:modified xsi:type="dcterms:W3CDTF">2015-02-14T15:37:08Z</dcterms:modified>
</cp:coreProperties>
</file>