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75" r:id="rId3"/>
    <p:sldId id="276" r:id="rId4"/>
    <p:sldId id="274" r:id="rId5"/>
    <p:sldId id="283" r:id="rId6"/>
    <p:sldId id="282" r:id="rId7"/>
    <p:sldId id="284" r:id="rId8"/>
    <p:sldId id="262" r:id="rId9"/>
    <p:sldId id="285" r:id="rId10"/>
    <p:sldId id="258" r:id="rId11"/>
    <p:sldId id="286" r:id="rId12"/>
    <p:sldId id="287" r:id="rId13"/>
    <p:sldId id="289" r:id="rId14"/>
    <p:sldId id="265" r:id="rId15"/>
    <p:sldId id="290" r:id="rId16"/>
    <p:sldId id="291" r:id="rId17"/>
    <p:sldId id="292" r:id="rId18"/>
    <p:sldId id="293" r:id="rId19"/>
    <p:sldId id="298" r:id="rId20"/>
    <p:sldId id="273" r:id="rId21"/>
    <p:sldId id="294" r:id="rId22"/>
    <p:sldId id="269" r:id="rId23"/>
    <p:sldId id="272" r:id="rId24"/>
    <p:sldId id="295" r:id="rId25"/>
    <p:sldId id="297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AD49F9-699D-4F45-BE2D-DDF8F87371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hkola/klassnoe-rukovodstvo/library/2012/08/29/klassnyy-chas-speshi-tvorit-dobro-9-klass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637" y="0"/>
            <a:ext cx="8172448" cy="4391891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« МКОУ «Табулгинская средняя общеобразовательная школа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им. П.Д.Слюсарева»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Чистоозерного  района  Новосибирской  области  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Классный час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5400" b="1" dirty="0" smtClean="0">
                <a:solidFill>
                  <a:srgbClr val="C00000"/>
                </a:solidFill>
              </a:rPr>
              <a:t>Поделись своей добротой!»</a:t>
            </a: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9 класс</a:t>
            </a: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8521" y="5292436"/>
            <a:ext cx="5150224" cy="10914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Автор: учитель физики Жарикова Светлана Семеновна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itsait.ru/images/photos/medium/article178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562" y="1774779"/>
            <a:ext cx="7647709" cy="4621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Доброта                                  жестокость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Мудрость                               глупость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Отвага                                     трусость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Справедливость                   порок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Трудолюбие                           лень</a:t>
            </a:r>
          </a:p>
          <a:p>
            <a:pPr algn="ctr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u="sng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u="sng" dirty="0" smtClean="0">
                <a:solidFill>
                  <a:srgbClr val="002060"/>
                </a:solidFill>
              </a:rPr>
              <a:t>Доброта, мудрость, милосердие, справедливость, трудолюбие, человечность, отзывчивость, душевность создают основу человеческого счастья.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Ситуативный практикум: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25625"/>
            <a:ext cx="444730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Состязание « Добрый след»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1 группа - дома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 группа - в школе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3 группа - на улице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4 группа - в транспорте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knashcool6.ucoz.ru/img/4d36d6efc7961764f7933ceeb45907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1715388"/>
            <a:ext cx="4671291" cy="314250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Что такое добро?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Это все хорошее, красивое.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Добро – это когда люди содействуют, помогают, дарят нам возможность почувствовать себя богаче, счастливее, увереннее в жизни.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mg.wallpaperfolder.com/f/547E486FBED0/beautiful-macro-picture-2560x1600-26844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45" y="2225675"/>
            <a:ext cx="1817511" cy="1022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2052" name="Picture 4" descr="http://st.gde-fon.com/wallpapers_original/wallpapers/241173_pole_-romashki_-cvety_-solnce_5616x3744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3127" y="3325091"/>
            <a:ext cx="1757463" cy="1172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4" name="Picture 6" descr="http://www.ruspeach.com/upload/iblock/a14/a14281941b1e870968c69070f9a07d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794" y="2021320"/>
            <a:ext cx="2074558" cy="12206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6" name="Picture 8" descr="http://best-trening.ru/wp-content/uploads/2016/07/parenthood-credit-_oliver_ros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366654"/>
            <a:ext cx="1925782" cy="11304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314268" y="1906011"/>
            <a:ext cx="4929187" cy="4176712"/>
            <a:chOff x="159" y="1026"/>
            <a:chExt cx="2131" cy="2631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59" y="1027"/>
              <a:ext cx="2131" cy="2628"/>
              <a:chOff x="2019" y="300"/>
              <a:chExt cx="2585" cy="3357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123" y="3067"/>
                <a:ext cx="2404" cy="590"/>
              </a:xfrm>
              <a:prstGeom prst="rect">
                <a:avLst/>
              </a:prstGeom>
              <a:solidFill>
                <a:srgbClr val="99663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168" y="2704"/>
                <a:ext cx="2313" cy="363"/>
              </a:xfrm>
              <a:prstGeom prst="rect">
                <a:avLst/>
              </a:prstGeom>
              <a:solidFill>
                <a:srgbClr val="FFB34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168" y="1616"/>
                <a:ext cx="2313" cy="363"/>
              </a:xfrm>
              <a:prstGeom prst="rect">
                <a:avLst/>
              </a:prstGeom>
              <a:solidFill>
                <a:srgbClr val="FFB34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168" y="1979"/>
                <a:ext cx="2313" cy="363"/>
              </a:xfrm>
              <a:prstGeom prst="rect">
                <a:avLst/>
              </a:prstGeom>
              <a:solidFill>
                <a:srgbClr val="FFB34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2168" y="2341"/>
                <a:ext cx="2313" cy="363"/>
              </a:xfrm>
              <a:prstGeom prst="rect">
                <a:avLst/>
              </a:prstGeom>
              <a:solidFill>
                <a:srgbClr val="FFB343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3665" y="300"/>
                <a:ext cx="181" cy="1044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12"/>
              <p:cNvSpPr>
                <a:spLocks noChangeArrowheads="1"/>
              </p:cNvSpPr>
              <p:nvPr/>
            </p:nvSpPr>
            <p:spPr bwMode="auto">
              <a:xfrm>
                <a:off x="2019" y="511"/>
                <a:ext cx="2585" cy="1089"/>
              </a:xfrm>
              <a:prstGeom prst="flowChartExtract">
                <a:avLst/>
              </a:prstGeom>
              <a:solidFill>
                <a:srgbClr val="0000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202" y="2386"/>
              <a:ext cx="227" cy="226"/>
            </a:xfrm>
            <a:prstGeom prst="rect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202" y="2613"/>
              <a:ext cx="227" cy="22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975" y="2613"/>
              <a:ext cx="227" cy="227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975" y="2386"/>
              <a:ext cx="227" cy="227"/>
            </a:xfrm>
            <a:prstGeom prst="rect">
              <a:avLst/>
            </a:prstGeom>
            <a:solidFill>
              <a:srgbClr val="0000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7146059" y="210705"/>
          <a:ext cx="1816100" cy="1816100"/>
        </p:xfrm>
        <a:graphic>
          <a:graphicData uri="http://schemas.openxmlformats.org/presentationml/2006/ole">
            <p:oleObj spid="_x0000_s1026" name="Image" r:id="rId3" imgW="4139683" imgH="41396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images.myshared.ru/4/214228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4121" y="249383"/>
            <a:ext cx="4291734" cy="28540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" name="Picture 2" descr="http://bigslide.ru/images/2/1782/831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945" y="3485044"/>
            <a:ext cx="4003963" cy="26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396835" y="333375"/>
            <a:ext cx="4407189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Пословицы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5013" y="172085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8535" y="1299874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Доброе слово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50825" y="2133600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 одежда красит человека,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0825" y="2924175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Торопись на доброе дело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50825" y="37163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 хвались серебром,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50825" y="4437063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Кто добро творит, 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23850" y="5229225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ком добра нет, 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50825" y="602138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 ищи красоты - 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435600" y="6092825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 хвались добром.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435600" y="5300663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ищи доброты.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435600" y="4437063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 худое само приспеет.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435600" y="3644900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 том и правды мало.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435600" y="28527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того Бог отблагодарит</a:t>
            </a:r>
            <a:r>
              <a:rPr lang="ru-RU" dirty="0"/>
              <a:t>.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435600" y="2133600"/>
            <a:ext cx="33845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 кошке приятно.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435600" y="1341438"/>
            <a:ext cx="338455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 его добрые дела.</a:t>
            </a: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3779838" y="1628775"/>
            <a:ext cx="1584325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V="1">
            <a:off x="3924300" y="1700213"/>
            <a:ext cx="11525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3779838" y="3284538"/>
            <a:ext cx="1584325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3708400" y="4076700"/>
            <a:ext cx="1655763" cy="2305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V="1">
            <a:off x="3779838" y="3213100"/>
            <a:ext cx="1512887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V="1">
            <a:off x="3851275" y="4076700"/>
            <a:ext cx="1512888" cy="1512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3851275" y="5589588"/>
            <a:ext cx="144145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 animBg="1"/>
      <p:bldP spid="21540" grpId="0" animBg="1"/>
      <p:bldP spid="21541" grpId="0" animBg="1"/>
      <p:bldP spid="21542" grpId="0" animBg="1"/>
      <p:bldP spid="21543" grpId="0" animBg="1"/>
      <p:bldP spid="21544" grpId="0" animBg="1"/>
      <p:bldP spid="215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Правила доброты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Совершать хорошие дела просто так, из хороших побуждений.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Любить людей знакомых и незнакомых.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Призывать окружающих к хорошим взаимоотношениям.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Делать добро для близких, друзей.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Не завидовать.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Не вредничать.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Не грубить.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8" y="365126"/>
            <a:ext cx="6021532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Легко или трудно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быть добрым?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7126" y="1825625"/>
            <a:ext cx="690822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Добрым быть совсем -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совсем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просто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зависит доброта от роста,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зависит доброта от цвета,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Доброта не пряник, не конфета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надо, надо добрым быть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беде друг друга не забыть.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funlib.ru/cimg/2014/101421/510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38" y="5036992"/>
            <a:ext cx="1345242" cy="154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gimn.chernyahovsk.ru/upload/main/ca2/ca2545ba79a5be44b5ff5363b4967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411" y="1177637"/>
            <a:ext cx="7143750" cy="44577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Цели: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способствовать сплочению детского коллектива;</a:t>
            </a:r>
          </a:p>
          <a:p>
            <a:pPr lvl="0"/>
            <a:endParaRPr 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дать понятие слова «доброта»; мотивировать детей на добрые поступки;</a:t>
            </a:r>
          </a:p>
          <a:p>
            <a:pPr lvl="0"/>
            <a:endParaRPr lang="ru-RU" sz="2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воспитывать способность совершать добрые дела на благо людям.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3309" y="1108364"/>
            <a:ext cx="4682836" cy="2840181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 – аз, Ж – житие,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Б – буки, З – земля,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 – веди, Л – люди,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Г – глаголь (говорить), М – мыслить, 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 – добро, Т – творить.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926" y="4378036"/>
            <a:ext cx="8382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Люди Земли, </a:t>
            </a:r>
          </a:p>
          <a:p>
            <a:pPr algn="ct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Мыслите, Думайте </a:t>
            </a:r>
          </a:p>
          <a:p>
            <a:pPr algn="r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и Творите Добро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 rot="264187">
            <a:off x="3348038" y="0"/>
            <a:ext cx="29146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17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"Доброе утро!"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 rot="195617">
            <a:off x="5364045" y="1201096"/>
            <a:ext cx="3326293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89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"Добрый день!"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 rot="157373">
            <a:off x="1401451" y="2338605"/>
            <a:ext cx="4325626" cy="130690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19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"Здравствуйте!"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 rot="422834">
            <a:off x="5940425" y="3429000"/>
            <a:ext cx="2808288" cy="1136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119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"Спасибо!"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 rot="243323">
            <a:off x="179388" y="3789363"/>
            <a:ext cx="4897437" cy="1252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"Прости, пожалуйста!"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 rot="374255">
            <a:off x="5531060" y="5036017"/>
            <a:ext cx="3057525" cy="141645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"До свидания!"</a:t>
            </a: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 rot="254834">
            <a:off x="323850" y="5572125"/>
            <a:ext cx="489743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"Крепкого здоровья!"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Анкета«Добрый ли вы человек?»</a:t>
            </a:r>
            <a:r>
              <a:rPr lang="ru-RU" sz="4000" dirty="0" smtClean="0">
                <a:solidFill>
                  <a:srgbClr val="C00000"/>
                </a:solidFill>
              </a:rPr>
              <a:t>  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  </a:t>
            </a:r>
            <a:r>
              <a:rPr lang="ru-RU" sz="3200" dirty="0" smtClean="0">
                <a:solidFill>
                  <a:srgbClr val="C00000"/>
                </a:solidFill>
              </a:rPr>
              <a:t>(да или нет)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536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</a:t>
            </a:r>
            <a:r>
              <a:rPr lang="ru-RU" sz="1800" b="1" dirty="0" smtClean="0">
                <a:solidFill>
                  <a:srgbClr val="002060"/>
                </a:solidFill>
              </a:rPr>
              <a:t>) У вас появились деньги. Могли бы вы истратить всё, что у вас есть, на подарки друзьям?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2) Товарищ рассказывает вам о своих невзгодах. Дадите ли вы ему понять, что вас это мало интересует, даже если это так?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3) Если ваш партнёр плохо играет в шахматы или другую игру, будете ли вы иногда ему поддаваться, чтобы сделать ему приятное?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4) Часто ли вы говорите приятное людям, просто чтобы поднять им настроение?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5) Любите ли вы злые шутки?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6) Вы злопамятны? 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7) Сможете ли вы терпеливо выслушивать даже то, что вас совершенно не интересует?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8) Умеете ли на практике применять свои способности?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9) Бросаете ли вы игру, когда начинаете проигрывать?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 10) Если вы уверены в своей правоте, отказываетесь ли вы слушать аргументы оппонента?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 11) Вы охотно выполняете просьбы? 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12) Станете ли вы подтрунивать над кем-то, чтобы развеселить окружающих? 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684213" y="706582"/>
            <a:ext cx="736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Да   - № 1,3,4,7,11   -     1 балл</a:t>
            </a: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>
            <a:off x="652751" y="1454728"/>
            <a:ext cx="8208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Нет  - № 2,5,6,8,9,10,12   -  1 балл</a:t>
            </a:r>
          </a:p>
        </p:txBody>
      </p:sp>
      <p:sp>
        <p:nvSpPr>
          <p:cNvPr id="65" name="Таблица 64"/>
          <p:cNvSpPr>
            <a:spLocks noGrp="1"/>
          </p:cNvSpPr>
          <p:nvPr>
            <p:ph type="tbl" idx="1"/>
          </p:nvPr>
        </p:nvSpPr>
        <p:spPr>
          <a:xfrm>
            <a:off x="1620981" y="969819"/>
            <a:ext cx="6497782" cy="5627398"/>
          </a:xfrm>
        </p:spPr>
      </p:sp>
      <p:pic>
        <p:nvPicPr>
          <p:cNvPr id="5" name="Picture 2" descr="http://www.stihi.ru/pics/2016/05/20/2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4837" y="2168236"/>
            <a:ext cx="5791198" cy="43433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45127" y="1676400"/>
            <a:ext cx="71142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Попробуй не наступить, а уступить.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захватить, а отдать.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кулак показать, а протянуть ладонь.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спрятать, а поделиться.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кричать, а выслушать.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разорвать, 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склеить.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i.ytimg.com/vi/L149zluMAm4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5830" y="4592782"/>
            <a:ext cx="2761674" cy="2071256"/>
          </a:xfrm>
          <a:prstGeom prst="rect">
            <a:avLst/>
          </a:prstGeom>
          <a:noFill/>
        </p:spPr>
      </p:pic>
      <p:pic>
        <p:nvPicPr>
          <p:cNvPr id="30724" name="Picture 4" descr="http://uslide.ru/images/25/31318/960/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5572" y="141359"/>
            <a:ext cx="2711738" cy="203380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Спасибо!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39938" name="Picture 2" descr="http://img1.liveinternet.ru/images/attach/c/10/110/398/110398517_large_x_2b119b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7284" y="1655618"/>
            <a:ext cx="5753100" cy="4610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Литература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509" y="3105834"/>
            <a:ext cx="7536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Изображения </a:t>
            </a:r>
            <a:r>
              <a:rPr lang="ru-RU" dirty="0" smtClean="0"/>
              <a:t>взяты на сайте </a:t>
            </a:r>
            <a:r>
              <a:rPr lang="ru-RU" dirty="0" smtClean="0">
                <a:hlinkClick r:id="rId2"/>
              </a:rPr>
              <a:t>http://yandex.ru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9491" y="1731815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lvl="0"/>
            <a:r>
              <a:rPr lang="ru-RU" dirty="0" err="1" smtClean="0"/>
              <a:t>Дереклеева</a:t>
            </a:r>
            <a:r>
              <a:rPr lang="ru-RU" dirty="0" smtClean="0"/>
              <a:t> Н.И. Классные часы по теме “Нравственность”. Москва, 2006.</a:t>
            </a:r>
          </a:p>
          <a:p>
            <a:pPr lvl="0"/>
            <a:r>
              <a:rPr lang="ru-RU" dirty="0" smtClean="0"/>
              <a:t>Персидская И.В. Классные часы. Волгоград, 2005.</a:t>
            </a:r>
          </a:p>
          <a:p>
            <a:pPr lvl="0"/>
            <a:r>
              <a:rPr lang="ru-RU" i="1" dirty="0" smtClean="0"/>
              <a:t>Алешина Л.</a:t>
            </a:r>
            <a:r>
              <a:rPr lang="ru-RU" dirty="0" smtClean="0"/>
              <a:t> О вежливости, о такте, о деликатности. –Л .</a:t>
            </a:r>
            <a:r>
              <a:rPr lang="ru-RU" dirty="0" err="1" smtClean="0"/>
              <a:t>Лениздат</a:t>
            </a:r>
            <a:r>
              <a:rPr lang="ru-RU" dirty="0" smtClean="0"/>
              <a:t>, 1986.</a:t>
            </a:r>
          </a:p>
          <a:p>
            <a:pPr lvl="0"/>
            <a:r>
              <a:rPr lang="ru-RU" dirty="0" smtClean="0"/>
              <a:t> </a:t>
            </a:r>
            <a:r>
              <a:rPr lang="ru-RU" i="1" dirty="0" smtClean="0"/>
              <a:t>Ожегов С.И., Шведова Н.Ю.</a:t>
            </a:r>
            <a:r>
              <a:rPr lang="ru-RU" dirty="0" smtClean="0"/>
              <a:t> Толковый словарь русского языка. – М.: Азбуковник, 1999.</a:t>
            </a:r>
          </a:p>
          <a:p>
            <a:pPr lvl="0"/>
            <a:r>
              <a:rPr lang="ru-RU" dirty="0" smtClean="0"/>
              <a:t> </a:t>
            </a:r>
            <a:r>
              <a:rPr lang="ru-RU" i="1" dirty="0" err="1" smtClean="0"/>
              <a:t>Галищук</a:t>
            </a:r>
            <a:r>
              <a:rPr lang="ru-RU" i="1" dirty="0" smtClean="0"/>
              <a:t> Е.О.</a:t>
            </a:r>
            <a:r>
              <a:rPr lang="ru-RU" dirty="0" smtClean="0"/>
              <a:t> От сердца к сердцу. – СПб.: «Паритет», 2003. </a:t>
            </a:r>
          </a:p>
          <a:p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Баринова Светлана Николаевна. Классный час "спеши творить добро" 9 класс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nsportal.ru/shkola/klassnoe-rukovodstvo/library/2012/08/29/klassnyy-chas-speshi-tvorit-dobro-9-klass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В жизни по-разному можно жить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Можно в беде, а можно – в радости,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Вовремя есть, вовремя пить,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Вовремя делать гадости.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 можно так: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|На</a:t>
            </a:r>
            <a:r>
              <a:rPr lang="ru-RU" sz="2800" b="1" dirty="0" smtClean="0">
                <a:solidFill>
                  <a:srgbClr val="002060"/>
                </a:solidFill>
              </a:rPr>
              <a:t> рассвете встать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И, помышляя о чуде,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Рукой обожженною солнце достать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подарить его людям.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Проблема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Среди людей идут споры.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Нужна или нет, доброта?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действительно, может можно прожить и без нее. 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обсудим эту проблему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Каким русским словам дает начало слово «добро»? 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Доброжелательность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err="1" smtClean="0">
                <a:solidFill>
                  <a:srgbClr val="002060"/>
                </a:solidFill>
              </a:rPr>
              <a:t>Добролюбие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Добросердечность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Добропорядочность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Добрососедство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002060"/>
                </a:solidFill>
              </a:rPr>
              <a:t>Добросовестность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Птица рождена для полета, а человек для счастья.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Каждый из нас хочет быть счастливым. </a:t>
            </a:r>
          </a:p>
          <a:p>
            <a:pPr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Народная мудрость гласит “Счастья достигает тот, кто стремится сделать счастливым других”.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Добрый человек – это тот,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 любит людей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готов в трудную минуту прийти им на помощь.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любит природу и бережет ее, любит животных, птиц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вежлив в общении, уважителен к взрослым и младшим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 всегда доброжелателен к людям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кто думает не только о себе, но и о других.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sud-int.ucoz.ru/2015-16/novosti/b5a12db2a2cb546700a3215daeafdf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781" y="1227209"/>
            <a:ext cx="7165975" cy="5374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              Жизнь наша, как сама природа, непроста: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С жестокостью соседствует в ней доброта,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Сраженье мудрость с глупостью ведёт,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  Отвага рядом с трусостью идёт.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А справедливости стрела,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            С пороком счёты так и не свела,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              За трудолюбием как тень,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            Из века в век плетётся лень.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491</Words>
  <PresentationFormat>Экран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Image</vt:lpstr>
      <vt:lpstr>« МКОУ «Табулгинская средняя общеобразовательная школа  им. П.Д.Слюсарева» Чистоозерного  района  Новосибирской  области    Классный час Поделись своей добротой!» 9 класс  </vt:lpstr>
      <vt:lpstr>Цели:</vt:lpstr>
      <vt:lpstr>Слайд 3</vt:lpstr>
      <vt:lpstr>Проблема</vt:lpstr>
      <vt:lpstr>Слайд 5</vt:lpstr>
      <vt:lpstr>Слайд 6</vt:lpstr>
      <vt:lpstr>Добрый человек – это тот, </vt:lpstr>
      <vt:lpstr>Слайд 8</vt:lpstr>
      <vt:lpstr>Слайд 9</vt:lpstr>
      <vt:lpstr>Слайд 10</vt:lpstr>
      <vt:lpstr>Слайд 11</vt:lpstr>
      <vt:lpstr>Ситуативный практикум:</vt:lpstr>
      <vt:lpstr>Что такое добро?</vt:lpstr>
      <vt:lpstr>Слайд 14</vt:lpstr>
      <vt:lpstr>Слайд 15</vt:lpstr>
      <vt:lpstr>Слайд 16</vt:lpstr>
      <vt:lpstr>Правила доброты</vt:lpstr>
      <vt:lpstr>Легко или трудно  быть добрым? </vt:lpstr>
      <vt:lpstr>Слайд 19</vt:lpstr>
      <vt:lpstr>Слайд 20</vt:lpstr>
      <vt:lpstr>Слайд 21</vt:lpstr>
      <vt:lpstr>Анкета«Добрый ли вы человек?»     (да или нет) </vt:lpstr>
      <vt:lpstr>Слайд 23</vt:lpstr>
      <vt:lpstr>Слайд 24</vt:lpstr>
      <vt:lpstr>Спасибо!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cp:lastModifiedBy>user</cp:lastModifiedBy>
  <cp:revision>59</cp:revision>
  <dcterms:created xsi:type="dcterms:W3CDTF">2014-11-21T11:00:06Z</dcterms:created>
  <dcterms:modified xsi:type="dcterms:W3CDTF">2016-11-13T09:03:50Z</dcterms:modified>
</cp:coreProperties>
</file>