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59" r:id="rId7"/>
    <p:sldId id="260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2BD5-867C-41BC-9AE3-BD1DE1870A7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D3CF-AE78-459B-8F04-45E5FD41EF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2BD5-867C-41BC-9AE3-BD1DE1870A7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D3CF-AE78-459B-8F04-45E5FD41EF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2BD5-867C-41BC-9AE3-BD1DE1870A7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D3CF-AE78-459B-8F04-45E5FD41EF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2BD5-867C-41BC-9AE3-BD1DE1870A7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D3CF-AE78-459B-8F04-45E5FD41EF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2BD5-867C-41BC-9AE3-BD1DE1870A7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D3CF-AE78-459B-8F04-45E5FD41EF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2BD5-867C-41BC-9AE3-BD1DE1870A7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D3CF-AE78-459B-8F04-45E5FD41EF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2BD5-867C-41BC-9AE3-BD1DE1870A7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D3CF-AE78-459B-8F04-45E5FD41EF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2BD5-867C-41BC-9AE3-BD1DE1870A7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D3CF-AE78-459B-8F04-45E5FD41EF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2BD5-867C-41BC-9AE3-BD1DE1870A7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D3CF-AE78-459B-8F04-45E5FD41EF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2BD5-867C-41BC-9AE3-BD1DE1870A7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D3CF-AE78-459B-8F04-45E5FD41EF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2BD5-867C-41BC-9AE3-BD1DE1870A7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D3CF-AE78-459B-8F04-45E5FD41EF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D82BD5-867C-41BC-9AE3-BD1DE1870A74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CFD3CF-AE78-459B-8F04-45E5FD41EF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59632" y="692696"/>
            <a:ext cx="676217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МАТЕМАТИКА </a:t>
            </a:r>
          </a:p>
          <a:p>
            <a:pPr algn="ctr"/>
            <a:endParaRPr lang="ru-RU" sz="4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НА СТРАНИЦАХ </a:t>
            </a:r>
          </a:p>
          <a:p>
            <a:pPr algn="ctr"/>
            <a:endParaRPr lang="ru-RU" sz="4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ШКОЛЬНЫХ УЧЕБНИКОВ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4478348"/>
            <a:ext cx="837015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Работу выполнила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Ерина </a:t>
            </a:r>
            <a:r>
              <a:rPr lang="ru-RU" sz="3200" b="1" smtClean="0">
                <a:solidFill>
                  <a:srgbClr val="002060"/>
                </a:solidFill>
              </a:rPr>
              <a:t>Юлия  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7 </a:t>
            </a:r>
            <a:r>
              <a:rPr lang="ru-RU" sz="3200" b="1" dirty="0" smtClean="0">
                <a:solidFill>
                  <a:srgbClr val="002060"/>
                </a:solidFill>
              </a:rPr>
              <a:t>класс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2014 г.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23523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Выводы.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86" y="1428451"/>
            <a:ext cx="1008112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i="1" dirty="0" smtClean="0"/>
              <a:t>1</a:t>
            </a:r>
            <a:r>
              <a:rPr lang="ru-RU" sz="2800" b="1" i="1" dirty="0" smtClean="0">
                <a:solidFill>
                  <a:srgbClr val="002060"/>
                </a:solidFill>
              </a:rPr>
              <a:t>. Много математики встречается на </a:t>
            </a:r>
            <a:r>
              <a:rPr lang="ru-RU" sz="2800" b="1" i="1" dirty="0">
                <a:solidFill>
                  <a:srgbClr val="002060"/>
                </a:solidFill>
              </a:rPr>
              <a:t>страницах  </a:t>
            </a:r>
            <a:endParaRPr lang="ru-RU" sz="2800" b="1" i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solidFill>
                  <a:srgbClr val="002060"/>
                </a:solidFill>
              </a:rPr>
              <a:t> учебников физики</a:t>
            </a:r>
            <a:r>
              <a:rPr lang="ru-RU" sz="2800" b="1" i="1" dirty="0">
                <a:solidFill>
                  <a:srgbClr val="002060"/>
                </a:solidFill>
              </a:rPr>
              <a:t>, химии, </a:t>
            </a:r>
            <a:r>
              <a:rPr lang="ru-RU" sz="2800" b="1" i="1" dirty="0" smtClean="0">
                <a:solidFill>
                  <a:srgbClr val="002060"/>
                </a:solidFill>
              </a:rPr>
              <a:t>географии.</a:t>
            </a:r>
            <a:endParaRPr lang="ru-RU" sz="2800" b="1" i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b="1" i="1" dirty="0">
                <a:solidFill>
                  <a:srgbClr val="002060"/>
                </a:solidFill>
              </a:rPr>
              <a:t>2. Ученикам нашей школы для успешного овладения </a:t>
            </a:r>
            <a:endParaRPr lang="ru-RU" sz="2800" b="1" i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solidFill>
                  <a:srgbClr val="002060"/>
                </a:solidFill>
              </a:rPr>
              <a:t>этими </a:t>
            </a:r>
            <a:r>
              <a:rPr lang="ru-RU" sz="2800" b="1" i="1" dirty="0">
                <a:solidFill>
                  <a:srgbClr val="002060"/>
                </a:solidFill>
              </a:rPr>
              <a:t>предметами </a:t>
            </a:r>
            <a:r>
              <a:rPr lang="ru-RU" sz="2800" b="1" i="1" dirty="0" smtClean="0">
                <a:solidFill>
                  <a:srgbClr val="002060"/>
                </a:solidFill>
              </a:rPr>
              <a:t>необходимо иметь много</a:t>
            </a: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математических умений, знаний, навыков. </a:t>
            </a:r>
          </a:p>
        </p:txBody>
      </p:sp>
    </p:spTree>
    <p:extLst>
      <p:ext uri="{BB962C8B-B14F-4D97-AF65-F5344CB8AC3E}">
        <p14:creationId xmlns:p14="http://schemas.microsoft.com/office/powerpoint/2010/main" val="361662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3698" y="620688"/>
            <a:ext cx="8604448" cy="5519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00000"/>
                </a:solidFill>
              </a:rPr>
              <a:t>Проблема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>
                <a:solidFill>
                  <a:srgbClr val="002060"/>
                </a:solidFill>
              </a:rPr>
              <a:t>– 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i="1" dirty="0">
                <a:solidFill>
                  <a:srgbClr val="002060"/>
                </a:solidFill>
              </a:rPr>
              <a:t>недостаток у учащихся математических знаний и умений  для успешного изучения ими школьных предметов</a:t>
            </a:r>
            <a:r>
              <a:rPr lang="ru-RU" sz="4000" b="1" i="1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ru-RU" sz="4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3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992" y="1190346"/>
            <a:ext cx="9073008" cy="4595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>
                <a:solidFill>
                  <a:srgbClr val="C00000"/>
                </a:solidFill>
              </a:rPr>
              <a:t>Гипотеза: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i="1" dirty="0">
                <a:solidFill>
                  <a:srgbClr val="002060"/>
                </a:solidFill>
              </a:rPr>
              <a:t>без математических знаний учащимся трудно усваивать другие школьные предметы. </a:t>
            </a:r>
            <a:endParaRPr lang="ru-RU" sz="4000" b="1" i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endParaRPr lang="ru-RU" sz="4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26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1296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>
                <a:solidFill>
                  <a:srgbClr val="C00000"/>
                </a:solidFill>
              </a:rPr>
              <a:t>Цель: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i="1" dirty="0">
                <a:solidFill>
                  <a:srgbClr val="002060"/>
                </a:solidFill>
              </a:rPr>
              <a:t>показать на страницах каких школьных предметов  встречается математика,  </a:t>
            </a:r>
            <a:r>
              <a:rPr lang="ru-RU" sz="3200" b="1" i="1" dirty="0" smtClean="0">
                <a:solidFill>
                  <a:srgbClr val="002060"/>
                </a:solidFill>
              </a:rPr>
              <a:t>показать содержание </a:t>
            </a:r>
            <a:r>
              <a:rPr lang="ru-RU" sz="3200" b="1" i="1" dirty="0">
                <a:solidFill>
                  <a:srgbClr val="002060"/>
                </a:solidFill>
              </a:rPr>
              <a:t>применяемого материала, сформировать представление о математике как о науке, необходимой при изучении многих школьных предметов. </a:t>
            </a:r>
            <a:endParaRPr lang="ru-RU" sz="3200" b="1" i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endParaRPr lang="ru-RU" sz="3200" b="1" i="1" dirty="0">
              <a:solidFill>
                <a:srgbClr val="002060"/>
              </a:solidFill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239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8964488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194792"/>
            <a:ext cx="5970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Результаты анкетирования учащихся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51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254630"/>
              </p:ext>
            </p:extLst>
          </p:nvPr>
        </p:nvGraphicFramePr>
        <p:xfrm>
          <a:off x="0" y="1"/>
          <a:ext cx="9143999" cy="7816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5811"/>
                <a:gridCol w="4798188"/>
              </a:tblGrid>
              <a:tr h="519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FFFF00"/>
                          </a:solidFill>
                          <a:effectLst/>
                        </a:rPr>
                        <a:t>География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FFFF00"/>
                          </a:solidFill>
                          <a:effectLst/>
                        </a:rPr>
                        <a:t>Математика </a:t>
                      </a:r>
                      <a:endParaRPr lang="ru-RU" sz="7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/>
                </a:tc>
              </a:tr>
              <a:tr h="1535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Изображение земной поверхности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Стороны горизонта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Ориентирование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Масштаб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Отношения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Пропорция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Измерение углов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Построение углов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/>
                </a:tc>
              </a:tr>
              <a:tr h="1061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Географические карты 7-9 класс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Глобус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Координатная плоскость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Определение координат точки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Построение точки по заданным координатам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/>
                </a:tc>
              </a:tr>
              <a:tr h="1535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Статистические данные  6-9 класс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Натуральные числа.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Обыкновенные и десятичные дроби. Положительные и отрицательные числа.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Правила выполнения действия с этими числами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Проценты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/>
                </a:tc>
              </a:tr>
              <a:tr h="1224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Атмосфера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Графики функций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Чтение графиков функций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Диаграммы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Векторы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/>
                </a:tc>
              </a:tr>
              <a:tr h="1224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Задачи в географии 6 -9 класса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Формулы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Уравнения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Задачи на проценты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77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016392"/>
              </p:ext>
            </p:extLst>
          </p:nvPr>
        </p:nvGraphicFramePr>
        <p:xfrm>
          <a:off x="0" y="8547"/>
          <a:ext cx="9144000" cy="7316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1521"/>
                <a:gridCol w="4572479"/>
              </a:tblGrid>
              <a:tr h="221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FFFF00"/>
                          </a:solidFill>
                          <a:effectLst/>
                        </a:rPr>
                        <a:t>Физика</a:t>
                      </a:r>
                      <a:endParaRPr lang="ru-RU" sz="32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FF00"/>
                          </a:solidFill>
                          <a:effectLst/>
                        </a:rPr>
                        <a:t>Математика</a:t>
                      </a:r>
                      <a:endParaRPr lang="ru-RU" sz="9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</a:tr>
              <a:tr h="1308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Взаимодействие тел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Давление тел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Работа. Мощность Энергия.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Прямая и обратная пропорциональность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Правила перевода единиц измерения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Формулы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Уравнения. Системы уравнений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Действия с натуральными, рациональными числами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Действия со степенями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Модуль числа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</a:tr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Электричество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Прямая и обратная пропорциональность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Правила перевода единиц измерения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Формулы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Уравнения. Системы уравнений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Действия с натуральными, рациональными числами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Действия со степенями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Векторы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</a:tr>
              <a:tr h="1331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Механика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Равноускоренное движение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Функция. Линейная функция. Квадратичная функция. График функции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Построение и чтение графиков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Производная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Векторы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Метод координат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</a:tr>
              <a:tr h="443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Кинематика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Векторы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Действия с векторами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</a:tr>
              <a:tr h="665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Оптика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Симметрия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Синус, косинус, тангенс угла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59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389978"/>
              </p:ext>
            </p:extLst>
          </p:nvPr>
        </p:nvGraphicFramePr>
        <p:xfrm>
          <a:off x="0" y="8547"/>
          <a:ext cx="9144000" cy="6660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88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FFFF00"/>
                          </a:solidFill>
                          <a:effectLst/>
                        </a:rPr>
                        <a:t>Химия</a:t>
                      </a:r>
                      <a:endParaRPr lang="ru-RU" sz="32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FF00"/>
                          </a:solidFill>
                          <a:effectLst/>
                        </a:rPr>
                        <a:t>Математика</a:t>
                      </a:r>
                      <a:endParaRPr lang="ru-RU" sz="9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</a:tr>
              <a:tr h="1786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Уравнения химических реакций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Химические формулы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Прямая и обратная пропорциональность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Правила перевода единиц измерения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Формулы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Уравнения. </a:t>
                      </a:r>
                      <a:r>
                        <a:rPr lang="ru-RU" sz="1400" b="1" dirty="0" smtClean="0">
                          <a:effectLst/>
                        </a:rPr>
                        <a:t>НОД</a:t>
                      </a:r>
                      <a:endParaRPr lang="ru-RU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Действия с натуральными, рациональными числами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Действия со степенями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Стандартный</a:t>
                      </a:r>
                      <a:r>
                        <a:rPr lang="ru-RU" sz="14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вид числа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</a:tr>
              <a:tr h="1435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Задачи на сплавы, растворы, смеси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Задачи на проценты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Задачи на части, смеси, растворы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</a:tr>
              <a:tr h="1396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Расчеты по химическим формулам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Формулы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Правила действий со степенями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Стандартный вид числа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Отношения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Пропорции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</a:tr>
              <a:tr h="756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Иррациональные числа в химии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Понятие иррационального числа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Правила округления чисел с определенной точностью с недостатком и избытком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</a:tr>
              <a:tr h="697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Строение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атомов и молекул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Многогранники</a:t>
                      </a:r>
                      <a:r>
                        <a:rPr lang="ru-RU" sz="1400" b="1" baseline="0" dirty="0" smtClean="0">
                          <a:effectLst/>
                        </a:rPr>
                        <a:t> в кристаллических решетках</a:t>
                      </a:r>
                      <a:endParaRPr lang="ru-RU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9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683161"/>
              </p:ext>
            </p:extLst>
          </p:nvPr>
        </p:nvGraphicFramePr>
        <p:xfrm>
          <a:off x="107503" y="8547"/>
          <a:ext cx="9036496" cy="6660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4496"/>
                <a:gridCol w="4572000"/>
              </a:tblGrid>
              <a:tr h="934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Биология</a:t>
                      </a:r>
                      <a:endParaRPr lang="ru-RU" sz="32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FF00"/>
                          </a:solidFill>
                          <a:effectLst/>
                        </a:rPr>
                        <a:t>Математика</a:t>
                      </a:r>
                      <a:endParaRPr lang="ru-RU" sz="9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</a:tr>
              <a:tr h="3444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</a:rPr>
                        <a:t>Исследования  в биологии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Математический аппарат при проведении тех или иных исследований: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ранжирование, построение графиков и диаграмм, подсчёт среднего арифметического, среднеквадратичного отклонения, процентной доли, коэффициентов корреляции.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</a:tr>
              <a:tr h="2280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</a:rPr>
                        <a:t>Генетика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Уравнения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Проценты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90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510</TotalTime>
  <Words>405</Words>
  <Application>Microsoft Office PowerPoint</Application>
  <PresentationFormat>Экран (4:3)</PresentationFormat>
  <Paragraphs>119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МБОУ Поливянская СОШ №29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Математика</dc:creator>
  <cp:lastModifiedBy>Математика</cp:lastModifiedBy>
  <cp:revision>17</cp:revision>
  <dcterms:created xsi:type="dcterms:W3CDTF">2014-04-21T08:16:35Z</dcterms:created>
  <dcterms:modified xsi:type="dcterms:W3CDTF">2014-04-22T08:27:24Z</dcterms:modified>
</cp:coreProperties>
</file>