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2" r:id="rId4"/>
    <p:sldId id="261" r:id="rId5"/>
    <p:sldId id="260" r:id="rId6"/>
    <p:sldId id="258" r:id="rId7"/>
    <p:sldId id="259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0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64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292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677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540814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1654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4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911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317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63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74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95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21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12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71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06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2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13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72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2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6DBBC4-6767-4427-9162-408918D053F2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8AB8C-A8AE-466B-B81E-8FD2258C2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1492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6442" y="584463"/>
            <a:ext cx="6620968" cy="2762052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1800" b="1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Окружающий мир</a:t>
            </a:r>
            <a:br>
              <a:rPr lang="ru-RU" sz="1800" b="1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1800" b="1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УМК «Школа России»</a:t>
            </a:r>
            <a:br>
              <a:rPr lang="ru-RU" sz="1800" b="1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1800" b="1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2 </a:t>
            </a:r>
            <a:r>
              <a:rPr lang="ru-RU" sz="1800" b="1" dirty="0" smtClean="0">
                <a:solidFill>
                  <a:prstClr val="white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класс</a:t>
            </a:r>
            <a:br>
              <a:rPr lang="ru-RU" sz="1800" b="1" dirty="0" smtClean="0">
                <a:solidFill>
                  <a:prstClr val="white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1800" b="1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/>
            </a:r>
            <a:br>
              <a:rPr lang="ru-RU" sz="1800" b="1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18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Тест 22.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Красная книга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9954" y="4777380"/>
            <a:ext cx="5024485" cy="1991065"/>
          </a:xfrm>
        </p:spPr>
        <p:txBody>
          <a:bodyPr>
            <a:normAutofit fontScale="92500" lnSpcReduction="10000"/>
          </a:bodyPr>
          <a:lstStyle/>
          <a:p>
            <a:pPr lvl="0" algn="r" defTabSz="914400">
              <a:buClrTx/>
              <a:buSzTx/>
              <a:defRPr/>
            </a:pPr>
            <a:r>
              <a:rPr lang="ru-RU" sz="1200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Автор материала: Шабанова Марина Геннадьевна,</a:t>
            </a:r>
          </a:p>
          <a:p>
            <a:pPr lvl="0" algn="r" defTabSz="914400">
              <a:buClrTx/>
              <a:buSzTx/>
              <a:defRPr/>
            </a:pPr>
            <a:r>
              <a:rPr lang="ru-RU" sz="1200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1 квалификационная категория,</a:t>
            </a:r>
          </a:p>
          <a:p>
            <a:pPr lvl="0" algn="r" defTabSz="914400">
              <a:buClrTx/>
              <a:buSzTx/>
              <a:defRPr/>
            </a:pPr>
            <a:r>
              <a:rPr lang="ru-RU" sz="1200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учитель начальных классов </a:t>
            </a:r>
          </a:p>
          <a:p>
            <a:pPr lvl="0" algn="r" defTabSz="914400">
              <a:buClrTx/>
              <a:buSzTx/>
              <a:defRPr/>
            </a:pPr>
            <a:r>
              <a:rPr lang="ru-RU" sz="1200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МБОУ </a:t>
            </a:r>
            <a:r>
              <a:rPr lang="ru-RU" sz="1200" dirty="0" err="1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Сарасинская</a:t>
            </a:r>
            <a:r>
              <a:rPr lang="ru-RU" sz="1200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 СОШ </a:t>
            </a:r>
          </a:p>
          <a:p>
            <a:pPr lvl="0" algn="r" defTabSz="914400">
              <a:buClrTx/>
              <a:buSzTx/>
              <a:defRPr/>
            </a:pPr>
            <a:r>
              <a:rPr lang="ru-RU" sz="1200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Алтайского района Алтайского края </a:t>
            </a:r>
          </a:p>
          <a:p>
            <a:pPr lvl="0" algn="r" defTabSz="914400">
              <a:buClrTx/>
              <a:buSzTx/>
              <a:defRPr/>
            </a:pPr>
            <a:endParaRPr lang="ru-RU" sz="1200" dirty="0">
              <a:solidFill>
                <a:prstClr val="white"/>
              </a:solidFill>
              <a:latin typeface="Arial Black" panose="020B0A04020102020204" pitchFamily="34" charset="0"/>
              <a:ea typeface="PMingLiU"/>
            </a:endParaRPr>
          </a:p>
          <a:p>
            <a:pPr lvl="0" defTabSz="914400">
              <a:buClrTx/>
              <a:buSzTx/>
              <a:defRPr/>
            </a:pPr>
            <a:r>
              <a:rPr lang="ru-RU" sz="1200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с. </a:t>
            </a:r>
            <a:r>
              <a:rPr lang="ru-RU" sz="1200" dirty="0" err="1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Сараса</a:t>
            </a:r>
            <a:r>
              <a:rPr lang="ru-RU" sz="1200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, 2016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00" y="1527143"/>
            <a:ext cx="6711654" cy="4721264"/>
          </a:xfrm>
        </p:spPr>
        <p:txBody>
          <a:bodyPr>
            <a:normAutofit/>
          </a:bodyPr>
          <a:lstStyle/>
          <a:p>
            <a:pPr marL="228600" lvl="0" indent="-228600" defTabSz="914400">
              <a:lnSpc>
                <a:spcPct val="90000"/>
              </a:lnSpc>
              <a:buClrTx/>
              <a:buSzTx/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80-100% от максимальной суммы баллов – оценка «5»,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60-80% - оценка «4»,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40-60% - оценка «3»,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0-40% - оценка «2»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4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kern="0" dirty="0">
                <a:solidFill>
                  <a:schemeClr val="tx1"/>
                </a:solidFill>
                <a:latin typeface="Arial Black" panose="020B0A04020102020204" pitchFamily="34" charset="0"/>
                <a:ea typeface="PMingLiU"/>
                <a:cs typeface="Arial"/>
              </a:rPr>
              <a:t>Используемые источники: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441" y="2489200"/>
            <a:ext cx="7532841" cy="3770198"/>
          </a:xfrm>
        </p:spPr>
        <p:txBody>
          <a:bodyPr>
            <a:normAutofit/>
          </a:bodyPr>
          <a:lstStyle/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«Окружающий мир», 2 класс, КИМ, Москва, «ВАКО», 2014</a:t>
            </a:r>
          </a:p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«Окружающий мир. </a:t>
            </a:r>
            <a:r>
              <a:rPr lang="ru-RU" sz="2000" b="1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Разноуровневые</a:t>
            </a:r>
            <a:r>
              <a:rPr lang="ru-RU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 задания», 2 класс, Москва, «ВАКО», 2014</a:t>
            </a:r>
          </a:p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Максимова Т.Н. «Поурочные разработки по курсу окружающий мир» к УМК </a:t>
            </a:r>
            <a:r>
              <a:rPr lang="ru-RU" sz="2000" b="1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А.А.Плешакова</a:t>
            </a:r>
            <a:r>
              <a:rPr lang="ru-RU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 («Школа России»), Москва, «ВАКО», 2014</a:t>
            </a:r>
          </a:p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Плешаков А.А., </a:t>
            </a:r>
            <a:r>
              <a:rPr lang="ru-RU" sz="2000" b="1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Крючкова</a:t>
            </a:r>
            <a:r>
              <a:rPr lang="ru-RU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 Е.А. «Окружающий мир» 2класс, ч.1, Москва «</a:t>
            </a:r>
            <a:r>
              <a:rPr lang="ru-RU" sz="20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Просвещение</a:t>
            </a:r>
            <a:r>
              <a:rPr lang="ru-RU" sz="20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»</a:t>
            </a:r>
            <a:endParaRPr lang="ru-RU" sz="2000" b="1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ea typeface="PMingLiU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4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А1. Сколько томов в Красной книге нашей страны?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3386" y="2846895"/>
            <a:ext cx="5785968" cy="3401511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Один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Два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Три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Пять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3941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А2. Какое из этих растений занесено в Красную книгу?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8350" y="2564091"/>
            <a:ext cx="6361003" cy="3684315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Женьшень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Одуванчик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Мать-и-мачеха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Зверобой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2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А3. Какое из этих животных занесено в Красную книгу?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3508" y="2846895"/>
            <a:ext cx="6445845" cy="3401511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Дятел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Волк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Капустница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Зубр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87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А4. Почему книга одета в красный переплёт?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красиво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сигнал опасности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сигнал того, что растения и животные спасены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 так, красный цвет выбран случайно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8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09" y="452718"/>
            <a:ext cx="7424379" cy="1400530"/>
          </a:xfrm>
        </p:spPr>
        <p:txBody>
          <a:bodyPr/>
          <a:lstStyle/>
          <a:p>
            <a:r>
              <a:rPr lang="ru-RU" sz="3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В1. Какое животное из Красной книги стало эмблемой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Всемирного фонда охраны природы?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00" y="3026004"/>
            <a:ext cx="6711654" cy="3222402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Белый </a:t>
            </a: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журавль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Амурский тигр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Панда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Зубр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38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С1. О каких растениях и животных рассказывают страницы Красной книги?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00" y="2535810"/>
            <a:ext cx="6711654" cy="3712596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sz="32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 </a:t>
            </a:r>
            <a:r>
              <a:rPr lang="ru-RU" sz="3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исчезающих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 ископаемых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редких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sz="3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восстановленных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2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>
                <a:solidFill>
                  <a:schemeClr val="tx1"/>
                </a:solidFill>
                <a:latin typeface="Arial Black" panose="020B0A04020102020204" pitchFamily="34" charset="0"/>
                <a:ea typeface="PMingLiU"/>
                <a:cs typeface="Arial"/>
              </a:rPr>
              <a:t>Ключ к </a:t>
            </a:r>
            <a:r>
              <a:rPr lang="ru-RU" sz="4800" b="1" dirty="0" smtClean="0">
                <a:solidFill>
                  <a:schemeClr val="tx1"/>
                </a:solidFill>
                <a:latin typeface="Arial Black" panose="020B0A04020102020204" pitchFamily="34" charset="0"/>
                <a:ea typeface="PMingLiU"/>
                <a:cs typeface="Arial"/>
              </a:rPr>
              <a:t>тесту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448248"/>
              </p:ext>
            </p:extLst>
          </p:nvPr>
        </p:nvGraphicFramePr>
        <p:xfrm>
          <a:off x="866775" y="1923068"/>
          <a:ext cx="6480678" cy="3808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13"/>
                <a:gridCol w="1080113"/>
                <a:gridCol w="1080113"/>
                <a:gridCol w="1080113"/>
                <a:gridCol w="1080113"/>
                <a:gridCol w="1080113"/>
              </a:tblGrid>
              <a:tr h="1455269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А1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А2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А3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А4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В1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С1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2353160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44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44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4</a:t>
                      </a:r>
                      <a:endParaRPr lang="ru-RU" sz="44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44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44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C00000"/>
                          </a:solidFill>
                          <a:latin typeface="Arial Black" panose="020B0A04020102020204" pitchFamily="34" charset="0"/>
                        </a:rPr>
                        <a:t>1,3,4</a:t>
                      </a:r>
                      <a:endParaRPr lang="ru-RU" sz="4400" b="1" dirty="0">
                        <a:solidFill>
                          <a:srgbClr val="C0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0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Arial Black" panose="020B0A04020102020204" pitchFamily="34" charset="0"/>
                <a:ea typeface="PMingLiU"/>
                <a:cs typeface="Arial"/>
              </a:rPr>
              <a:t>Самооценка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lvl="0" indent="-228600" defTabSz="914400">
              <a:lnSpc>
                <a:spcPct val="90000"/>
              </a:lnSpc>
              <a:buClrTx/>
              <a:buSzTx/>
              <a:buFont typeface="Arial" pitchFamily="34" charset="0"/>
              <a:buChar char="•"/>
              <a:defRPr/>
            </a:pP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А оцениваются 1 баллом.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pitchFamily="34" charset="0"/>
              <a:buChar char="•"/>
              <a:defRPr/>
            </a:pP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В – 2 баллами,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pitchFamily="34" charset="0"/>
              <a:buChar char="•"/>
              <a:defRPr/>
            </a:pP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С - 3 баллами (может быть как один, так и несколько ответов).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36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Ион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FD55538E-9153-429A-A448-AC2747813D7E}" vid="{D9DE13D8-315F-4892-A8E6-D9D7D44C93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37</TotalTime>
  <Words>292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PMingLiU</vt:lpstr>
      <vt:lpstr>Aharoni</vt:lpstr>
      <vt:lpstr>Arial</vt:lpstr>
      <vt:lpstr>Arial Black</vt:lpstr>
      <vt:lpstr>Calibri</vt:lpstr>
      <vt:lpstr>Century Gothic</vt:lpstr>
      <vt:lpstr>Times New Roman</vt:lpstr>
      <vt:lpstr>Wingdings 3</vt:lpstr>
      <vt:lpstr>Тема1</vt:lpstr>
      <vt:lpstr>Окружающий мир УМК «Школа России» 2 класс  Тест 22. Красная книга </vt:lpstr>
      <vt:lpstr>А1. Сколько томов в Красной книге нашей страны? </vt:lpstr>
      <vt:lpstr>А2. Какое из этих растений занесено в Красную книгу? </vt:lpstr>
      <vt:lpstr>А3. Какое из этих животных занесено в Красную книгу? </vt:lpstr>
      <vt:lpstr>А4. Почему книга одета в красный переплёт? </vt:lpstr>
      <vt:lpstr>В1. Какое животное из Красной книги стало эмблемой Всемирного фонда охраны природы? </vt:lpstr>
      <vt:lpstr>С1. О каких растениях и животных рассказывают страницы Красной книги? </vt:lpstr>
      <vt:lpstr>Ключ к тесту</vt:lpstr>
      <vt:lpstr>Самооценка</vt:lpstr>
      <vt:lpstr>Презентация PowerPoint</vt:lpstr>
      <vt:lpstr>Используемые источники: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Окружающий мир УМК «Школа России» 2 класс  Тест 22. Красная книга </dc:title>
  <dc:creator>Admin</dc:creator>
  <cp:lastModifiedBy>Admin</cp:lastModifiedBy>
  <cp:revision>5</cp:revision>
  <dcterms:created xsi:type="dcterms:W3CDTF">2016-08-20T06:53:54Z</dcterms:created>
  <dcterms:modified xsi:type="dcterms:W3CDTF">2016-08-20T07:31:40Z</dcterms:modified>
</cp:coreProperties>
</file>