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25" r:id="rId3"/>
    <p:sldId id="335" r:id="rId4"/>
    <p:sldId id="271" r:id="rId5"/>
    <p:sldId id="336" r:id="rId6"/>
    <p:sldId id="337" r:id="rId7"/>
    <p:sldId id="339" r:id="rId8"/>
    <p:sldId id="340" r:id="rId9"/>
    <p:sldId id="341" r:id="rId10"/>
    <p:sldId id="342" r:id="rId11"/>
    <p:sldId id="338" r:id="rId12"/>
    <p:sldId id="343" r:id="rId13"/>
    <p:sldId id="345" r:id="rId14"/>
    <p:sldId id="344" r:id="rId15"/>
    <p:sldId id="308" r:id="rId16"/>
    <p:sldId id="313" r:id="rId17"/>
    <p:sldId id="346" r:id="rId18"/>
    <p:sldId id="350" r:id="rId19"/>
    <p:sldId id="348" r:id="rId20"/>
    <p:sldId id="347" r:id="rId21"/>
    <p:sldId id="349" r:id="rId22"/>
    <p:sldId id="351" r:id="rId2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1E3"/>
    <a:srgbClr val="A7B9BD"/>
    <a:srgbClr val="B6C5C8"/>
    <a:srgbClr val="146E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DD0057-CA26-4111-9759-5FA381B157E1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45CE06B-10C3-4ADD-8126-0A332B800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854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F10E50-0FFE-4A61-962F-B9662E6E5786}" type="slidenum">
              <a:rPr lang="ru-RU" smtClean="0"/>
              <a:pPr/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52068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DEE24-FC0A-4FAE-A39A-0FC9CF5530E5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52CD3-092F-417E-BCC3-45EA65221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0251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5326B-0D45-445A-9A65-DCC22B8B4C32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7E18D-ADB9-4A7E-B2D1-C184DAF5F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69104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8BDFA-2B50-4D32-81CD-621BDF739D66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08A8B-EF87-441C-8ED0-A022B77E7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92333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EC8ED-C192-4F45-8BEA-E47740B6180A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9FCC-D153-4E82-882B-7966DCC0A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4536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A7020-EE74-4AFC-96FE-5C88FFDEA9CE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CE8DE-17FD-4D89-866E-576276643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60406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68AA-59C8-428B-A29A-E05BBAEE5FBB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76F1A-1558-4EE6-B757-7352FD4D2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95404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0E757-6C5A-48CB-BDDA-196BCB7F74D8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C4B84-2AA1-4F78-9570-8A9236D47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96208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BEA6D-68E4-4D1A-903C-D1ECC28A1142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ECBBF-1295-4623-9304-B2BB3FCA9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15861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DB332-7C24-4DF4-9ED7-864262783992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003B9-017D-4FF7-BE91-A2F3920CB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15364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9E9D4-F6CB-4EAA-9876-0365A213D683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B400C-B8BD-444C-B859-3A5B3C4F3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567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6D4FF-E236-41FF-9897-9ACF98834C63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7DABB-0F78-4A24-970A-4D1246CD1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39193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C47B34-6A8B-41BF-81A7-11E97E602883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B97E89D-EE5A-4BF4-A4F9-3F1A910C9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5%D1%80%D0%B0%D0%BC%D0%BE%D0%B2%D0%B0%D1%8F_%D0%B0%D1%80%D1%85%D0%B8%D1%82%D0%B5%D0%BA%D1%82%D1%83%D1%80%D0%B0" TargetMode="External"/><Relationship Id="rId2" Type="http://schemas.openxmlformats.org/officeDocument/2006/relationships/hyperlink" Target="http://smallbay.ru/architec051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84" y="1586616"/>
            <a:ext cx="9144792" cy="5298768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350" y="188913"/>
            <a:ext cx="9144000" cy="65547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icRus" panose="02027200000000000000" pitchFamily="18" charset="0"/>
                <a:cs typeface="+mn-cs"/>
              </a:rPr>
              <a:t> </a:t>
            </a:r>
            <a:r>
              <a:rPr lang="ru-RU" sz="4000" b="1" i="1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</a:t>
            </a:r>
            <a:r>
              <a:rPr lang="ru-RU" sz="40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60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</a:t>
            </a:r>
            <a:r>
              <a:rPr lang="ru-RU" sz="4800" b="1" i="1" spc="-14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храмового зодчества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icRus" panose="02027200000000000000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icRus" panose="02027200000000000000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Буддийские храмы и постройки ислама</a:t>
            </a:r>
            <a:endParaRPr lang="ru-RU" sz="5400" b="1" spc="-14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25" y="777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4005263"/>
            <a:ext cx="286385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8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413" y="376238"/>
            <a:ext cx="4354512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вв.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Боробудур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заброшен.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Лишь в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70-е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века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Боробудур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отреставрирова­ли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вновь он обрёл множество паломников и посетителей со всех концов света.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843" y="25073"/>
            <a:ext cx="4680520" cy="359062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166" y="3195448"/>
            <a:ext cx="4305846" cy="347391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4011" y="3607181"/>
            <a:ext cx="4639432" cy="32400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Культовые постройки ислама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20638" y="692150"/>
            <a:ext cx="9144001" cy="1760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spcAft>
                <a:spcPts val="40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храмовой постройкой мусульман является мечеть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для совершения земных поклонов»).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Первоначально это был открытый, ого­роженный участок, где молящиеся,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разместившись поперечны­ми рядами, обращались лицом в сторону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Мекки.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247" y="2385376"/>
            <a:ext cx="7219161" cy="44280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913"/>
            <a:ext cx="9144000" cy="182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spcAft>
                <a:spcPts val="40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века сложился тип колонной арабской мечети, напомина­ющей крепость, окружённую глухими стенами, в которой намечены вхо­ды.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Богослужение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осуществлялось внутри открытого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квадратного или прямоугольного двора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обнесённого арочными галереями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798638"/>
            <a:ext cx="5984875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538" y="5661025"/>
            <a:ext cx="22193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колонной </a:t>
            </a:r>
          </a:p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арабской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мечети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350"/>
            <a:ext cx="9159875" cy="197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spc="-11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Михраб</a:t>
            </a:r>
            <a:r>
              <a:rPr lang="ru-RU" sz="2400" b="1" spc="-1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400" b="1" spc="-1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ниша, обозначающая направление в сторону Мекки.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Минбар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возвышение, предназначенное для проповедей священника.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 мечети,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котором сидели мусульмане, застилался коврами или тростниковыми циновками.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3"/>
          <a:stretch/>
        </p:blipFill>
        <p:spPr>
          <a:xfrm>
            <a:off x="0" y="2349328"/>
            <a:ext cx="4908396" cy="4032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92300" y="6196013"/>
            <a:ext cx="11239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Михраб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2075" y="6240463"/>
            <a:ext cx="113506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Минбар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5606" y="2349328"/>
            <a:ext cx="4404170" cy="40320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8" y="1335088"/>
            <a:ext cx="4413250" cy="3940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Мечеть являлась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только молитвенным, но и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общественным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зданием. 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столетия существования ислама рядом с резиденцией правителя строили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соборные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мечети, в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ко­торых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хранили казну и важнейшие документы.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163" y="188640"/>
            <a:ext cx="4843837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24338" y="6269038"/>
            <a:ext cx="4919662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Соборная мечеть (макет)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8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фасад всего сооружения со сто­роны улицы </a:t>
            </a:r>
            <a:r>
              <a:rPr lang="ru-RU" sz="2400" b="1" spc="-5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оформлялся </a:t>
            </a:r>
            <a:r>
              <a:rPr lang="ru-RU" sz="2400" b="1" spc="-5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айваном</a:t>
            </a:r>
            <a:r>
              <a:rPr lang="ru-RU" sz="2400" b="1" spc="-5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-5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арочным порталом </a:t>
            </a:r>
            <a:r>
              <a:rPr lang="ru-RU" sz="2400" b="1" spc="-5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больших </a:t>
            </a:r>
            <a:r>
              <a:rPr lang="ru-RU" sz="2400" b="1" spc="-5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</a:t>
            </a:r>
            <a:r>
              <a:rPr lang="ru-RU" sz="2400" b="1" spc="-5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­-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табов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 в мечеть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держали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открытым,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означало вступление в пределы счастья,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т.е.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владения Аллаха.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1556792"/>
            <a:ext cx="7949986" cy="5004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381750"/>
            <a:ext cx="9144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Мечеть 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Джама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Масджид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 Дели. Индия.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182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VIII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рядом с мечетью стали возводить </a:t>
            </a:r>
            <a:r>
              <a:rPr lang="ru-RU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минареты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маяк») - башни, с верхней площадки которых священник (</a:t>
            </a:r>
            <a:r>
              <a:rPr lang="ru-RU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муэд­зин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пять раз в день созывал верующих на молитву.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Мечеть может иметь несколько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минаретов (не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8). Минарет и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мечеть составляют единый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ансамбль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2138" y="6381750"/>
            <a:ext cx="60134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Мече́ть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Сулеймание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́. 1550-57гг. Стамбул. Турция.</a:t>
            </a:r>
          </a:p>
        </p:txBody>
      </p:sp>
      <p:pic>
        <p:nvPicPr>
          <p:cNvPr id="1026" name="Picture 2" descr="http://mosintour.ru/images_content/15261_64071_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0217" y="2064958"/>
            <a:ext cx="6012160" cy="438777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0" y="1916832"/>
            <a:ext cx="3095605" cy="4464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25438" y="6176963"/>
            <a:ext cx="270033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Минарет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Кутлуг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-Тимура. XII-XIV вв.</a:t>
            </a:r>
          </a:p>
        </p:txBody>
      </p:sp>
      <p:pic>
        <p:nvPicPr>
          <p:cNvPr id="13" name="Picture 4" descr="http://muslimcrimea.files.wordpress.com/2013/02/d0bad183d0bb-d188d0b0d180d0b8d184-d0bad0b0d0b7d0b0d0bdd18c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426" y="1854000"/>
            <a:ext cx="8121148" cy="5004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112838" y="2492375"/>
            <a:ext cx="2614612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Мечеть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Шариф. </a:t>
            </a:r>
          </a:p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1996г. Казань</a:t>
            </a: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375"/>
            <a:ext cx="4067175" cy="5724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Минарет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Кутб-Минар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(«мощь ислама») в Индии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имеет второе название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</a:p>
          <a:p>
            <a:pPr algn="ctr">
              <a:spcAft>
                <a:spcPts val="120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Башня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Победы. 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12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Чрезвычайно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строгий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архитектуре,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высота – 73 м, диаметр основания – 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сих пор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Кутб-Минар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считается одним из самых красивых и высоких сооружений исламского зодчества.</a:t>
            </a:r>
          </a:p>
        </p:txBody>
      </p:sp>
      <p:pic>
        <p:nvPicPr>
          <p:cNvPr id="4" name="Picture 2" descr="C:\Users\User\Desktop\DSC0425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5936" y="0"/>
            <a:ext cx="4946661" cy="637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99013" y="6211888"/>
            <a:ext cx="33401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Минарет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Кутб-Минар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1191-1236гг. Дели. Индия.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443663"/>
            <a:ext cx="9144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Мечеть-медресе  султана Хасана. 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XII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Каир. Египет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343" y="1655258"/>
            <a:ext cx="8707313" cy="4932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31763"/>
            <a:ext cx="9144000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8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подобный архитектурный комплекс нередко входят и </a:t>
            </a:r>
            <a:r>
              <a:rPr lang="ru-RU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медресе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мусульманские учебные заведения.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мечети </a:t>
            </a: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отличаются тем, что галереи двора делятся на небольшие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помещения - </a:t>
            </a:r>
            <a:r>
              <a:rPr lang="ru-RU" sz="2400" b="1" i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худжры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которых проживают семинаристы.</a:t>
            </a:r>
            <a:endParaRPr lang="ru-RU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r_p_d6ff1a6f622204e87f1abf78ca2f47b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236" y="1412776"/>
            <a:ext cx="8830252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6372225"/>
            <a:ext cx="9144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Медресе Улугбека и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Ширдор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1619-1636гг. Самарканд. Узбекистан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12725"/>
            <a:ext cx="9144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Медресе Улугбека и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Ширдор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жемчужины архитектуры Средней Азии.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Выходящий на площадь фасад здания украшает грандиозный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портал.</a:t>
            </a:r>
            <a:endParaRPr lang="ru-RU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13" y="119063"/>
            <a:ext cx="6472237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задания.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338" y="655638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Групповая работа по карточкам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30" y="1124744"/>
            <a:ext cx="1905993" cy="24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5908" y="1414189"/>
            <a:ext cx="2053564" cy="24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0225" y="1460388"/>
            <a:ext cx="2019011" cy="24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3" descr="http://hram-troicy.prihod.ru/users/67/1167/editor_files/image/88888755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5216" y="3876851"/>
            <a:ext cx="2670021" cy="2916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65798" y="1161329"/>
            <a:ext cx="1664763" cy="241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54515" y="1124744"/>
            <a:ext cx="1608000" cy="241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6215" y="3860674"/>
            <a:ext cx="4127263" cy="291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810" y="3824674"/>
            <a:ext cx="2051390" cy="295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8"/>
            <a:ext cx="91440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Портальная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ниша и дверь открывают путь в глубину пространства, а высокая стена фасада заставляет входящего сюда оста­новиться в почтительном изумлении перед величием и красотой здания.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углам всего 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ан­самбля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возвышаются четыре стройных минарета.</a:t>
            </a:r>
          </a:p>
        </p:txBody>
      </p:sp>
      <p:pic>
        <p:nvPicPr>
          <p:cNvPr id="4098" name="Picture 2" descr="http://turkeyforfriends.com/_fr/60/033979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540428"/>
            <a:ext cx="4571999" cy="367763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550" y="6143625"/>
            <a:ext cx="23034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Медресе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Улугбека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43575" y="6132513"/>
            <a:ext cx="223996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Медресе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Ширдор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6"/>
          <a:stretch/>
        </p:blipFill>
        <p:spPr>
          <a:xfrm>
            <a:off x="4571999" y="2534411"/>
            <a:ext cx="4536504" cy="368364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2" y="2238809"/>
            <a:ext cx="9173410" cy="4502559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3355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материала. </a:t>
            </a:r>
          </a:p>
          <a:p>
            <a:pPr marL="432000" indent="-324000">
              <a:lnSpc>
                <a:spcPts val="27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обозначают понятия: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Боробудур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медресе,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худжры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минареты, муэд­зин?</a:t>
            </a:r>
          </a:p>
          <a:p>
            <a:pPr marL="432000" indent="-324000">
              <a:lnSpc>
                <a:spcPts val="27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Каково устройство традиционных буддийских храмов?</a:t>
            </a:r>
          </a:p>
          <a:p>
            <a:pPr marL="432000" indent="-324000">
              <a:lnSpc>
                <a:spcPts val="27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представляет собой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Боробудур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крупнейший памятник буддийской архитектуры? </a:t>
            </a:r>
          </a:p>
          <a:p>
            <a:pPr marL="432000" indent="-324000">
              <a:lnSpc>
                <a:spcPts val="27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Ка­кое отражение в нём нашли представления верующих об устройстве ми­роздания? </a:t>
            </a:r>
          </a:p>
          <a:p>
            <a:pPr marL="432000" indent="-324000">
              <a:lnSpc>
                <a:spcPts val="2700"/>
              </a:lnSpc>
              <a:spcAft>
                <a:spcPts val="0"/>
              </a:spcAft>
              <a:buFont typeface="+mj-lt"/>
              <a:buAutoNum type="arabicPeriod"/>
              <a:tabLst>
                <a:tab pos="918845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шедевры исламской архитектуры вам извест­ны?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7" b="-59"/>
          <a:stretch/>
        </p:blipFill>
        <p:spPr>
          <a:xfrm>
            <a:off x="0" y="3433099"/>
            <a:ext cx="3240343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ser\Desktop\DSC0425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4142" y="3433099"/>
            <a:ext cx="2508062" cy="34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6003" y="3438000"/>
            <a:ext cx="3658464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650" y="765175"/>
            <a:ext cx="7848600" cy="505936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400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Литература.</a:t>
            </a:r>
            <a:endParaRPr lang="ru-RU" sz="1100" b="1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«Мировая художественная культура». 7-9 классы: Базовый уровень.  Г.И.Данилова. Москва. Дрофа. 2010 год.</a:t>
            </a:r>
            <a:endParaRPr lang="ru-RU" sz="1100" b="1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 художественной культуры (поурочное планирование), 8 класс. Н.Н.Куцман. Волгоград. Корифей. 2009 год.</a:t>
            </a:r>
            <a:endParaRPr lang="ru-RU" sz="1100" b="1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http://smallbay.ru/architec051.html</a:t>
            </a:r>
            <a:endParaRPr lang="ru-RU" sz="1100" b="1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Википедия – 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wikipedia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org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wiki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5%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1%80%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BC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BE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2%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1%8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_%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1%80%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1%85%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8%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1%82%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5%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BA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1%82%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1%83%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1%80%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</a:t>
            </a:r>
            <a:endParaRPr lang="ru-RU" sz="1100" b="1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913"/>
            <a:ext cx="9144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Юго-Восточной Азии, на острове Ява в Индоне­зии, наиболее полно представлены традиции буддийской храмовой архитектуры.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140450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Я́ва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 остров в составе Индонезии (столица Индонезии, Джакарта, расположена на этом острове). Площадь — 132 тыс. км².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3" y="1409582"/>
            <a:ext cx="7293613" cy="482773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340768"/>
            <a:ext cx="850631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2563" y="196850"/>
            <a:ext cx="4284662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spc="-6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центральной части острова находится один из крупней­ших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памятников буддизма –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Боробудур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«мно­жество Будд». </a:t>
            </a:r>
          </a:p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 расположен на вершине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холма, поэтому хорошо виден издали.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7938" y="6411913"/>
            <a:ext cx="9144001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Боробудур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VIII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247" y="233784"/>
            <a:ext cx="4668011" cy="350100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264" y="3058751"/>
            <a:ext cx="4608512" cy="352839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3" y="3714550"/>
            <a:ext cx="4100012" cy="2830799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" y="106363"/>
            <a:ext cx="9124950" cy="2170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spcAft>
                <a:spcPts val="600"/>
              </a:spcAft>
              <a:defRPr/>
            </a:pPr>
            <a:r>
              <a:rPr lang="ru-RU" sz="2400" b="1" spc="-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Храмовые постройки </a:t>
            </a:r>
            <a:r>
              <a:rPr lang="ru-RU" sz="2400" b="1" spc="-1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Бороб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400" b="1" spc="-1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дура</a:t>
            </a:r>
            <a:r>
              <a:rPr lang="ru-RU" sz="2400" b="1" spc="-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-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представляют </a:t>
            </a:r>
            <a:r>
              <a:rPr lang="ru-RU" sz="2400" b="1" spc="-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кубические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сооружения, увенчанные пирамидальным покрытием. 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64000">
              <a:lnSpc>
                <a:spcPts val="2600"/>
              </a:lnSpc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Боробудур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состо­ит из девяти частей:</a:t>
            </a:r>
          </a:p>
          <a:p>
            <a:pPr marL="1692000" indent="-342900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прямоугольного основания, </a:t>
            </a:r>
          </a:p>
          <a:p>
            <a:pPr marL="1692000" indent="-342900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пяти квадратных тер­рас </a:t>
            </a:r>
          </a:p>
          <a:p>
            <a:pPr marL="1692000" indent="-342900">
              <a:lnSpc>
                <a:spcPts val="26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трёх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круглых ярусов, нанизанных на одну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ось.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2204864"/>
            <a:ext cx="7921751" cy="4392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6427788"/>
            <a:ext cx="9144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Боробудур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VIII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век. Общий вид.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5175"/>
            <a:ext cx="3851275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Боробудур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воспринимался как центр мира, в котором нахо­дится дом Будды.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713534"/>
            <a:ext cx="5400600" cy="40483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1901" y="34347"/>
            <a:ext cx="5376745" cy="364502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407025" y="3863975"/>
            <a:ext cx="3706813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постройки и убранство имели сим­волический смысл, отражающий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предс-тавления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верующих об устройстве мироздания.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2170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план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Боробудура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видны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круги внутри нескольких квадратов.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Древние мудрецы считали, что мир держится на равновесии добра и зла, неба и земли.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0000" indent="-342900">
              <a:lnSpc>
                <a:spcPts val="27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Квадрат – знак зем­ли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0000" indent="-342900">
              <a:lnSpc>
                <a:spcPts val="27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 – знак неба, </a:t>
            </a:r>
          </a:p>
          <a:p>
            <a:pPr marL="540000" indent="-342900">
              <a:lnSpc>
                <a:spcPts val="27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Круг, </a:t>
            </a:r>
            <a:r>
              <a:rPr lang="ru-RU" sz="24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вписанный в квадрат, сим­волизировал Вселенную.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997" y="2204864"/>
            <a:ext cx="7455411" cy="4392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6427788"/>
            <a:ext cx="9144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Боробудур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VIII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век. Общий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сверху.</a:t>
            </a: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9213"/>
            <a:ext cx="9144000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Боробудур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связан с идеей ступенчатого восхождения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наверх – путь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просветле­нию.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Паломники, преодолевая путь по открытым галереям,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разных уровнях, обретали различную степень такого просветле­ния.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69" y="1618348"/>
            <a:ext cx="8450262" cy="518457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27538" y="1817688"/>
            <a:ext cx="4284662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их восхождения - посещение ступы - колоколообразной башни 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шпилем.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501" y="1582636"/>
            <a:ext cx="8498998" cy="5256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651500" y="1941513"/>
            <a:ext cx="27241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Боробудур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VIII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век. </a:t>
            </a: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Верхняя ступа.</a:t>
            </a: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125" y="487363"/>
            <a:ext cx="4151313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Скульп­тура и рельефы,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также призваны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были воплощать буддийское «постижение истины».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них воспроизведены многочисленные сцены из земной жизни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Будды.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358" y="44624"/>
            <a:ext cx="4885138" cy="3564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6176" y="3578872"/>
            <a:ext cx="4607615" cy="323450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47" y="3578872"/>
            <a:ext cx="4427984" cy="323450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914</Words>
  <Application>Microsoft Office PowerPoint</Application>
  <PresentationFormat>Экран (4:3)</PresentationFormat>
  <Paragraphs>86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GothicRus</vt:lpstr>
      <vt:lpstr>Wingdings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Вероника</cp:lastModifiedBy>
  <cp:revision>191</cp:revision>
  <dcterms:created xsi:type="dcterms:W3CDTF">2010-10-25T02:14:30Z</dcterms:created>
  <dcterms:modified xsi:type="dcterms:W3CDTF">2016-01-25T12:57:54Z</dcterms:modified>
</cp:coreProperties>
</file>