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63" r:id="rId4"/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2" r:id="rId17"/>
    <p:sldId id="28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6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3FC3-FB0D-4EB1-9159-1639CF9B93C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DAA5-3107-4E87-B676-979275A4F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3FC3-FB0D-4EB1-9159-1639CF9B93C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DAA5-3107-4E87-B676-979275A4F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3FC3-FB0D-4EB1-9159-1639CF9B93C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DAA5-3107-4E87-B676-979275A4F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3FC3-FB0D-4EB1-9159-1639CF9B93C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DAA5-3107-4E87-B676-979275A4F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3FC3-FB0D-4EB1-9159-1639CF9B93C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DAA5-3107-4E87-B676-979275A4F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3FC3-FB0D-4EB1-9159-1639CF9B93C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DAA5-3107-4E87-B676-979275A4F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3FC3-FB0D-4EB1-9159-1639CF9B93C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DAA5-3107-4E87-B676-979275A4F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3FC3-FB0D-4EB1-9159-1639CF9B93C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DAA5-3107-4E87-B676-979275A4F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3FC3-FB0D-4EB1-9159-1639CF9B93C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DAA5-3107-4E87-B676-979275A4F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3FC3-FB0D-4EB1-9159-1639CF9B93C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DAA5-3107-4E87-B676-979275A4F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3FC3-FB0D-4EB1-9159-1639CF9B93C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DAA5-3107-4E87-B676-979275A4F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A3FC3-FB0D-4EB1-9159-1639CF9B93C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3DAA5-3107-4E87-B676-979275A4F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&#1082;&#1072;&#1088;&#1083;%2012.wma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Интегрированный у</a:t>
            </a:r>
            <a:r>
              <a:rPr lang="ru-RU" dirty="0" smtClean="0"/>
              <a:t>рок </a:t>
            </a:r>
            <a:r>
              <a:rPr lang="ru-RU" dirty="0" smtClean="0"/>
              <a:t>по теме </a:t>
            </a:r>
            <a:br>
              <a:rPr lang="ru-RU" dirty="0" smtClean="0"/>
            </a:br>
            <a:r>
              <a:rPr lang="ru-RU" dirty="0" smtClean="0"/>
              <a:t>«Полтавская битва»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Предмет </a:t>
            </a:r>
            <a:r>
              <a:rPr lang="ru-RU" sz="2400" b="1" dirty="0" smtClean="0">
                <a:solidFill>
                  <a:schemeClr val="tx1"/>
                </a:solidFill>
              </a:rPr>
              <a:t>: л</a:t>
            </a:r>
            <a:r>
              <a:rPr lang="ru-RU" sz="2400" b="1" dirty="0" smtClean="0">
                <a:solidFill>
                  <a:schemeClr val="tx1"/>
                </a:solidFill>
              </a:rPr>
              <a:t>итература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>история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Учитель истории </a:t>
            </a:r>
            <a:r>
              <a:rPr lang="ru-RU" sz="2400" b="1" dirty="0" smtClean="0">
                <a:solidFill>
                  <a:schemeClr val="tx1"/>
                </a:solidFill>
              </a:rPr>
              <a:t>Лебедева Т.П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Учитель литературы  </a:t>
            </a:r>
            <a:r>
              <a:rPr lang="ru-RU" sz="2400" b="1" dirty="0" err="1" smtClean="0">
                <a:solidFill>
                  <a:schemeClr val="tx1"/>
                </a:solidFill>
              </a:rPr>
              <a:t>Бовсуновская</a:t>
            </a:r>
            <a:r>
              <a:rPr lang="ru-RU" sz="2400" b="1" dirty="0" smtClean="0">
                <a:solidFill>
                  <a:schemeClr val="tx1"/>
                </a:solidFill>
              </a:rPr>
              <a:t> Н.Н.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МБОУ «</a:t>
            </a:r>
            <a:r>
              <a:rPr lang="ru-RU" sz="2400" b="1" dirty="0" err="1" smtClean="0">
                <a:solidFill>
                  <a:schemeClr val="tx1"/>
                </a:solidFill>
              </a:rPr>
              <a:t>Сийская</a:t>
            </a:r>
            <a:r>
              <a:rPr lang="ru-RU" sz="2400" b="1" dirty="0" smtClean="0">
                <a:solidFill>
                  <a:schemeClr val="tx1"/>
                </a:solidFill>
              </a:rPr>
              <a:t> СОШ № 116»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21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1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816415" cy="4260656"/>
          </a:xfrm>
        </p:spPr>
      </p:pic>
      <p:pic>
        <p:nvPicPr>
          <p:cNvPr id="6" name="Содержимое 5" descr="Рисунок1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132856"/>
            <a:ext cx="4462899" cy="4331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Литературные  приёмы Пушкина.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628800"/>
            <a:ext cx="2937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Антитеза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9753" y="2967335"/>
            <a:ext cx="3784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Оксюморон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941168"/>
            <a:ext cx="3300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Метафора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0921" y="4005064"/>
            <a:ext cx="2350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Эпитет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700808"/>
            <a:ext cx="3445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Сравнение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5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1000"/>
            <a:ext cx="41814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4648200" y="1752600"/>
            <a:ext cx="2895600" cy="4800600"/>
          </a:xfrm>
          <a:prstGeom prst="ellipse">
            <a:avLst/>
          </a:prstGeom>
          <a:noFill/>
          <a:ln w="1270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pic>
        <p:nvPicPr>
          <p:cNvPr id="6" name="Рисунок 5" descr="poltava2.gif"/>
          <p:cNvPicPr>
            <a:picLocks noChangeAspect="1"/>
          </p:cNvPicPr>
          <p:nvPr/>
        </p:nvPicPr>
        <p:blipFill>
          <a:blip r:embed="rId3" cstate="print"/>
          <a:srcRect t="9616"/>
          <a:stretch>
            <a:fillRect/>
          </a:stretch>
        </p:blipFill>
        <p:spPr>
          <a:xfrm>
            <a:off x="3419873" y="-59975"/>
            <a:ext cx="5724128" cy="6917975"/>
          </a:xfrm>
          <a:prstGeom prst="rect">
            <a:avLst/>
          </a:prstGeom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539552" y="764704"/>
            <a:ext cx="3628256" cy="563231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Северная война 1700-1721 гг.</a:t>
            </a:r>
          </a:p>
          <a:p>
            <a:pPr>
              <a:spcBef>
                <a:spcPct val="5000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27 июня 1709 г.</a:t>
            </a:r>
          </a:p>
          <a:p>
            <a:pPr>
              <a:spcBef>
                <a:spcPct val="50000"/>
              </a:spcBef>
            </a:pPr>
            <a:r>
              <a:rPr lang="ru-RU" sz="1800" dirty="0"/>
              <a:t>Карл </a:t>
            </a:r>
            <a:r>
              <a:rPr lang="en-US" sz="1800" dirty="0"/>
              <a:t>XII</a:t>
            </a:r>
            <a:r>
              <a:rPr lang="ru-RU" sz="1800" dirty="0"/>
              <a:t> (30-35 тыс. чел.  + 4 орудия (28 остались в обозе из-за отсутствия боеприпасов))</a:t>
            </a:r>
          </a:p>
          <a:p>
            <a:pPr>
              <a:spcBef>
                <a:spcPct val="50000"/>
              </a:spcBef>
            </a:pPr>
            <a:r>
              <a:rPr lang="ru-RU" sz="1800" dirty="0"/>
              <a:t>Пётр </a:t>
            </a:r>
            <a:r>
              <a:rPr lang="en-US" sz="1800" dirty="0"/>
              <a:t>I</a:t>
            </a:r>
            <a:r>
              <a:rPr lang="ru-RU" sz="1800" dirty="0"/>
              <a:t> (42 тыс. чел.                 + 72 орудия)</a:t>
            </a:r>
          </a:p>
          <a:p>
            <a:pPr>
              <a:spcBef>
                <a:spcPct val="50000"/>
              </a:spcBef>
            </a:pPr>
            <a:r>
              <a:rPr lang="ru-RU" sz="1800" dirty="0"/>
              <a:t>Атака шведов в 3 часа ночи</a:t>
            </a:r>
          </a:p>
          <a:p>
            <a:pPr>
              <a:spcBef>
                <a:spcPct val="50000"/>
              </a:spcBef>
            </a:pPr>
            <a:r>
              <a:rPr lang="ru-RU" sz="1800" dirty="0"/>
              <a:t>Шведами захвачено 2 редута</a:t>
            </a:r>
          </a:p>
          <a:p>
            <a:pPr>
              <a:spcBef>
                <a:spcPct val="50000"/>
              </a:spcBef>
            </a:pPr>
            <a:r>
              <a:rPr lang="ru-RU" sz="1800" dirty="0"/>
              <a:t>Батальоны генерала Росса (1,5 тыс. чел) разгромлены</a:t>
            </a:r>
          </a:p>
          <a:p>
            <a:pPr>
              <a:spcBef>
                <a:spcPct val="50000"/>
              </a:spcBef>
            </a:pPr>
            <a:r>
              <a:rPr lang="ru-RU" sz="1800" dirty="0"/>
              <a:t>Разведывательный отряд </a:t>
            </a:r>
            <a:r>
              <a:rPr lang="ru-RU" sz="1800" dirty="0" err="1"/>
              <a:t>Шлиппенбаха</a:t>
            </a:r>
            <a:r>
              <a:rPr lang="ru-RU" sz="1800" dirty="0"/>
              <a:t> попал в плен</a:t>
            </a:r>
          </a:p>
          <a:p>
            <a:pPr>
              <a:spcBef>
                <a:spcPct val="50000"/>
              </a:spcBef>
            </a:pPr>
            <a:r>
              <a:rPr lang="ru-RU" sz="1800" dirty="0"/>
              <a:t>Сквозь редуты пробились чуть более 4 тыс. пехотинцев и 52 эскадрона конницы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67544" y="260648"/>
            <a:ext cx="3810000" cy="457200"/>
          </a:xfrm>
          <a:prstGeom prst="rect">
            <a:avLst/>
          </a:prstGeom>
          <a:solidFill>
            <a:srgbClr val="DDDDDD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I</a:t>
            </a:r>
            <a:r>
              <a:rPr lang="ru-RU"/>
              <a:t> этап Полтавской битвы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5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6672"/>
            <a:ext cx="391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55576" y="260648"/>
            <a:ext cx="3810000" cy="369332"/>
          </a:xfrm>
          <a:prstGeom prst="rect">
            <a:avLst/>
          </a:prstGeom>
          <a:solidFill>
            <a:srgbClr val="DDDDDD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этап Полтавской битвы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11560" y="854075"/>
            <a:ext cx="3657600" cy="600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Атака шведов (22 тыс. чел.)            началась 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9 часов утра</a:t>
            </a:r>
          </a:p>
          <a:p>
            <a:pPr>
              <a:spcBef>
                <a:spcPct val="5000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Сближение сторон - 9 мин.</a:t>
            </a:r>
          </a:p>
          <a:p>
            <a:pPr>
              <a:spcBef>
                <a:spcPct val="5000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Русская артиллерия произвела 1471 выстрел</a:t>
            </a:r>
          </a:p>
          <a:p>
            <a:pPr>
              <a:spcBef>
                <a:spcPct val="5000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Рукопашная схватка длилась  около 30 мин.</a:t>
            </a:r>
          </a:p>
          <a:p>
            <a:pPr>
              <a:spcBef>
                <a:spcPct val="5000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Бегство шведов</a:t>
            </a:r>
          </a:p>
          <a:p>
            <a:pPr>
              <a:spcBef>
                <a:spcPct val="5000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Бегство Карла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XII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Битва завершилась к 11 утра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страшным разгромом шведов:   9234 чел. убитыми и                  2874 пленными</a:t>
            </a:r>
          </a:p>
          <a:p>
            <a:pPr>
              <a:spcBef>
                <a:spcPct val="5000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Потери русских: 1345 чел. убитыми и 3290 раненными</a:t>
            </a:r>
          </a:p>
          <a:p>
            <a:pPr algn="ctr">
              <a:spcBef>
                <a:spcPct val="50000"/>
              </a:spcBef>
            </a:pPr>
            <a:endParaRPr lang="ru-RU" sz="1800" dirty="0"/>
          </a:p>
          <a:p>
            <a:pPr algn="ctr">
              <a:spcBef>
                <a:spcPct val="50000"/>
              </a:spcBef>
            </a:pPr>
            <a:endParaRPr lang="ru-RU" sz="1800" dirty="0"/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5181600" y="533400"/>
            <a:ext cx="3200400" cy="2057400"/>
          </a:xfrm>
          <a:prstGeom prst="ellipse">
            <a:avLst/>
          </a:prstGeom>
          <a:noFill/>
          <a:ln w="1270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11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3816415" cy="4260656"/>
          </a:xfrm>
        </p:spPr>
      </p:pic>
      <p:pic>
        <p:nvPicPr>
          <p:cNvPr id="6" name="Содержимое 5" descr="Рисунок12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39952" y="2132856"/>
            <a:ext cx="4462899" cy="4331872"/>
          </a:xfrm>
        </p:spPr>
      </p:pic>
      <p:pic>
        <p:nvPicPr>
          <p:cNvPr id="7" name="карл 1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48781"/>
            <a:ext cx="7918648" cy="3960439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Monotype Corsiva" pitchFamily="66" charset="0"/>
                <a:cs typeface="Times New Roman" pitchFamily="18" charset="0"/>
              </a:rPr>
              <a:t>…Россия молодая, </a:t>
            </a:r>
            <a:br>
              <a:rPr lang="ru-RU" sz="54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5400" b="1" dirty="0" smtClean="0">
                <a:latin typeface="Monotype Corsiva" pitchFamily="66" charset="0"/>
                <a:cs typeface="Times New Roman" pitchFamily="18" charset="0"/>
              </a:rPr>
              <a:t>В бореньях силы напрягая,</a:t>
            </a:r>
            <a:br>
              <a:rPr lang="ru-RU" sz="54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5400" b="1" dirty="0" smtClean="0">
                <a:latin typeface="Monotype Corsiva" pitchFamily="66" charset="0"/>
                <a:cs typeface="Times New Roman" pitchFamily="18" charset="0"/>
              </a:rPr>
              <a:t>Мужала с гением Петра.</a:t>
            </a:r>
            <a:br>
              <a:rPr lang="ru-RU" sz="54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54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Monotype Corsiva" pitchFamily="66" charset="0"/>
                <a:cs typeface="Times New Roman" pitchFamily="18" charset="0"/>
              </a:rPr>
            </a:br>
            <a:endParaRPr lang="ru-RU" sz="54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С. Пушкин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6818112_7BB727E784CE4F48E7B92322D13CFB29947D_gdE0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56" y="-279412"/>
            <a:ext cx="8964488" cy="74168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620688"/>
            <a:ext cx="649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Исторический ларец</a:t>
            </a:r>
            <a:endParaRPr lang="ru-RU" sz="5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5373216"/>
            <a:ext cx="5134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Северная война</a:t>
            </a:r>
            <a:endParaRPr lang="ru-RU" sz="5400" b="1" spc="5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этом, очевидно, одно из проявлений величия Пушкина – в его умении взглянуть на происходящее с разных сторон, увидеть величие момента, и одновременно глубину человеческих страданий.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050" descr="№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04456" cy="4567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Энглунд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«Полтава. Рассказ о гибели одной армии».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Все перешли во второй просторный шатер, сшитый из дорогих тканей китайской и персидской работы…. Обагренная кровью земля была прикрыта коврами. Галантно целовались руки, государь сам </a:t>
            </a:r>
            <a:r>
              <a:rPr lang="ru-RU" i="1" smtClean="0"/>
              <a:t>разливал водку… </a:t>
            </a:r>
            <a:r>
              <a:rPr lang="ru-RU" i="1" dirty="0" smtClean="0"/>
              <a:t>Поле брани представляло собой ужасающее зрелище. Около 9000 убитых и умирающих, масса раненых, а также неисчислимое множество загубленных лошадей лежали, раскиданные в поле, в кустарнике, под деревьями, в оврагах, короче говоря, повсюду. Укрепления превратились в могильные курганы, балки – в погребальные ямы.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bliqueBottom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Энглунд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«Полтава. Рассказ о гибели одной армии».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Земля вдали шевелилась, словно живая, - это корчились в судорогах и боли бесчисленные раненые, изодранным ковром покрывавшие землю. В воздухе стоял неприятно пульсирующий, жалобный стон, затихающий и вновь усиливающийся, но в любом случае неумолчный - это стенали и плакали десятки тысяч изувеченных и умирающих. Посреди поля, где разыгралась </a:t>
            </a:r>
            <a:r>
              <a:rPr lang="ru-RU" i="1" dirty="0" err="1" smtClean="0"/>
              <a:t>апокалиптическая</a:t>
            </a:r>
            <a:r>
              <a:rPr lang="ru-RU" i="1" dirty="0" smtClean="0"/>
              <a:t> генеральная баталия, мертвые тела были навалены друг на друга беспорядочными кучами».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истории России 18 века ни одна военная победа не приносила  столь богатые плоды, как Полтавская». </a:t>
            </a:r>
          </a:p>
          <a:p>
            <a:pPr algn="r">
              <a:buNone/>
            </a:pPr>
            <a:r>
              <a:rPr lang="ru-RU" i="1" dirty="0" smtClean="0"/>
              <a:t>Е. А. Анисимов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Карл был военачальник, Пётр—государственный деятель. Карл выигрывает сражения, Пётр- войны».</a:t>
            </a:r>
          </a:p>
          <a:p>
            <a:pPr algn="r">
              <a:buNone/>
            </a:pPr>
            <a:r>
              <a:rPr lang="ru-RU" i="1" dirty="0" smtClean="0"/>
              <a:t>В.В.Мавродин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Значение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битвы.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4" descr="ube057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260648"/>
            <a:ext cx="2243128" cy="2179941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10246" name="Picture 6" descr="petr1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2120" y="188640"/>
            <a:ext cx="2060599" cy="2293247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7172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2428875"/>
            <a:ext cx="4429125" cy="3857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1.  …Его глаза. Сияют,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    Лик его ужасен. Движенья быстры.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    Он прекрасен.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     Он весь как божия гроза. Идет…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2.  …И злобясь видит… могучий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    Уже не расстроенные тучи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    Несчастных нарвских беглецов,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    А нить полков блестящих, стройных…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3.  ...Он в думу тихо погрузился,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      Смущенный взор изобразил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       Необычайное волнение.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</p:txBody>
      </p:sp>
      <p:sp>
        <p:nvSpPr>
          <p:cNvPr id="7173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0625" y="2500313"/>
            <a:ext cx="3960813" cy="37449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4 . Лишь ты воздвиг. Герой Полтавы,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    Огромный памятник себе…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5.  … И горд, и ясен</a:t>
            </a:r>
          </a:p>
          <a:p>
            <a:pPr eaLnBrk="1" hangingPunct="1">
              <a:buNone/>
            </a:pPr>
            <a:r>
              <a:rPr lang="ru-RU" sz="1600" dirty="0" smtClean="0"/>
              <a:t>         И славы полон взор его…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6.  ...Он слеп, упрям, нетерпелив, и легкомыслен, и кичлив,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       Бог весть какому счастью верит; он силы новые врага Успехом прошлым только мерит- сломить ему его рога.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Когда  в 1812 году Наполеон вторгся в Россию, к нему для переговоров о мире, был направлен генерал Балашов. С едкой насмешкой французский  император спросил у Балашова, не может ли он указать самый подходящий путь на Москву. Балашов, как свидетельствует предание, ответил: «Есть много дорог на Москву, одна из них ведёт через ……………».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Monotype Corsiva" pitchFamily="66" charset="0"/>
                <a:cs typeface="Times New Roman" pitchFamily="18" charset="0"/>
              </a:rPr>
            </a:b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76818112_7BB727E784CE4F48E7B92322D13CFB29947D_gdE04b.jpg"/>
          <p:cNvPicPr>
            <a:picLocks noChangeAspect="1"/>
          </p:cNvPicPr>
          <p:nvPr/>
        </p:nvPicPr>
        <p:blipFill>
          <a:blip r:embed="rId2" cstate="print"/>
          <a:srcRect l="4541" r="8746"/>
          <a:stretch>
            <a:fillRect/>
          </a:stretch>
        </p:blipFill>
        <p:spPr>
          <a:xfrm>
            <a:off x="-324544" y="-819465"/>
            <a:ext cx="9937104" cy="807191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620688"/>
            <a:ext cx="649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Исторический ларец</a:t>
            </a:r>
            <a:endParaRPr lang="ru-RU" sz="5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нимок.PN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 t="6515" r="11472" b="8813"/>
          <a:stretch>
            <a:fillRect/>
          </a:stretch>
        </p:blipFill>
        <p:spPr>
          <a:xfrm>
            <a:off x="1908175" y="0"/>
            <a:ext cx="7235825" cy="690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84168" y="1124744"/>
            <a:ext cx="2419958" cy="923330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ru-RU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.Нарва</a:t>
            </a:r>
            <a:endParaRPr lang="ru-RU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645024"/>
            <a:ext cx="3223961" cy="923330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r>
              <a:rPr lang="ru-RU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Лесная </a:t>
            </a:r>
            <a:endParaRPr lang="ru-RU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5934670"/>
            <a:ext cx="3196774" cy="923330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ru-RU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Полтава</a:t>
            </a:r>
            <a:endParaRPr lang="ru-RU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Рисунок 11" descr="1Снимок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99CC">
                <a:tint val="45000"/>
                <a:satMod val="400000"/>
              </a:srgbClr>
            </a:duotone>
          </a:blip>
          <a:srcRect t="19465"/>
          <a:stretch>
            <a:fillRect/>
          </a:stretch>
        </p:blipFill>
        <p:spPr>
          <a:xfrm>
            <a:off x="-126000" y="1003403"/>
            <a:ext cx="9396000" cy="5854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8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692696"/>
          <a:ext cx="9144000" cy="590355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621297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Швеция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21297">
                <a:tc>
                  <a:txBody>
                    <a:bodyPr/>
                    <a:lstStyle/>
                    <a:p>
                      <a:r>
                        <a:rPr lang="ru-RU" sz="24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24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Полтавская битва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21297">
                <a:tc>
                  <a:txBody>
                    <a:bodyPr/>
                    <a:lstStyle/>
                    <a:p>
                      <a:r>
                        <a:rPr lang="ru-RU" sz="24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Война</a:t>
                      </a:r>
                      <a:endParaRPr lang="ru-RU" sz="24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Северная война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21297">
                <a:tc>
                  <a:txBody>
                    <a:bodyPr/>
                    <a:lstStyle/>
                    <a:p>
                      <a:r>
                        <a:rPr lang="ru-RU" sz="24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24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июня 1709 г.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21297">
                <a:tc>
                  <a:txBody>
                    <a:bodyPr/>
                    <a:lstStyle/>
                    <a:p>
                      <a:r>
                        <a:rPr lang="ru-RU" sz="24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Главнокомандующий</a:t>
                      </a:r>
                      <a:endParaRPr lang="ru-RU" sz="24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Пётр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Карл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XII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21297">
                <a:tc>
                  <a:txBody>
                    <a:bodyPr/>
                    <a:lstStyle/>
                    <a:p>
                      <a:r>
                        <a:rPr lang="ru-RU" sz="24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endParaRPr lang="ru-RU" sz="24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42 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чел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30-35 тыс. чел.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21297">
                <a:tc>
                  <a:txBody>
                    <a:bodyPr/>
                    <a:lstStyle/>
                    <a:p>
                      <a:r>
                        <a:rPr lang="ru-RU" sz="24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орудий</a:t>
                      </a:r>
                      <a:endParaRPr lang="ru-RU" sz="24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72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 (+28)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21297">
                <a:tc>
                  <a:txBody>
                    <a:bodyPr/>
                    <a:lstStyle/>
                    <a:p>
                      <a:r>
                        <a:rPr lang="ru-RU" sz="24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Потери</a:t>
                      </a:r>
                      <a:endParaRPr lang="ru-RU" sz="24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1354 убито, 3290 ранено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9000 убито, 3000 пленено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Снимок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14450" y="182563"/>
            <a:ext cx="6515100" cy="649287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6787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«Нарвская </a:t>
            </a:r>
            <a:r>
              <a:rPr lang="ru-RU" sz="5400" b="1" cap="none" spc="0" dirty="0" err="1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конфузия</a:t>
            </a:r>
            <a:r>
              <a:rPr lang="ru-RU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pic>
        <p:nvPicPr>
          <p:cNvPr id="5" name="Содержимое 4" descr="Новый рисунок (1)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1043608" y="1772816"/>
            <a:ext cx="3660911" cy="4716944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6" name="Picture 2050" descr="№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3268180" cy="363716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15616" y="188640"/>
            <a:ext cx="349255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</a:t>
            </a:r>
          </a:p>
          <a:p>
            <a:pPr algn="ctr"/>
            <a:r>
              <a:rPr lang="ru-RU" sz="5400" b="1" cap="none" spc="5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Сергеевич</a:t>
            </a:r>
          </a:p>
          <a:p>
            <a:pPr algn="ctr"/>
            <a:r>
              <a:rPr lang="ru-RU" sz="5400" b="1" spc="5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Пушкин</a:t>
            </a:r>
            <a:r>
              <a:rPr lang="ru-RU" sz="5400" b="1" cap="none" spc="5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cap="none" spc="50" dirty="0">
              <a:ln w="28575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653</Words>
  <Application>Microsoft Office PowerPoint</Application>
  <PresentationFormat>Экран (4:3)</PresentationFormat>
  <Paragraphs>95</Paragraphs>
  <Slides>25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Интегрированный урок по теме  «Полтавская битва» </vt:lpstr>
      <vt:lpstr>…Россия молодая,  В бореньях силы напрягая, Мужала с гением Петра.  </vt:lpstr>
      <vt:lpstr>                Когда  в 1812 году Наполеон вторгся в Россию, к нему для переговоров о мире, был направлен генерал Балашов. С едкой насмешкой французский  император спросил у Балашова, не может ли он указать самый подходящий путь на Москву. Балашов, как свидетельствует предание, ответил: «Есть много дорог на Москву, одна из них ведёт через ……………».  </vt:lpstr>
      <vt:lpstr>Презентация PowerPoint</vt:lpstr>
      <vt:lpstr>Историческая справка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Литературные  приёмы Пушкина.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Петер Энглунд «Полтава. Рассказ о гибели одной армии».</vt:lpstr>
      <vt:lpstr>Петер Энглунд «Полтава. Рассказ о гибели одной армии».</vt:lpstr>
      <vt:lpstr>Значение битвы.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…Р</dc:title>
  <dc:creator>тамара</dc:creator>
  <cp:lastModifiedBy>1</cp:lastModifiedBy>
  <cp:revision>61</cp:revision>
  <dcterms:created xsi:type="dcterms:W3CDTF">2014-04-08T03:57:35Z</dcterms:created>
  <dcterms:modified xsi:type="dcterms:W3CDTF">2016-02-04T06:29:46Z</dcterms:modified>
</cp:coreProperties>
</file>