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86" autoAdjust="0"/>
  </p:normalViewPr>
  <p:slideViewPr>
    <p:cSldViewPr>
      <p:cViewPr varScale="1">
        <p:scale>
          <a:sx n="85" d="100"/>
          <a:sy n="85" d="100"/>
        </p:scale>
        <p:origin x="-60" y="-3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C:\Users\User\Desktop\Рисунок8.png"/>
          <p:cNvPicPr>
            <a:picLocks noChangeAspect="1" noChangeArrowheads="1"/>
          </p:cNvPicPr>
          <p:nvPr/>
        </p:nvPicPr>
        <p:blipFill>
          <a:blip r:embed="rId2" cstate="email">
            <a:lum bright="-10000"/>
          </a:blip>
          <a:srcRect/>
          <a:stretch>
            <a:fillRect/>
          </a:stretch>
        </p:blipFill>
        <p:spPr bwMode="auto">
          <a:xfrm>
            <a:off x="820886" y="548640"/>
            <a:ext cx="8063345" cy="570253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81999" y="1440873"/>
            <a:ext cx="6858000" cy="2069091"/>
          </a:xfrm>
        </p:spPr>
        <p:txBody>
          <a:bodyPr anchor="b"/>
          <a:lstStyle>
            <a:lvl1pPr algn="ctr">
              <a:defRPr sz="4500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81999" y="3602037"/>
            <a:ext cx="6858000" cy="1655763"/>
          </a:xfrm>
        </p:spPr>
        <p:txBody>
          <a:bodyPr>
            <a:normAutofit/>
          </a:bodyPr>
          <a:lstStyle>
            <a:lvl1pPr marL="0" indent="0" algn="ctr">
              <a:buNone/>
              <a:defRPr sz="27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2A4EC-8DCD-4ECE-9EB0-26883F9C87F3}" type="datetimeFigureOut">
              <a:rPr lang="ru-RU" smtClean="0"/>
              <a:t>20.05.2019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02F0-13D7-4F15-8B96-AD0F861E77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15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2A4EC-8DCD-4ECE-9EB0-26883F9C87F3}" type="datetimeFigureOut">
              <a:rPr lang="ru-RU" smtClean="0"/>
              <a:t>20.05.2019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02F0-13D7-4F15-8B96-AD0F861E77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577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2A4EC-8DCD-4ECE-9EB0-26883F9C87F3}" type="datetimeFigureOut">
              <a:rPr lang="ru-RU" smtClean="0"/>
              <a:t>20.05.2019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02F0-13D7-4F15-8B96-AD0F861E77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114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37756" y="235528"/>
            <a:ext cx="8239991" cy="6381405"/>
          </a:xfrm>
          <a:prstGeom prst="rect">
            <a:avLst/>
          </a:prstGeom>
          <a:solidFill>
            <a:srgbClr val="FFFFF7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273" y="365126"/>
            <a:ext cx="8042564" cy="138531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1273" y="1825625"/>
            <a:ext cx="8042564" cy="454746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2A4EC-8DCD-4ECE-9EB0-26883F9C87F3}" type="datetimeFigureOut">
              <a:rPr lang="ru-RU" smtClean="0"/>
              <a:t>20.05.2019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02F0-13D7-4F15-8B96-AD0F861E77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502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C:\Users\User\Desktop\Рисунок8.png"/>
          <p:cNvPicPr>
            <a:picLocks noChangeAspect="1" noChangeArrowheads="1"/>
          </p:cNvPicPr>
          <p:nvPr/>
        </p:nvPicPr>
        <p:blipFill>
          <a:blip r:embed="rId2" cstate="email">
            <a:lum bright="-10000"/>
          </a:blip>
          <a:srcRect/>
          <a:stretch>
            <a:fillRect/>
          </a:stretch>
        </p:blipFill>
        <p:spPr bwMode="auto">
          <a:xfrm>
            <a:off x="1381990" y="576349"/>
            <a:ext cx="7076210" cy="570253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0590" y="1551711"/>
            <a:ext cx="6504710" cy="2331893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3993719"/>
            <a:ext cx="6567056" cy="952355"/>
          </a:xfrm>
        </p:spPr>
        <p:txBody>
          <a:bodyPr>
            <a:normAutofit/>
          </a:bodyPr>
          <a:lstStyle>
            <a:lvl1pPr marL="0" indent="0" algn="ctr">
              <a:buNone/>
              <a:defRPr sz="27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2A4EC-8DCD-4ECE-9EB0-26883F9C87F3}" type="datetimeFigureOut">
              <a:rPr lang="ru-RU" smtClean="0"/>
              <a:t>20.05.2019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02F0-13D7-4F15-8B96-AD0F861E77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74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37756" y="235528"/>
            <a:ext cx="8239991" cy="6381405"/>
          </a:xfrm>
          <a:prstGeom prst="rect">
            <a:avLst/>
          </a:prstGeom>
          <a:solidFill>
            <a:srgbClr val="FFFFF7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6866" y="365125"/>
            <a:ext cx="804484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46867" y="1825624"/>
            <a:ext cx="3964125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88932" y="1825624"/>
            <a:ext cx="3964125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2A4EC-8DCD-4ECE-9EB0-26883F9C87F3}" type="datetimeFigureOut">
              <a:rPr lang="ru-RU" smtClean="0"/>
              <a:t>20.05.2019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02F0-13D7-4F15-8B96-AD0F861E77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653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737756" y="235528"/>
            <a:ext cx="8239991" cy="6381405"/>
          </a:xfrm>
          <a:prstGeom prst="rect">
            <a:avLst/>
          </a:prstGeom>
          <a:solidFill>
            <a:srgbClr val="FFFFF7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013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00014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00014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99324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899324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2A4EC-8DCD-4ECE-9EB0-26883F9C87F3}" type="datetimeFigureOut">
              <a:rPr lang="ru-RU" smtClean="0"/>
              <a:t>20.05.2019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02F0-13D7-4F15-8B96-AD0F861E77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237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37756" y="235528"/>
            <a:ext cx="8239991" cy="6381405"/>
          </a:xfrm>
          <a:prstGeom prst="rect">
            <a:avLst/>
          </a:prstGeom>
          <a:solidFill>
            <a:srgbClr val="FFFFF7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8423" y="378981"/>
            <a:ext cx="7886700" cy="115887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2A4EC-8DCD-4ECE-9EB0-26883F9C87F3}" type="datetimeFigureOut">
              <a:rPr lang="ru-RU" smtClean="0"/>
              <a:t>20.05.2019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02F0-13D7-4F15-8B96-AD0F861E77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11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2A4EC-8DCD-4ECE-9EB0-26883F9C87F3}" type="datetimeFigureOut">
              <a:rPr lang="ru-RU" smtClean="0"/>
              <a:t>20.05.2019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02F0-13D7-4F15-8B96-AD0F861E77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619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2A4EC-8DCD-4ECE-9EB0-26883F9C87F3}" type="datetimeFigureOut">
              <a:rPr lang="ru-RU" smtClean="0"/>
              <a:t>20.05.2019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02F0-13D7-4F15-8B96-AD0F861E77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855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2A4EC-8DCD-4ECE-9EB0-26883F9C87F3}" type="datetimeFigureOut">
              <a:rPr lang="ru-RU" smtClean="0"/>
              <a:t>20.05.2019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02F0-13D7-4F15-8B96-AD0F861E77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070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9986" y="309708"/>
            <a:ext cx="7886700" cy="13255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09204" y="1784061"/>
            <a:ext cx="7886700" cy="435133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2A4EC-8DCD-4ECE-9EB0-26883F9C87F3}" type="datetimeFigureOut">
              <a:rPr lang="ru-RU" smtClean="0"/>
              <a:t>20.05.2019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102F0-13D7-4F15-8B96-AD0F861E777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Рамка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906"/>
            </a:avLst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708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4100" b="1" kern="1200" cap="none" spc="0">
          <a:ln w="11430"/>
          <a:solidFill>
            <a:schemeClr val="accent4">
              <a:lumMod val="50000"/>
            </a:schemeClr>
          </a:solidFill>
          <a:effectLst>
            <a:outerShdw blurRad="50800" dist="39000" dir="5460000" algn="tl">
              <a:srgbClr val="000000">
                <a:alpha val="38000"/>
              </a:srgbClr>
            </a:outerShdw>
          </a:effectLst>
          <a:latin typeface="Arial Black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lookw.ru/1/197/1380317509-iguana----30.jpg" TargetMode="External"/><Relationship Id="rId2" Type="http://schemas.openxmlformats.org/officeDocument/2006/relationships/hyperlink" Target="https://avatars.mds.yandex.net/get-pdb/911433/32e7085a-3206-4ac2-b842-e04782d19e53/s1200?webp=fals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556792"/>
            <a:ext cx="7416824" cy="2573147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44450" lvl="0" defTabSz="914400">
              <a:lnSpc>
                <a:spcPct val="100000"/>
              </a:lnSpc>
              <a:spcBef>
                <a:spcPts val="0"/>
              </a:spcBef>
            </a:pPr>
            <a:r>
              <a:rPr lang="ru-RU" sz="1800" b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/>
                <a:ea typeface="+mn-ea"/>
                <a:cs typeface="+mn-cs"/>
              </a:rPr>
              <a:t>Интерактивный </a:t>
            </a:r>
            <a:r>
              <a:rPr lang="ru-RU" sz="1800" b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/>
                <a:ea typeface="+mn-ea"/>
                <a:cs typeface="+mn-cs"/>
              </a:rPr>
              <a:t>ресурс кроссворд в картинках </a:t>
            </a:r>
            <a:br>
              <a:rPr lang="ru-RU" sz="1800" b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/>
                <a:ea typeface="+mn-ea"/>
                <a:cs typeface="+mn-cs"/>
              </a:rPr>
            </a:br>
            <a:r>
              <a:rPr lang="ru-RU" sz="1800" b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/>
                <a:ea typeface="+mn-ea"/>
                <a:cs typeface="+mn-cs"/>
              </a:rPr>
              <a:t>«</a:t>
            </a:r>
            <a:r>
              <a:rPr lang="ru-RU" sz="180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/>
                <a:ea typeface="+mn-ea"/>
                <a:cs typeface="+mn-cs"/>
              </a:rPr>
              <a:t>Амфибии и рептилии</a:t>
            </a:r>
            <a:r>
              <a:rPr lang="ru-RU" sz="1800" b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/>
                <a:ea typeface="+mn-ea"/>
                <a:cs typeface="+mn-cs"/>
              </a:rPr>
              <a:t>»  </a:t>
            </a:r>
            <a:br>
              <a:rPr lang="ru-RU" sz="1800" b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/>
                <a:ea typeface="+mn-ea"/>
                <a:cs typeface="+mn-cs"/>
              </a:rPr>
            </a:br>
            <a:r>
              <a:rPr lang="ru-RU" sz="1800" b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/>
                <a:ea typeface="+mn-ea"/>
                <a:cs typeface="+mn-cs"/>
              </a:rPr>
              <a:t>к урокам  биологии в 7-8 классах  (базовый уровень) ФГОС</a:t>
            </a:r>
            <a:br>
              <a:rPr lang="ru-RU" sz="1800" b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/>
                <a:ea typeface="+mn-ea"/>
                <a:cs typeface="+mn-cs"/>
              </a:rPr>
            </a:br>
            <a:r>
              <a:rPr lang="ru-RU" sz="1800" b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/>
                <a:ea typeface="+mn-ea"/>
                <a:cs typeface="+mn-cs"/>
              </a:rPr>
              <a:t>по </a:t>
            </a:r>
            <a:r>
              <a:rPr lang="ru-RU" sz="1800" b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/>
                <a:ea typeface="+mn-ea"/>
                <a:cs typeface="+mn-cs"/>
              </a:rPr>
              <a:t>программе </a:t>
            </a:r>
            <a:r>
              <a:rPr lang="ru-RU" sz="1800" b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/>
                <a:ea typeface="+mn-ea"/>
                <a:cs typeface="+mn-cs"/>
              </a:rPr>
              <a:t>Пономарёвой</a:t>
            </a:r>
            <a:r>
              <a:rPr lang="ru-RU" sz="1800" b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/>
                <a:ea typeface="+mn-ea"/>
                <a:cs typeface="+mn-cs"/>
              </a:rPr>
              <a:t> И.Н. Учебник : Биология. 7 (8) класс: учебник для учащихся общеобразовательных учреждений / В. М. Константинов, В. Г. Бабенко, В. С. Кучменко; М., </a:t>
            </a:r>
            <a:r>
              <a:rPr lang="ru-RU" sz="1800" b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/>
                <a:ea typeface="+mn-ea"/>
                <a:cs typeface="+mn-cs"/>
              </a:rPr>
              <a:t>Вентана</a:t>
            </a:r>
            <a:r>
              <a:rPr lang="ru-RU" sz="1800" b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/>
                <a:ea typeface="+mn-ea"/>
                <a:cs typeface="+mn-cs"/>
              </a:rPr>
              <a:t>-Граф, 2018. – 336с.: ил. – (Российский учебник). ФГОС</a:t>
            </a:r>
            <a:r>
              <a:rPr lang="ru-RU" sz="1800" b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ru-RU" sz="1800" b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51720" y="4365104"/>
            <a:ext cx="52200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" lvl="0" algn="ctr"/>
            <a:r>
              <a:rPr lang="ru-RU" altLang="ru-RU" sz="1600" b="1" dirty="0">
                <a:solidFill>
                  <a:schemeClr val="bg1"/>
                </a:solidFill>
              </a:rPr>
              <a:t>Автор материала</a:t>
            </a:r>
            <a:r>
              <a:rPr lang="ru-RU" altLang="ru-RU" sz="1600" dirty="0">
                <a:solidFill>
                  <a:schemeClr val="bg1"/>
                </a:solidFill>
              </a:rPr>
              <a:t>:</a:t>
            </a:r>
          </a:p>
          <a:p>
            <a:pPr marL="44450" lvl="0" algn="ctr"/>
            <a:r>
              <a:rPr lang="ru-RU" altLang="ru-RU" sz="1600" dirty="0">
                <a:solidFill>
                  <a:schemeClr val="bg1"/>
                </a:solidFill>
              </a:rPr>
              <a:t> </a:t>
            </a:r>
            <a:r>
              <a:rPr lang="ru-RU" altLang="ru-RU" sz="1600" i="1" dirty="0">
                <a:solidFill>
                  <a:schemeClr val="bg1"/>
                </a:solidFill>
              </a:rPr>
              <a:t>Медведева Татьяна Александровна</a:t>
            </a:r>
            <a:r>
              <a:rPr lang="ru-RU" altLang="ru-RU" sz="1600" i="1" dirty="0" smtClean="0">
                <a:solidFill>
                  <a:schemeClr val="bg1"/>
                </a:solidFill>
              </a:rPr>
              <a:t>, учитель </a:t>
            </a:r>
            <a:r>
              <a:rPr lang="ru-RU" altLang="ru-RU" sz="1600" i="1" dirty="0">
                <a:solidFill>
                  <a:schemeClr val="bg1"/>
                </a:solidFill>
              </a:rPr>
              <a:t>биологии</a:t>
            </a:r>
          </a:p>
          <a:p>
            <a:pPr marL="44450" lvl="0" algn="ctr"/>
            <a:r>
              <a:rPr lang="ru-RU" altLang="ru-RU" sz="1600" i="1" dirty="0">
                <a:solidFill>
                  <a:schemeClr val="bg1"/>
                </a:solidFill>
              </a:rPr>
              <a:t>высшей квалификационной категории</a:t>
            </a:r>
          </a:p>
          <a:p>
            <a:pPr marL="44450" lvl="0" algn="ctr"/>
            <a:r>
              <a:rPr lang="ru-RU" altLang="ru-RU" sz="1600" dirty="0">
                <a:solidFill>
                  <a:schemeClr val="bg1"/>
                </a:solidFill>
              </a:rPr>
              <a:t>МБОУ Арбатская средняя </a:t>
            </a:r>
            <a:r>
              <a:rPr lang="ru-RU" altLang="ru-RU" sz="1600" dirty="0" smtClean="0">
                <a:solidFill>
                  <a:schemeClr val="bg1"/>
                </a:solidFill>
              </a:rPr>
              <a:t>школа </a:t>
            </a:r>
            <a:r>
              <a:rPr lang="ru-RU" altLang="ru-RU" sz="1600" dirty="0" err="1" smtClean="0">
                <a:solidFill>
                  <a:schemeClr val="bg1"/>
                </a:solidFill>
              </a:rPr>
              <a:t>Таштыпского</a:t>
            </a:r>
            <a:r>
              <a:rPr lang="ru-RU" altLang="ru-RU" sz="1600" dirty="0" smtClean="0">
                <a:solidFill>
                  <a:schemeClr val="bg1"/>
                </a:solidFill>
              </a:rPr>
              <a:t> </a:t>
            </a:r>
            <a:r>
              <a:rPr lang="ru-RU" altLang="ru-RU" sz="1600" dirty="0">
                <a:solidFill>
                  <a:schemeClr val="bg1"/>
                </a:solidFill>
              </a:rPr>
              <a:t>района</a:t>
            </a:r>
          </a:p>
          <a:p>
            <a:pPr marL="44450" lvl="0" algn="ctr"/>
            <a:r>
              <a:rPr lang="ru-RU" altLang="ru-RU" sz="1600" dirty="0">
                <a:solidFill>
                  <a:schemeClr val="bg1"/>
                </a:solidFill>
              </a:rPr>
              <a:t>Республики </a:t>
            </a:r>
            <a:r>
              <a:rPr lang="ru-RU" altLang="ru-RU" sz="1600" dirty="0" smtClean="0">
                <a:solidFill>
                  <a:schemeClr val="bg1"/>
                </a:solidFill>
              </a:rPr>
              <a:t>Хакасия</a:t>
            </a:r>
          </a:p>
          <a:p>
            <a:pPr marL="44450" lvl="0" algn="ctr"/>
            <a:r>
              <a:rPr lang="ru-RU" altLang="ru-RU" sz="1600" dirty="0" err="1" smtClean="0">
                <a:solidFill>
                  <a:schemeClr val="bg1"/>
                </a:solidFill>
              </a:rPr>
              <a:t>Арбаты</a:t>
            </a:r>
            <a:r>
              <a:rPr lang="ru-RU" altLang="ru-RU" sz="1600" dirty="0" smtClean="0">
                <a:solidFill>
                  <a:schemeClr val="bg1"/>
                </a:solidFill>
              </a:rPr>
              <a:t> - 2019</a:t>
            </a:r>
            <a:endParaRPr lang="ru-RU" altLang="ru-RU" dirty="0">
              <a:solidFill>
                <a:srgbClr val="1F49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58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6742" y="206261"/>
            <a:ext cx="8042564" cy="1385311"/>
          </a:xfrm>
        </p:spPr>
        <p:txBody>
          <a:bodyPr/>
          <a:lstStyle/>
          <a:p>
            <a:r>
              <a:rPr lang="ru-RU" b="1" dirty="0" smtClean="0"/>
              <a:t>Амфибии и Рептилии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5329862"/>
              </p:ext>
            </p:extLst>
          </p:nvPr>
        </p:nvGraphicFramePr>
        <p:xfrm>
          <a:off x="1010983" y="1276346"/>
          <a:ext cx="7056781" cy="532859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80152"/>
                <a:gridCol w="509359"/>
                <a:gridCol w="580152"/>
                <a:gridCol w="580152"/>
                <a:gridCol w="580152"/>
                <a:gridCol w="580152"/>
                <a:gridCol w="580152"/>
                <a:gridCol w="511085"/>
                <a:gridCol w="511085"/>
                <a:gridCol w="511085"/>
                <a:gridCol w="511085"/>
                <a:gridCol w="511085"/>
                <a:gridCol w="511085"/>
              </a:tblGrid>
              <a:tr h="48178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2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178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178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142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8178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48178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48178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49142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48178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48178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49142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9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626007" y="1359573"/>
            <a:ext cx="1584176" cy="909748"/>
            <a:chOff x="323528" y="1541695"/>
            <a:chExt cx="1584176" cy="909748"/>
          </a:xfrm>
        </p:grpSpPr>
        <p:pic>
          <p:nvPicPr>
            <p:cNvPr id="1025" name="Picture 1" descr="D:\Мои документы\биология\7 кл\кроссворд_амфибии и рептилии\1 жаба_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1541695"/>
              <a:ext cx="1584176" cy="909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1429398" y="2051333"/>
              <a:ext cx="2880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/>
                <a:t>1</a:t>
              </a:r>
              <a:endParaRPr lang="ru-RU" sz="2000" b="1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779912" y="2205208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Ж    А   Б   А</a:t>
            </a:r>
            <a:endParaRPr lang="ru-RU" sz="3200" b="1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153988" y="2110618"/>
            <a:ext cx="2628292" cy="1317786"/>
            <a:chOff x="61246" y="2248406"/>
            <a:chExt cx="2628292" cy="1317786"/>
          </a:xfrm>
        </p:grpSpPr>
        <p:pic>
          <p:nvPicPr>
            <p:cNvPr id="1026" name="Picture 2" descr="D:\Мои документы\биология\7 кл\кроссворд_амфибии и рептилии\2 саламандра_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46" y="2248406"/>
              <a:ext cx="2448272" cy="1317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2329498" y="2248406"/>
              <a:ext cx="360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/>
                <a:t>2</a:t>
              </a:r>
              <a:endParaRPr lang="ru-RU" sz="2400" b="1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499992" y="1700808"/>
            <a:ext cx="57606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С</a:t>
            </a:r>
          </a:p>
          <a:p>
            <a:r>
              <a:rPr lang="ru-RU" sz="3200" b="1" dirty="0" smtClean="0"/>
              <a:t>А</a:t>
            </a:r>
            <a:endParaRPr lang="ru-RU" sz="3200" b="1" dirty="0"/>
          </a:p>
          <a:p>
            <a:r>
              <a:rPr lang="ru-RU" sz="3200" b="1" dirty="0" smtClean="0"/>
              <a:t>Л</a:t>
            </a:r>
          </a:p>
          <a:p>
            <a:r>
              <a:rPr lang="ru-RU" sz="3200" b="1" dirty="0" smtClean="0"/>
              <a:t>А</a:t>
            </a:r>
          </a:p>
          <a:p>
            <a:r>
              <a:rPr lang="ru-RU" sz="3200" b="1" dirty="0" smtClean="0"/>
              <a:t>М</a:t>
            </a:r>
          </a:p>
          <a:p>
            <a:r>
              <a:rPr lang="ru-RU" sz="3200" b="1" dirty="0" smtClean="0"/>
              <a:t>А</a:t>
            </a:r>
          </a:p>
          <a:p>
            <a:r>
              <a:rPr lang="ru-RU" sz="3200" b="1" dirty="0" smtClean="0"/>
              <a:t>Н</a:t>
            </a:r>
          </a:p>
          <a:p>
            <a:r>
              <a:rPr lang="ru-RU" sz="3200" b="1" dirty="0" smtClean="0"/>
              <a:t>Д</a:t>
            </a:r>
          </a:p>
          <a:p>
            <a:r>
              <a:rPr lang="ru-RU" sz="3200" b="1" dirty="0" smtClean="0"/>
              <a:t>Р</a:t>
            </a:r>
          </a:p>
          <a:p>
            <a:r>
              <a:rPr lang="ru-RU" sz="3200" b="1" dirty="0"/>
              <a:t>А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5748819" y="1442760"/>
            <a:ext cx="3471649" cy="2525057"/>
            <a:chOff x="5724128" y="1269475"/>
            <a:chExt cx="3471649" cy="2525057"/>
          </a:xfrm>
        </p:grpSpPr>
        <p:pic>
          <p:nvPicPr>
            <p:cNvPr id="1027" name="Picture 3" descr="D:\Мои документы\биология\7 кл\кроссворд_амфибии и рептилии\3 тритон_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4128" y="1269475"/>
              <a:ext cx="3471649" cy="2525057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7723962" y="1360740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/>
                <a:t>3</a:t>
              </a:r>
              <a:endParaRPr lang="ru-RU" sz="2400" b="1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691680" y="4607828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Т    Р   И    Т    О   Н</a:t>
            </a:r>
            <a:endParaRPr lang="ru-RU" sz="3200" b="1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410610" y="3358335"/>
            <a:ext cx="1512168" cy="1366809"/>
            <a:chOff x="179512" y="3445168"/>
            <a:chExt cx="1512168" cy="1366809"/>
          </a:xfrm>
        </p:grpSpPr>
        <p:pic>
          <p:nvPicPr>
            <p:cNvPr id="1028" name="Picture 4" descr="D:\Мои документы\биология\7 кл\кроссворд_амфибии и рептилии\4 жаба_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3445168"/>
              <a:ext cx="1512168" cy="13668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1238075" y="4198302"/>
              <a:ext cx="3281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/>
                <a:t>4</a:t>
              </a:r>
              <a:endParaRPr lang="ru-RU" sz="2400" b="1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4499992" y="2675329"/>
            <a:ext cx="3656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Л    Я   Г    У  Ш  К   А</a:t>
            </a:r>
            <a:endParaRPr lang="ru-RU" sz="3200" b="1" dirty="0"/>
          </a:p>
        </p:txBody>
      </p:sp>
      <p:grpSp>
        <p:nvGrpSpPr>
          <p:cNvPr id="17" name="Группа 16"/>
          <p:cNvGrpSpPr/>
          <p:nvPr/>
        </p:nvGrpSpPr>
        <p:grpSpPr>
          <a:xfrm>
            <a:off x="7209905" y="4057720"/>
            <a:ext cx="2010563" cy="1892118"/>
            <a:chOff x="6934704" y="4581128"/>
            <a:chExt cx="2010563" cy="1892118"/>
          </a:xfrm>
        </p:grpSpPr>
        <p:pic>
          <p:nvPicPr>
            <p:cNvPr id="1029" name="Picture 5" descr="D:\Мои документы\биология\7 кл\кроссворд_амфибии и рептилии\5 гаттерия_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4704" y="4581128"/>
              <a:ext cx="2010563" cy="1892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7758223" y="4659967"/>
              <a:ext cx="5924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/>
                <a:t>5</a:t>
              </a:r>
              <a:endParaRPr lang="ru-RU" sz="2400" b="1" dirty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2750747" y="3158957"/>
            <a:ext cx="3577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И    Г    У    А    Н   А</a:t>
            </a:r>
            <a:endParaRPr lang="ru-RU" sz="3200" b="1" dirty="0"/>
          </a:p>
        </p:txBody>
      </p:sp>
      <p:grpSp>
        <p:nvGrpSpPr>
          <p:cNvPr id="21" name="Группа 20"/>
          <p:cNvGrpSpPr/>
          <p:nvPr/>
        </p:nvGrpSpPr>
        <p:grpSpPr>
          <a:xfrm>
            <a:off x="6123287" y="5333562"/>
            <a:ext cx="1889135" cy="1584311"/>
            <a:chOff x="6721403" y="5136418"/>
            <a:chExt cx="1889135" cy="1584311"/>
          </a:xfrm>
        </p:grpSpPr>
        <p:pic>
          <p:nvPicPr>
            <p:cNvPr id="1030" name="Picture 6" descr="D:\Мои документы\биология\7 кл\кроссворд_амфибии и рептилии\6 хамелеон_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1403" y="5136418"/>
              <a:ext cx="1889135" cy="15843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8103102" y="5309917"/>
              <a:ext cx="4036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/>
                <a:t>6</a:t>
              </a:r>
              <a:endParaRPr lang="ru-RU" sz="2400" b="1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287428" y="3675430"/>
            <a:ext cx="44365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 Х    А   М   Е    Л  Е    О  Н</a:t>
            </a:r>
            <a:endParaRPr lang="ru-RU" sz="3200" b="1" dirty="0"/>
          </a:p>
        </p:txBody>
      </p:sp>
      <p:grpSp>
        <p:nvGrpSpPr>
          <p:cNvPr id="23" name="Группа 22"/>
          <p:cNvGrpSpPr/>
          <p:nvPr/>
        </p:nvGrpSpPr>
        <p:grpSpPr>
          <a:xfrm>
            <a:off x="128914" y="5145709"/>
            <a:ext cx="2526136" cy="1507813"/>
            <a:chOff x="127232" y="5248965"/>
            <a:chExt cx="2526136" cy="1507813"/>
          </a:xfrm>
        </p:grpSpPr>
        <p:pic>
          <p:nvPicPr>
            <p:cNvPr id="1031" name="Picture 7" descr="D:\Мои документы\биология\7 кл\кроссворд_амфибии и рептилии\7 варан_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232" y="5248965"/>
              <a:ext cx="2526136" cy="15078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1115616" y="5540749"/>
              <a:ext cx="4505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/>
                <a:t>7</a:t>
              </a:r>
              <a:endParaRPr lang="ru-RU" sz="2000" b="1" dirty="0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3275856" y="5607229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 В    А   Р    А   Н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917528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6" grpId="0"/>
      <p:bldP spid="20" grpId="0"/>
      <p:bldP spid="24" grpId="0"/>
      <p:bldP spid="29" grpId="0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8208912" cy="1202485"/>
          </a:xfrm>
        </p:spPr>
        <p:txBody>
          <a:bodyPr>
            <a:normAutofit/>
          </a:bodyPr>
          <a:lstStyle/>
          <a:p>
            <a:r>
              <a:rPr lang="ru-RU" dirty="0" smtClean="0"/>
              <a:t>Литература  и источники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772816"/>
            <a:ext cx="7704856" cy="4190063"/>
          </a:xfrm>
        </p:spPr>
        <p:txBody>
          <a:bodyPr>
            <a:normAutofit/>
          </a:bodyPr>
          <a:lstStyle/>
          <a:p>
            <a:pPr marL="44450" indent="-44450" algn="just">
              <a:buFont typeface="+mj-lt"/>
              <a:buAutoNum type="arabicPeriod"/>
              <a:tabLst>
                <a:tab pos="92075" algn="l"/>
              </a:tabLst>
            </a:pPr>
            <a:r>
              <a:rPr lang="ru-RU" altLang="ru-RU" sz="1600" dirty="0" smtClean="0"/>
              <a:t>Учебник </a:t>
            </a:r>
            <a:r>
              <a:rPr lang="ru-RU" altLang="ru-RU" sz="1600" dirty="0"/>
              <a:t>: </a:t>
            </a:r>
            <a:r>
              <a:rPr lang="ru-RU" sz="1600" dirty="0"/>
              <a:t>Биология. 7 (8) класс: учебник для учащихся общеобразовательных учреждений / В. М. Константинов, В. Г. Бабенко, В. С. Кучменко; М., </a:t>
            </a:r>
            <a:r>
              <a:rPr lang="ru-RU" sz="1600" dirty="0" err="1"/>
              <a:t>Вентана</a:t>
            </a:r>
            <a:r>
              <a:rPr lang="ru-RU" sz="1600" dirty="0"/>
              <a:t>-Граф, 2018. – 336с.: ил. – (Российский учебник). </a:t>
            </a:r>
            <a:r>
              <a:rPr lang="ru-RU" sz="1600" dirty="0" smtClean="0"/>
              <a:t>ФГОС</a:t>
            </a:r>
            <a:endParaRPr lang="ru-RU" sz="1600" dirty="0" smtClean="0">
              <a:solidFill>
                <a:schemeClr val="tx1"/>
              </a:solidFill>
            </a:endParaRPr>
          </a:p>
          <a:p>
            <a:pPr marL="44450" indent="-44450" algn="just">
              <a:buFont typeface="+mj-lt"/>
              <a:buAutoNum type="arabicPeriod"/>
              <a:tabLst>
                <a:tab pos="92075" algn="l"/>
              </a:tabLst>
            </a:pPr>
            <a:r>
              <a:rPr lang="ru-RU" sz="1600" dirty="0" smtClean="0">
                <a:solidFill>
                  <a:schemeClr val="tx1"/>
                </a:solidFill>
              </a:rPr>
              <a:t>. </a:t>
            </a:r>
            <a:r>
              <a:rPr lang="ru-RU" sz="1600" dirty="0" err="1" smtClean="0">
                <a:solidFill>
                  <a:schemeClr val="tx1"/>
                </a:solidFill>
              </a:rPr>
              <a:t>В.М.Константинов</a:t>
            </a:r>
            <a:r>
              <a:rPr lang="ru-RU" sz="1600" dirty="0">
                <a:solidFill>
                  <a:schemeClr val="tx1"/>
                </a:solidFill>
              </a:rPr>
              <a:t>. Биология. Животные. 7 класс. Методическое пособие для учителя. - М.: </a:t>
            </a:r>
            <a:r>
              <a:rPr lang="ru-RU" sz="1600" dirty="0" err="1">
                <a:solidFill>
                  <a:schemeClr val="tx1"/>
                </a:solidFill>
              </a:rPr>
              <a:t>Вентана</a:t>
            </a:r>
            <a:r>
              <a:rPr lang="ru-RU" sz="1600" dirty="0">
                <a:solidFill>
                  <a:schemeClr val="tx1"/>
                </a:solidFill>
              </a:rPr>
              <a:t>-Граф, 2008</a:t>
            </a:r>
          </a:p>
          <a:p>
            <a:pPr marL="284480" indent="-514350">
              <a:buFont typeface="+mj-lt"/>
              <a:buAutoNum type="arabicPeriod"/>
            </a:pPr>
            <a:r>
              <a:rPr lang="ru-RU" altLang="ru-RU" sz="1600" dirty="0" smtClean="0">
                <a:solidFill>
                  <a:schemeClr val="tx1"/>
                </a:solidFill>
              </a:rPr>
              <a:t>Систематика животных</a:t>
            </a:r>
            <a:r>
              <a:rPr lang="ru-RU" altLang="ru-RU" sz="1600" dirty="0" smtClean="0">
                <a:solidFill>
                  <a:schemeClr val="tx1"/>
                </a:solidFill>
              </a:rPr>
              <a:t>.  </a:t>
            </a:r>
            <a:r>
              <a:rPr lang="en-US" altLang="ru-RU" sz="1600" dirty="0" err="1" smtClean="0">
                <a:solidFill>
                  <a:schemeClr val="tx1"/>
                </a:solidFill>
              </a:rPr>
              <a:t>swf</a:t>
            </a:r>
            <a:r>
              <a:rPr lang="en-US" altLang="ru-RU" sz="1600" dirty="0" smtClean="0">
                <a:solidFill>
                  <a:schemeClr val="tx1"/>
                </a:solidFill>
              </a:rPr>
              <a:t> </a:t>
            </a:r>
            <a:r>
              <a:rPr lang="en-US" altLang="ru-RU" sz="1600" dirty="0" smtClean="0">
                <a:solidFill>
                  <a:schemeClr val="tx1"/>
                </a:solidFill>
              </a:rPr>
              <a:t>- CD</a:t>
            </a:r>
            <a:r>
              <a:rPr lang="ru-RU" altLang="ru-RU" sz="1600" dirty="0" smtClean="0">
                <a:solidFill>
                  <a:schemeClr val="tx1"/>
                </a:solidFill>
              </a:rPr>
              <a:t>-диск. 1С: Школа.  Биология, 7 </a:t>
            </a:r>
            <a:r>
              <a:rPr lang="ru-RU" altLang="ru-RU" sz="1600" dirty="0" err="1" smtClean="0">
                <a:solidFill>
                  <a:schemeClr val="tx1"/>
                </a:solidFill>
              </a:rPr>
              <a:t>кл</a:t>
            </a:r>
            <a:r>
              <a:rPr lang="ru-RU" altLang="ru-RU" sz="1600" dirty="0" smtClean="0">
                <a:solidFill>
                  <a:schemeClr val="tx1"/>
                </a:solidFill>
              </a:rPr>
              <a:t>. (На платформе «1С:Образование 4. Дом») ООО «1С-Паблишинг», 2008 – иллюстрации</a:t>
            </a:r>
          </a:p>
          <a:p>
            <a:pPr marL="284480" indent="-514350">
              <a:buFont typeface="+mj-lt"/>
              <a:buAutoNum type="arabicPeriod"/>
            </a:pPr>
            <a:r>
              <a:rPr lang="ru-RU" sz="1600" dirty="0"/>
              <a:t>Хамелеон</a:t>
            </a:r>
            <a:r>
              <a:rPr lang="ru-RU" sz="1600" b="1" dirty="0">
                <a:solidFill>
                  <a:srgbClr val="512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Arial" charset="0"/>
              </a:rPr>
              <a:t> - </a:t>
            </a:r>
            <a:r>
              <a:rPr lang="en-US" sz="1600" b="1" dirty="0">
                <a:solidFill>
                  <a:srgbClr val="512373"/>
                </a:solidFill>
                <a:cs typeface="Arial" charset="0"/>
                <a:hlinkClick r:id="rId2"/>
              </a:rPr>
              <a:t>https://avatars.mds.yandex.net/get-pdb/911433/32e7085a-3206-4ac2-b842-e04782d19e53/s1200?webp=false</a:t>
            </a:r>
            <a:r>
              <a:rPr lang="ru-RU" sz="1600" b="1" dirty="0">
                <a:solidFill>
                  <a:srgbClr val="512373"/>
                </a:solidFill>
                <a:cs typeface="Arial" charset="0"/>
              </a:rPr>
              <a:t> </a:t>
            </a:r>
            <a:endParaRPr lang="ru-RU" sz="1600" b="1" dirty="0" smtClean="0">
              <a:solidFill>
                <a:srgbClr val="512373"/>
              </a:solidFill>
              <a:cs typeface="Arial" charset="0"/>
            </a:endParaRPr>
          </a:p>
          <a:p>
            <a:pPr marL="284480" indent="-514350">
              <a:buFont typeface="+mj-lt"/>
              <a:buAutoNum type="arabicPeriod"/>
            </a:pPr>
            <a:r>
              <a:rPr lang="ru-RU" sz="1600" dirty="0"/>
              <a:t>Игуана</a:t>
            </a:r>
            <a:r>
              <a:rPr lang="ru-RU" sz="1600" b="1" dirty="0">
                <a:solidFill>
                  <a:srgbClr val="512373"/>
                </a:solidFill>
                <a:cs typeface="Arial" charset="0"/>
              </a:rPr>
              <a:t> - </a:t>
            </a:r>
            <a:r>
              <a:rPr lang="en-US" sz="1600" b="1" dirty="0">
                <a:solidFill>
                  <a:srgbClr val="512373"/>
                </a:solidFill>
                <a:cs typeface="Arial" charset="0"/>
                <a:hlinkClick r:id="rId3"/>
              </a:rPr>
              <a:t>http://lookw.ru/1/197/1380317509-iguana----30.jpg</a:t>
            </a:r>
            <a:r>
              <a:rPr lang="ru-RU" sz="1600" b="1" dirty="0">
                <a:solidFill>
                  <a:srgbClr val="512373"/>
                </a:solidFill>
                <a:cs typeface="Arial" charset="0"/>
              </a:rPr>
              <a:t> </a:t>
            </a:r>
            <a:endParaRPr lang="ru-RU" sz="1600" b="1" dirty="0" smtClean="0">
              <a:solidFill>
                <a:srgbClr val="512373"/>
              </a:solidFill>
              <a:cs typeface="Arial" charset="0"/>
            </a:endParaRPr>
          </a:p>
          <a:p>
            <a:pPr marL="284480" indent="-514350">
              <a:buFont typeface="+mj-lt"/>
              <a:buAutoNum type="arabicPeriod"/>
            </a:pPr>
            <a:r>
              <a:rPr lang="ru-RU" sz="1600"/>
              <a:t>Дизайн презентации взят из Интернета.</a:t>
            </a:r>
          </a:p>
          <a:p>
            <a:pPr marL="0" indent="0">
              <a:buNone/>
            </a:pPr>
            <a:r>
              <a:rPr lang="ru-RU" sz="1600" b="1" smtClean="0">
                <a:solidFill>
                  <a:srgbClr val="512373"/>
                </a:solidFill>
                <a:cs typeface="Arial" charset="0"/>
              </a:rPr>
              <a:t> </a:t>
            </a:r>
            <a:endParaRPr lang="ru-RU" sz="1600" b="1" dirty="0">
              <a:solidFill>
                <a:srgbClr val="512373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5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ожаный блокнот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кожаный блокнот6</Template>
  <TotalTime>115</TotalTime>
  <Words>221</Words>
  <Application>Microsoft Office PowerPoint</Application>
  <PresentationFormat>Экран (4:3)</PresentationFormat>
  <Paragraphs>181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кожаный блокнот1</vt:lpstr>
      <vt:lpstr>Интерактивный ресурс кроссворд в картинках  «Амфибии и рептилии»   к урокам  биологии в 7-8 классах  (базовый уровень) ФГОС по программе Пономарёвой И.Н. Учебник : Биология. 7 (8) класс: учебник для учащихся общеобразовательных учреждений / В. М. Константинов, В. Г. Бабенко, В. С. Кучменко; М., Вентана-Граф, 2018. – 336с.: ил. – (Российский учебник). ФГОС </vt:lpstr>
      <vt:lpstr>Амфибии и Рептилии</vt:lpstr>
      <vt:lpstr>Литература  и источники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таня</dc:creator>
  <cp:lastModifiedBy>User</cp:lastModifiedBy>
  <cp:revision>11</cp:revision>
  <dcterms:created xsi:type="dcterms:W3CDTF">2019-05-19T17:35:06Z</dcterms:created>
  <dcterms:modified xsi:type="dcterms:W3CDTF">2019-05-19T19:30:36Z</dcterms:modified>
</cp:coreProperties>
</file>