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5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22CD6-BE0F-4821-AA03-6FD488A5DEF5}" type="datetimeFigureOut">
              <a:rPr lang="ru-RU" smtClean="0"/>
              <a:pPr/>
              <a:t>16.08.2016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46202-694B-4A70-8BA5-0E94381D7B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22CD6-BE0F-4821-AA03-6FD488A5DEF5}" type="datetimeFigureOut">
              <a:rPr lang="ru-RU" smtClean="0"/>
              <a:pPr/>
              <a:t>16.08.2016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46202-694B-4A70-8BA5-0E94381D7B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22CD6-BE0F-4821-AA03-6FD488A5DEF5}" type="datetimeFigureOut">
              <a:rPr lang="ru-RU" smtClean="0"/>
              <a:pPr/>
              <a:t>16.08.2016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46202-694B-4A70-8BA5-0E94381D7B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22CD6-BE0F-4821-AA03-6FD488A5DEF5}" type="datetimeFigureOut">
              <a:rPr lang="ru-RU" smtClean="0"/>
              <a:pPr/>
              <a:t>16.08.2016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46202-694B-4A70-8BA5-0E94381D7B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22CD6-BE0F-4821-AA03-6FD488A5DEF5}" type="datetimeFigureOut">
              <a:rPr lang="ru-RU" smtClean="0"/>
              <a:pPr/>
              <a:t>16.08.2016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46202-694B-4A70-8BA5-0E94381D7B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22CD6-BE0F-4821-AA03-6FD488A5DEF5}" type="datetimeFigureOut">
              <a:rPr lang="ru-RU" smtClean="0"/>
              <a:pPr/>
              <a:t>16.08.2016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46202-694B-4A70-8BA5-0E94381D7B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22CD6-BE0F-4821-AA03-6FD488A5DEF5}" type="datetimeFigureOut">
              <a:rPr lang="ru-RU" smtClean="0"/>
              <a:pPr/>
              <a:t>16.08.2016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46202-694B-4A70-8BA5-0E94381D7B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22CD6-BE0F-4821-AA03-6FD488A5DEF5}" type="datetimeFigureOut">
              <a:rPr lang="ru-RU" smtClean="0"/>
              <a:pPr/>
              <a:t>16.08.2016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46202-694B-4A70-8BA5-0E94381D7B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22CD6-BE0F-4821-AA03-6FD488A5DEF5}" type="datetimeFigureOut">
              <a:rPr lang="ru-RU" smtClean="0"/>
              <a:pPr/>
              <a:t>16.08.2016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46202-694B-4A70-8BA5-0E94381D7B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22CD6-BE0F-4821-AA03-6FD488A5DEF5}" type="datetimeFigureOut">
              <a:rPr lang="ru-RU" smtClean="0"/>
              <a:pPr/>
              <a:t>16.08.2016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46202-694B-4A70-8BA5-0E94381D7B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22CD6-BE0F-4821-AA03-6FD488A5DEF5}" type="datetimeFigureOut">
              <a:rPr lang="ru-RU" smtClean="0"/>
              <a:pPr/>
              <a:t>16.08.2016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46202-694B-4A70-8BA5-0E94381D7B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22CD6-BE0F-4821-AA03-6FD488A5DEF5}" type="datetimeFigureOut">
              <a:rPr lang="ru-RU" smtClean="0"/>
              <a:pPr/>
              <a:t>16.08.2016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46202-694B-4A70-8BA5-0E94381D7BE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417644" y="2348880"/>
            <a:ext cx="184731" cy="129266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dirty="0">
                <a:solidFill>
                  <a:srgbClr val="BBE0E3">
                    <a:lumMod val="50000"/>
                  </a:srgb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rgbClr val="BBE0E3">
                    <a:lumMod val="50000"/>
                  </a:srgb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3024335"/>
          </a:xfrm>
        </p:spPr>
        <p:txBody>
          <a:bodyPr>
            <a:normAutofit/>
          </a:bodyPr>
          <a:lstStyle/>
          <a:p>
            <a:r>
              <a:rPr lang="ru-RU" sz="2000" b="1" dirty="0">
                <a:latin typeface="Arial Black" panose="020B0A04020102020204" pitchFamily="34" charset="0"/>
                <a:ea typeface="PMingLiU"/>
                <a:cs typeface="Aharoni" panose="02010803020104030203" pitchFamily="2" charset="-79"/>
              </a:rPr>
              <a:t>Окружающий мир</a:t>
            </a:r>
            <a:br>
              <a:rPr lang="ru-RU" sz="2000" b="1" dirty="0">
                <a:latin typeface="Arial Black" panose="020B0A04020102020204" pitchFamily="34" charset="0"/>
                <a:ea typeface="PMingLiU"/>
                <a:cs typeface="Aharoni" panose="02010803020104030203" pitchFamily="2" charset="-79"/>
              </a:rPr>
            </a:br>
            <a:r>
              <a:rPr lang="ru-RU" sz="2000" b="1" dirty="0">
                <a:latin typeface="Arial Black" panose="020B0A04020102020204" pitchFamily="34" charset="0"/>
                <a:ea typeface="PMingLiU"/>
                <a:cs typeface="Aharoni" panose="02010803020104030203" pitchFamily="2" charset="-79"/>
              </a:rPr>
              <a:t>УМК «Школа России»</a:t>
            </a:r>
            <a:br>
              <a:rPr lang="ru-RU" sz="2000" b="1" dirty="0">
                <a:latin typeface="Arial Black" panose="020B0A04020102020204" pitchFamily="34" charset="0"/>
                <a:ea typeface="PMingLiU"/>
                <a:cs typeface="Aharoni" panose="02010803020104030203" pitchFamily="2" charset="-79"/>
              </a:rPr>
            </a:br>
            <a:r>
              <a:rPr lang="ru-RU" sz="2000" b="1" dirty="0">
                <a:latin typeface="Arial Black" panose="020B0A04020102020204" pitchFamily="34" charset="0"/>
                <a:ea typeface="PMingLiU"/>
                <a:cs typeface="Aharoni" panose="02010803020104030203" pitchFamily="2" charset="-79"/>
              </a:rPr>
              <a:t>2 класс</a:t>
            </a:r>
            <a:br>
              <a:rPr lang="ru-RU" sz="2000" b="1" dirty="0">
                <a:latin typeface="Arial Black" panose="020B0A04020102020204" pitchFamily="34" charset="0"/>
                <a:ea typeface="PMingLiU"/>
                <a:cs typeface="Aharoni" panose="02010803020104030203" pitchFamily="2" charset="-79"/>
              </a:rPr>
            </a:br>
            <a:r>
              <a:rPr lang="ru-RU" sz="2400" b="1" dirty="0">
                <a:latin typeface="Arial Black" panose="020B0A04020102020204" pitchFamily="34" charset="0"/>
                <a:ea typeface="PMingLiU"/>
                <a:cs typeface="Aharoni" panose="02010803020104030203" pitchFamily="2" charset="-79"/>
              </a:rPr>
              <a:t/>
            </a:r>
            <a:br>
              <a:rPr lang="ru-RU" sz="2400" b="1" dirty="0">
                <a:latin typeface="Arial Black" panose="020B0A04020102020204" pitchFamily="34" charset="0"/>
                <a:ea typeface="PMingLiU"/>
                <a:cs typeface="Aharoni" panose="02010803020104030203" pitchFamily="2" charset="-79"/>
              </a:rPr>
            </a:br>
            <a:r>
              <a:rPr lang="ru-RU" sz="24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Тест </a:t>
            </a:r>
            <a:r>
              <a:rPr lang="ru-RU" sz="2400" b="1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17.</a:t>
            </a:r>
            <a:br>
              <a:rPr lang="ru-RU" sz="2400" b="1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Дикие и домашние животные</a:t>
            </a:r>
            <a:endParaRPr lang="ru-RU" sz="2800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419872" y="4365104"/>
            <a:ext cx="5472608" cy="2088232"/>
          </a:xfrm>
        </p:spPr>
        <p:txBody>
          <a:bodyPr>
            <a:normAutofit fontScale="92500" lnSpcReduction="10000"/>
          </a:bodyPr>
          <a:lstStyle/>
          <a:p>
            <a:pPr lvl="0" algn="r">
              <a:defRPr/>
            </a:pPr>
            <a:r>
              <a:rPr lang="ru-RU" sz="1800" b="1" dirty="0">
                <a:solidFill>
                  <a:schemeClr val="tx1"/>
                </a:solidFill>
                <a:ea typeface="PMingLiU"/>
              </a:rPr>
              <a:t>Автор материала: Шабанова Марина Геннадьевна,</a:t>
            </a:r>
          </a:p>
          <a:p>
            <a:pPr lvl="0" algn="r">
              <a:defRPr/>
            </a:pPr>
            <a:r>
              <a:rPr lang="ru-RU" sz="1800" b="1" dirty="0">
                <a:solidFill>
                  <a:schemeClr val="tx1"/>
                </a:solidFill>
                <a:ea typeface="PMingLiU"/>
              </a:rPr>
              <a:t>1 квалификационная категория,</a:t>
            </a:r>
          </a:p>
          <a:p>
            <a:pPr lvl="0" algn="r">
              <a:defRPr/>
            </a:pPr>
            <a:r>
              <a:rPr lang="ru-RU" sz="1800" b="1" dirty="0">
                <a:solidFill>
                  <a:schemeClr val="tx1"/>
                </a:solidFill>
                <a:ea typeface="PMingLiU"/>
              </a:rPr>
              <a:t>учитель начальных классов </a:t>
            </a:r>
          </a:p>
          <a:p>
            <a:pPr lvl="0" algn="r">
              <a:defRPr/>
            </a:pPr>
            <a:r>
              <a:rPr lang="ru-RU" sz="1800" b="1" dirty="0">
                <a:solidFill>
                  <a:schemeClr val="tx1"/>
                </a:solidFill>
                <a:ea typeface="PMingLiU"/>
              </a:rPr>
              <a:t>МБОУ </a:t>
            </a:r>
            <a:r>
              <a:rPr lang="ru-RU" sz="1800" b="1" dirty="0" err="1">
                <a:solidFill>
                  <a:schemeClr val="tx1"/>
                </a:solidFill>
                <a:ea typeface="PMingLiU"/>
              </a:rPr>
              <a:t>Сарасинская</a:t>
            </a:r>
            <a:r>
              <a:rPr lang="ru-RU" sz="1800" b="1" dirty="0">
                <a:solidFill>
                  <a:schemeClr val="tx1"/>
                </a:solidFill>
                <a:ea typeface="PMingLiU"/>
              </a:rPr>
              <a:t> СОШ </a:t>
            </a:r>
          </a:p>
          <a:p>
            <a:pPr lvl="0" algn="r">
              <a:defRPr/>
            </a:pPr>
            <a:r>
              <a:rPr lang="ru-RU" sz="1800" b="1" dirty="0">
                <a:solidFill>
                  <a:schemeClr val="tx1"/>
                </a:solidFill>
                <a:ea typeface="PMingLiU"/>
              </a:rPr>
              <a:t>Алтайского района Алтайского края </a:t>
            </a:r>
          </a:p>
          <a:p>
            <a:pPr lvl="0" algn="r">
              <a:defRPr/>
            </a:pPr>
            <a:endParaRPr lang="ru-RU" sz="1800" b="1" dirty="0">
              <a:solidFill>
                <a:schemeClr val="tx1"/>
              </a:solidFill>
              <a:ea typeface="PMingLiU"/>
            </a:endParaRPr>
          </a:p>
          <a:p>
            <a:pPr lvl="0" algn="l">
              <a:defRPr/>
            </a:pPr>
            <a:r>
              <a:rPr lang="ru-RU" sz="1800" b="1" dirty="0">
                <a:solidFill>
                  <a:schemeClr val="tx1"/>
                </a:solidFill>
                <a:ea typeface="PMingLiU"/>
              </a:rPr>
              <a:t>с. </a:t>
            </a:r>
            <a:r>
              <a:rPr lang="ru-RU" sz="1800" b="1" dirty="0" err="1">
                <a:solidFill>
                  <a:schemeClr val="tx1"/>
                </a:solidFill>
                <a:ea typeface="PMingLiU"/>
              </a:rPr>
              <a:t>Сараса</a:t>
            </a:r>
            <a:r>
              <a:rPr lang="ru-RU" sz="1800" b="1" dirty="0">
                <a:solidFill>
                  <a:schemeClr val="tx1"/>
                </a:solidFill>
                <a:ea typeface="PMingLiU"/>
              </a:rPr>
              <a:t>, 2016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>
                <a:latin typeface="Arial Black" panose="020B0A04020102020204" pitchFamily="34" charset="0"/>
                <a:ea typeface="PMingLiU"/>
                <a:cs typeface="Arial"/>
              </a:rPr>
              <a:t>Самооценка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defRPr/>
            </a:pPr>
            <a:r>
              <a:rPr lang="ru-RU" sz="3600" b="1" dirty="0">
                <a:latin typeface="Arial Black" panose="020B0A04020102020204" pitchFamily="34" charset="0"/>
                <a:ea typeface="PMingLiU"/>
                <a:cs typeface="Arial"/>
              </a:rPr>
              <a:t>Задания уровня А оцениваются 1 баллом.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defRPr/>
            </a:pPr>
            <a:r>
              <a:rPr lang="ru-RU" sz="3600" b="1" dirty="0">
                <a:latin typeface="Arial Black" panose="020B0A04020102020204" pitchFamily="34" charset="0"/>
                <a:ea typeface="PMingLiU"/>
                <a:cs typeface="Arial"/>
              </a:rPr>
              <a:t>Задания уровня В – 2 баллами,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defRPr/>
            </a:pPr>
            <a:r>
              <a:rPr lang="ru-RU" sz="3600" b="1" dirty="0">
                <a:latin typeface="Arial Black" panose="020B0A04020102020204" pitchFamily="34" charset="0"/>
                <a:ea typeface="PMingLiU"/>
                <a:cs typeface="Arial"/>
              </a:rPr>
              <a:t>Задания уровня С - 3 баллами (может быть как один, так и несколько ответов).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2390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/>
            </a:pPr>
            <a:r>
              <a:rPr lang="ru-RU" sz="4000" b="1" dirty="0">
                <a:latin typeface="Arial Black" panose="020B0A04020102020204" pitchFamily="34" charset="0"/>
                <a:ea typeface="PMingLiU"/>
                <a:cs typeface="Arial"/>
              </a:rPr>
              <a:t>80-100% от максимальной суммы баллов – оценка «5»,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/>
            </a:pPr>
            <a:r>
              <a:rPr lang="ru-RU" sz="4000" b="1" dirty="0">
                <a:latin typeface="Arial Black" panose="020B0A04020102020204" pitchFamily="34" charset="0"/>
                <a:ea typeface="PMingLiU"/>
                <a:cs typeface="Arial"/>
              </a:rPr>
              <a:t>60-80% - оценка «4»,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/>
            </a:pPr>
            <a:r>
              <a:rPr lang="ru-RU" sz="4000" b="1" dirty="0">
                <a:latin typeface="Arial Black" panose="020B0A04020102020204" pitchFamily="34" charset="0"/>
                <a:ea typeface="PMingLiU"/>
                <a:cs typeface="Arial"/>
              </a:rPr>
              <a:t>40-60% - оценка «3»,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/>
            </a:pPr>
            <a:r>
              <a:rPr lang="ru-RU" sz="4000" b="1" dirty="0">
                <a:latin typeface="Arial Black" panose="020B0A04020102020204" pitchFamily="34" charset="0"/>
                <a:ea typeface="PMingLiU"/>
                <a:cs typeface="Arial"/>
              </a:rPr>
              <a:t>0-40% - оценка «2»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790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kern="0" dirty="0">
                <a:latin typeface="Arial Black" panose="020B0A04020102020204" pitchFamily="34" charset="0"/>
                <a:ea typeface="PMingLiU"/>
                <a:cs typeface="Arial"/>
              </a:rPr>
              <a:t>Используемые источники: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Autofit/>
          </a:bodyPr>
          <a:lstStyle/>
          <a:p>
            <a:pPr lvl="0" algn="just" eaLnBrk="0" fontAlgn="base" hangingPunct="0">
              <a:spcAft>
                <a:spcPct val="0"/>
              </a:spcAft>
              <a:buFontTx/>
              <a:buChar char="•"/>
              <a:defRPr/>
            </a:pPr>
            <a:r>
              <a:rPr lang="ru-RU" sz="2400" kern="0" dirty="0">
                <a:latin typeface="Arial Black" panose="020B0A04020102020204" pitchFamily="34" charset="0"/>
                <a:ea typeface="PMingLiU"/>
                <a:cs typeface="Arial"/>
              </a:rPr>
              <a:t>«Окружающий мир», 2 класс, КИМ, Москва, «ВАКО», 2014</a:t>
            </a:r>
          </a:p>
          <a:p>
            <a:pPr lvl="0" algn="just" eaLnBrk="0" fontAlgn="base" hangingPunct="0">
              <a:spcAft>
                <a:spcPct val="0"/>
              </a:spcAft>
              <a:buFontTx/>
              <a:buChar char="•"/>
              <a:defRPr/>
            </a:pPr>
            <a:r>
              <a:rPr lang="ru-RU" sz="2400" kern="0" dirty="0">
                <a:latin typeface="Arial Black" panose="020B0A04020102020204" pitchFamily="34" charset="0"/>
                <a:ea typeface="PMingLiU"/>
                <a:cs typeface="Arial"/>
              </a:rPr>
              <a:t>«Окружающий мир. </a:t>
            </a:r>
            <a:r>
              <a:rPr lang="ru-RU" sz="2400" kern="0" dirty="0" err="1">
                <a:latin typeface="Arial Black" panose="020B0A04020102020204" pitchFamily="34" charset="0"/>
                <a:ea typeface="PMingLiU"/>
                <a:cs typeface="Arial"/>
              </a:rPr>
              <a:t>Разноуровневые</a:t>
            </a:r>
            <a:r>
              <a:rPr lang="ru-RU" sz="2400" kern="0" dirty="0">
                <a:latin typeface="Arial Black" panose="020B0A04020102020204" pitchFamily="34" charset="0"/>
                <a:ea typeface="PMingLiU"/>
                <a:cs typeface="Arial"/>
              </a:rPr>
              <a:t> задания», 2 класс, Москва, «ВАКО», 2014</a:t>
            </a:r>
          </a:p>
          <a:p>
            <a:pPr lvl="0" algn="just" eaLnBrk="0" fontAlgn="base" hangingPunct="0">
              <a:spcAft>
                <a:spcPct val="0"/>
              </a:spcAft>
              <a:buFontTx/>
              <a:buChar char="•"/>
              <a:defRPr/>
            </a:pPr>
            <a:r>
              <a:rPr lang="ru-RU" sz="2400" kern="0" dirty="0">
                <a:latin typeface="Arial Black" panose="020B0A04020102020204" pitchFamily="34" charset="0"/>
                <a:ea typeface="PMingLiU"/>
                <a:cs typeface="Arial"/>
              </a:rPr>
              <a:t>Максимова Т.Н. «Поурочные разработки по курсу окружающий мир» к УМК </a:t>
            </a:r>
            <a:r>
              <a:rPr lang="ru-RU" sz="2400" kern="0" dirty="0" err="1">
                <a:latin typeface="Arial Black" panose="020B0A04020102020204" pitchFamily="34" charset="0"/>
                <a:ea typeface="PMingLiU"/>
                <a:cs typeface="Arial"/>
              </a:rPr>
              <a:t>А.А.Плешакова</a:t>
            </a:r>
            <a:r>
              <a:rPr lang="ru-RU" sz="2400" kern="0" dirty="0">
                <a:latin typeface="Arial Black" panose="020B0A04020102020204" pitchFamily="34" charset="0"/>
                <a:ea typeface="PMingLiU"/>
                <a:cs typeface="Arial"/>
              </a:rPr>
              <a:t> («Школа России»), Москва, «ВАКО», 2014</a:t>
            </a:r>
          </a:p>
          <a:p>
            <a:pPr lvl="0" algn="just" eaLnBrk="0" fontAlgn="base" hangingPunct="0">
              <a:spcAft>
                <a:spcPct val="0"/>
              </a:spcAft>
              <a:buFontTx/>
              <a:buChar char="•"/>
              <a:defRPr/>
            </a:pPr>
            <a:r>
              <a:rPr lang="ru-RU" sz="2400" kern="0" dirty="0">
                <a:latin typeface="Arial Black" panose="020B0A04020102020204" pitchFamily="34" charset="0"/>
                <a:ea typeface="PMingLiU"/>
                <a:cs typeface="Arial"/>
              </a:rPr>
              <a:t>Плешаков А.А., </a:t>
            </a:r>
            <a:r>
              <a:rPr lang="ru-RU" sz="2400" kern="0" dirty="0" err="1">
                <a:latin typeface="Arial Black" panose="020B0A04020102020204" pitchFamily="34" charset="0"/>
                <a:ea typeface="PMingLiU"/>
                <a:cs typeface="Arial"/>
              </a:rPr>
              <a:t>Крючкова</a:t>
            </a:r>
            <a:r>
              <a:rPr lang="ru-RU" sz="2400" kern="0" dirty="0">
                <a:latin typeface="Arial Black" panose="020B0A04020102020204" pitchFamily="34" charset="0"/>
                <a:ea typeface="PMingLiU"/>
                <a:cs typeface="Arial"/>
              </a:rPr>
              <a:t> Е.А. «Окружающий мир» 2класс, ч.1, Москва «Просвещение»</a:t>
            </a:r>
          </a:p>
          <a:p>
            <a:pPr lvl="0" algn="just" eaLnBrk="0" fontAlgn="base" hangingPunct="0">
              <a:spcAft>
                <a:spcPct val="0"/>
              </a:spcAft>
              <a:buFontTx/>
              <a:buChar char="•"/>
              <a:defRPr/>
            </a:pPr>
            <a:r>
              <a:rPr lang="ru-RU" sz="2400" kern="0" dirty="0" smtClean="0">
                <a:latin typeface="Arial Black" panose="020B0A04020102020204" pitchFamily="34" charset="0"/>
                <a:ea typeface="PMingLiU"/>
                <a:cs typeface="Arial"/>
              </a:rPr>
              <a:t>Шаблон - </a:t>
            </a:r>
            <a:r>
              <a:rPr lang="en-US" sz="2400" dirty="0" smtClean="0">
                <a:latin typeface="Arial Black" panose="020B0A04020102020204" pitchFamily="34" charset="0"/>
              </a:rPr>
              <a:t>http</a:t>
            </a:r>
            <a:r>
              <a:rPr lang="en-US" sz="2400" dirty="0">
                <a:latin typeface="Arial Black" panose="020B0A04020102020204" pitchFamily="34" charset="0"/>
              </a:rPr>
              <a:t>://free-office.net/shablony-powerpoint/121-v-lesu.html</a:t>
            </a:r>
            <a:endParaRPr lang="ru-RU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721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>
            <a:normAutofit/>
          </a:bodyPr>
          <a:lstStyle/>
          <a:p>
            <a:r>
              <a:rPr lang="ru-RU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А1. Какое животное является домашним?</a:t>
            </a:r>
            <a:r>
              <a:rPr lang="ru-RU" sz="36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763688" y="2564904"/>
            <a:ext cx="6923112" cy="3561259"/>
          </a:xfrm>
        </p:spPr>
        <p:txBody>
          <a:bodyPr/>
          <a:lstStyle/>
          <a:p>
            <a:pPr lvl="0">
              <a:buFont typeface="+mj-lt"/>
              <a:buAutoNum type="arabicParenR"/>
            </a:pPr>
            <a:r>
              <a:rPr lang="ru-RU" b="1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Кролик</a:t>
            </a:r>
            <a:endParaRPr lang="ru-RU" sz="2400" b="1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Выдра</a:t>
            </a:r>
            <a:endParaRPr lang="ru-RU" sz="2400" b="1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Муха</a:t>
            </a:r>
            <a:endParaRPr lang="ru-RU" sz="2400" b="1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Скворец</a:t>
            </a:r>
            <a:endParaRPr lang="ru-RU" sz="2400" b="1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А2. Какое животное может быть только диким?</a:t>
            </a:r>
            <a:r>
              <a:rPr lang="ru-RU" sz="36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91680" y="2708920"/>
            <a:ext cx="6995120" cy="3417243"/>
          </a:xfrm>
        </p:spPr>
        <p:txBody>
          <a:bodyPr/>
          <a:lstStyle/>
          <a:p>
            <a:pPr lvl="0">
              <a:buFont typeface="+mj-lt"/>
              <a:buAutoNum type="arabicParenR"/>
            </a:pPr>
            <a:r>
              <a:rPr lang="ru-RU" b="1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Пчела</a:t>
            </a:r>
            <a:endParaRPr lang="ru-RU" sz="2400" b="1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Голубь</a:t>
            </a:r>
            <a:endParaRPr lang="ru-RU" sz="2400" b="1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Лиса</a:t>
            </a:r>
            <a:endParaRPr lang="ru-RU" sz="2400" b="1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Корова</a:t>
            </a:r>
            <a:endParaRPr lang="ru-RU" sz="2400" b="1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7447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А3. Какое домашнее животное даёт человеку молоко и мясо?</a:t>
            </a:r>
            <a:r>
              <a:rPr lang="ru-RU" sz="36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7664" y="2420888"/>
            <a:ext cx="7139136" cy="3705275"/>
          </a:xfrm>
        </p:spPr>
        <p:txBody>
          <a:bodyPr/>
          <a:lstStyle/>
          <a:p>
            <a:pPr lvl="0">
              <a:buFont typeface="+mj-lt"/>
              <a:buAutoNum type="arabicParenR"/>
            </a:pPr>
            <a:r>
              <a:rPr lang="ru-RU" b="1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Баран</a:t>
            </a:r>
            <a:endParaRPr lang="ru-RU" sz="2400" b="1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Корова</a:t>
            </a:r>
            <a:endParaRPr lang="ru-RU" sz="2400" b="1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Свинья</a:t>
            </a:r>
            <a:endParaRPr lang="ru-RU" sz="2400" b="1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Курица</a:t>
            </a:r>
            <a:endParaRPr lang="ru-RU" sz="2400" b="1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5198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0629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А4. Какое домашнее животное даёт человеку шерсть?</a:t>
            </a:r>
            <a:r>
              <a:rPr lang="ru-RU" sz="36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91680" y="2636912"/>
            <a:ext cx="6995120" cy="3489251"/>
          </a:xfrm>
        </p:spPr>
        <p:txBody>
          <a:bodyPr/>
          <a:lstStyle/>
          <a:p>
            <a:pPr lvl="0">
              <a:buFont typeface="+mj-lt"/>
              <a:buAutoNum type="arabicParenR"/>
            </a:pPr>
            <a:r>
              <a:rPr lang="ru-RU" b="1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Кошка</a:t>
            </a:r>
            <a:endParaRPr lang="ru-RU" sz="2400" b="1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Овца</a:t>
            </a:r>
            <a:endParaRPr lang="ru-RU" sz="2400" b="1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Курица</a:t>
            </a:r>
            <a:endParaRPr lang="ru-RU" sz="2400" b="1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Корова</a:t>
            </a:r>
            <a:endParaRPr lang="ru-RU" sz="2400" b="1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0741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10346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В1. Какая птица, приручённая человеком, бывает таких пород: дутыш, сизый, павлиний?</a:t>
            </a:r>
            <a:r>
              <a:rPr lang="ru-RU" sz="36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79712" y="3212976"/>
            <a:ext cx="6707088" cy="2913187"/>
          </a:xfrm>
        </p:spPr>
        <p:txBody>
          <a:bodyPr/>
          <a:lstStyle/>
          <a:p>
            <a:pPr lvl="0">
              <a:buFont typeface="+mj-lt"/>
              <a:buAutoNum type="arabicParenR"/>
            </a:pPr>
            <a:r>
              <a:rPr lang="ru-RU" b="1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Голубь</a:t>
            </a:r>
            <a:endParaRPr lang="ru-RU" sz="2400" b="1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Петух</a:t>
            </a:r>
            <a:endParaRPr lang="ru-RU" sz="2400" b="1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Гусь</a:t>
            </a:r>
            <a:endParaRPr lang="ru-RU" sz="2400" b="1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Утка</a:t>
            </a:r>
            <a:endParaRPr lang="ru-RU" sz="2400" b="1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99136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06290"/>
          </a:xfrm>
        </p:spPr>
        <p:txBody>
          <a:bodyPr>
            <a:normAutofit/>
          </a:bodyPr>
          <a:lstStyle/>
          <a:p>
            <a:r>
              <a:rPr lang="ru-RU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В2. Кого разводят на пасеке?</a:t>
            </a:r>
            <a:r>
              <a:rPr lang="ru-RU" sz="36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7664" y="2780928"/>
            <a:ext cx="7139136" cy="3345235"/>
          </a:xfrm>
        </p:spPr>
        <p:txBody>
          <a:bodyPr/>
          <a:lstStyle/>
          <a:p>
            <a:pPr lvl="0">
              <a:buFont typeface="+mj-lt"/>
              <a:buAutoNum type="arabicParenR"/>
            </a:pPr>
            <a:r>
              <a:rPr lang="ru-RU" b="1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Овец</a:t>
            </a:r>
            <a:endParaRPr lang="ru-RU" sz="2400" b="1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Пчёл</a:t>
            </a:r>
            <a:endParaRPr lang="ru-RU" sz="2400" b="1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Кур</a:t>
            </a:r>
            <a:endParaRPr lang="ru-RU" sz="2400" b="1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Кроликов</a:t>
            </a:r>
            <a:endParaRPr lang="ru-RU" sz="2400" b="1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29867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9432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С1. Какие домашние животные дают человеку сырьё для одежды?</a:t>
            </a:r>
            <a:r>
              <a:rPr lang="ru-RU" sz="36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91680" y="2924944"/>
            <a:ext cx="6995120" cy="3201219"/>
          </a:xfrm>
        </p:spPr>
        <p:txBody>
          <a:bodyPr/>
          <a:lstStyle/>
          <a:p>
            <a:pPr lvl="0">
              <a:buFont typeface="+mj-lt"/>
              <a:buAutoNum type="arabicParenR"/>
            </a:pPr>
            <a:r>
              <a:rPr lang="ru-RU" b="1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Овца</a:t>
            </a:r>
            <a:endParaRPr lang="ru-RU" sz="2400" b="1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Кролик</a:t>
            </a:r>
            <a:endParaRPr lang="ru-RU" sz="2400" b="1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Свинья</a:t>
            </a:r>
            <a:endParaRPr lang="ru-RU" sz="2400" b="1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Голубь </a:t>
            </a:r>
            <a:endParaRPr lang="ru-RU" sz="2400" b="1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60727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>
                <a:latin typeface="Arial Black" panose="020B0A04020102020204" pitchFamily="34" charset="0"/>
                <a:ea typeface="PMingLiU"/>
                <a:cs typeface="Arial"/>
              </a:rPr>
              <a:t>Ключ к тесту</a:t>
            </a:r>
            <a:br>
              <a:rPr lang="ru-RU" sz="3200" b="1" dirty="0">
                <a:latin typeface="Arial Black" panose="020B0A04020102020204" pitchFamily="34" charset="0"/>
                <a:ea typeface="PMingLiU"/>
                <a:cs typeface="Arial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0450123"/>
              </p:ext>
            </p:extLst>
          </p:nvPr>
        </p:nvGraphicFramePr>
        <p:xfrm>
          <a:off x="457200" y="1600200"/>
          <a:ext cx="8229599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latin typeface="Arial Black" panose="020B0A04020102020204" pitchFamily="34" charset="0"/>
                        </a:rPr>
                        <a:t>А1</a:t>
                      </a:r>
                      <a:endParaRPr lang="ru-RU" sz="4800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latin typeface="Arial Black" panose="020B0A04020102020204" pitchFamily="34" charset="0"/>
                        </a:rPr>
                        <a:t>А2</a:t>
                      </a:r>
                      <a:endParaRPr lang="ru-RU" sz="4800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latin typeface="Arial Black" panose="020B0A04020102020204" pitchFamily="34" charset="0"/>
                        </a:rPr>
                        <a:t>А3</a:t>
                      </a:r>
                      <a:endParaRPr lang="ru-RU" sz="4800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latin typeface="Arial Black" panose="020B0A04020102020204" pitchFamily="34" charset="0"/>
                        </a:rPr>
                        <a:t>А4</a:t>
                      </a:r>
                      <a:endParaRPr lang="ru-RU" sz="4800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latin typeface="Arial Black" panose="020B0A04020102020204" pitchFamily="34" charset="0"/>
                        </a:rPr>
                        <a:t>В1</a:t>
                      </a:r>
                      <a:endParaRPr lang="ru-RU" sz="4800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latin typeface="Arial Black" panose="020B0A04020102020204" pitchFamily="34" charset="0"/>
                        </a:rPr>
                        <a:t>В2</a:t>
                      </a:r>
                      <a:endParaRPr lang="ru-RU" sz="4800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latin typeface="Arial Black" panose="020B0A04020102020204" pitchFamily="34" charset="0"/>
                        </a:rPr>
                        <a:t>С1</a:t>
                      </a:r>
                      <a:endParaRPr lang="ru-RU" sz="4800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latin typeface="Arial Black" panose="020B0A04020102020204" pitchFamily="34" charset="0"/>
                        </a:rPr>
                        <a:t>1</a:t>
                      </a:r>
                      <a:endParaRPr lang="ru-RU" sz="4800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latin typeface="Arial Black" panose="020B0A04020102020204" pitchFamily="34" charset="0"/>
                        </a:rPr>
                        <a:t>3</a:t>
                      </a:r>
                      <a:endParaRPr lang="ru-RU" sz="4800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latin typeface="Arial Black" panose="020B0A04020102020204" pitchFamily="34" charset="0"/>
                        </a:rPr>
                        <a:t>2</a:t>
                      </a:r>
                      <a:endParaRPr lang="ru-RU" sz="4800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latin typeface="Arial Black" panose="020B0A04020102020204" pitchFamily="34" charset="0"/>
                        </a:rPr>
                        <a:t>2</a:t>
                      </a:r>
                      <a:endParaRPr lang="ru-RU" sz="4800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latin typeface="Arial Black" panose="020B0A04020102020204" pitchFamily="34" charset="0"/>
                        </a:rPr>
                        <a:t>1</a:t>
                      </a:r>
                      <a:endParaRPr lang="ru-RU" sz="4800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latin typeface="Arial Black" panose="020B0A04020102020204" pitchFamily="34" charset="0"/>
                        </a:rPr>
                        <a:t>2</a:t>
                      </a:r>
                      <a:endParaRPr lang="ru-RU" sz="4800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latin typeface="Arial Black" panose="020B0A04020102020204" pitchFamily="34" charset="0"/>
                        </a:rPr>
                        <a:t>1,2</a:t>
                      </a:r>
                      <a:endParaRPr lang="ru-RU" sz="4800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624667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290</Words>
  <Application>Microsoft Office PowerPoint</Application>
  <PresentationFormat>Экран (4:3)</PresentationFormat>
  <Paragraphs>73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PMingLiU</vt:lpstr>
      <vt:lpstr>Aharoni</vt:lpstr>
      <vt:lpstr>Arial</vt:lpstr>
      <vt:lpstr>Arial Black</vt:lpstr>
      <vt:lpstr>Calibri</vt:lpstr>
      <vt:lpstr>Times New Roman</vt:lpstr>
      <vt:lpstr>Тема Office</vt:lpstr>
      <vt:lpstr>Окружающий мир УМК «Школа России» 2 класс  Тест 17. Дикие и домашние животные</vt:lpstr>
      <vt:lpstr>А1. Какое животное является домашним? </vt:lpstr>
      <vt:lpstr>А2. Какое животное может быть только диким? </vt:lpstr>
      <vt:lpstr>А3. Какое домашнее животное даёт человеку молоко и мясо? </vt:lpstr>
      <vt:lpstr>А4. Какое домашнее животное даёт человеку шерсть? </vt:lpstr>
      <vt:lpstr>В1. Какая птица, приручённая человеком, бывает таких пород: дутыш, сизый, павлиний? </vt:lpstr>
      <vt:lpstr>В2. Кого разводят на пасеке? </vt:lpstr>
      <vt:lpstr>С1. Какие домашние животные дают человеку сырьё для одежды? </vt:lpstr>
      <vt:lpstr>Ключ к тесту </vt:lpstr>
      <vt:lpstr>Самооценка</vt:lpstr>
      <vt:lpstr>Презентация PowerPoint</vt:lpstr>
      <vt:lpstr>Используемые источники: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sbelova</dc:creator>
  <cp:lastModifiedBy>Admin</cp:lastModifiedBy>
  <cp:revision>20</cp:revision>
  <dcterms:created xsi:type="dcterms:W3CDTF">2013-08-01T07:43:19Z</dcterms:created>
  <dcterms:modified xsi:type="dcterms:W3CDTF">2016-08-16T11:58:06Z</dcterms:modified>
</cp:coreProperties>
</file>