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3"/>
  </p:notesMasterIdLst>
  <p:sldIdLst>
    <p:sldId id="256" r:id="rId2"/>
    <p:sldId id="269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74" r:id="rId11"/>
    <p:sldId id="264" r:id="rId12"/>
    <p:sldId id="266" r:id="rId13"/>
    <p:sldId id="265" r:id="rId14"/>
    <p:sldId id="276" r:id="rId15"/>
    <p:sldId id="268" r:id="rId16"/>
    <p:sldId id="271" r:id="rId17"/>
    <p:sldId id="272" r:id="rId18"/>
    <p:sldId id="273" r:id="rId19"/>
    <p:sldId id="277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CB37E6-5D24-4967-A0D5-FEF5461F8722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4727AA-57A0-4E83-BB8A-D9D6F1D7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ABF8F3-DA52-411A-802A-327B1FDE2D0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76C2D4-12B9-4276-9669-68FE7DF56353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3652A0F-4A8A-4EEC-8E31-720588EA8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14A0-8B0D-4BF7-AD8B-312CCBA15F08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EFFA-C02C-491E-89CE-A6DDBD51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2907-DF3D-4235-8A4B-34930A76208B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30C4-E471-4692-ADD7-402A823D1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3F0F6-38B0-4487-8FD8-111B867D169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ECAD76-C729-4F88-835D-9DA0C692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9D82E72-AA1C-4F1B-808D-9E0D24FF420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9BE350-4573-4EC4-B8DA-C64DDAD47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6240A-CD6D-41C4-B3EF-7B77D31DE3C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C80BAB-151F-4DAA-8E60-4083C9E2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47986-E9EF-454B-9472-6F3DD1DC9BA9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C09E81-39F2-4123-8423-D55FD57AD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1867AB-F9ED-4B9A-A5EA-4232746CE7E8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4FCA8-D0E0-4FB7-A52A-1CCD327A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BCDC-78B5-4BE2-95F3-73E2D2F9AFA7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D0F9-60ED-4002-AEF7-854071BE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997BBB0-6033-41DD-BE8E-45B3135C3AB1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51DB453-D21C-4AEB-906D-BBDD702C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B9EEF06-23F6-4E82-90E8-82EB7F17E5F0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FEA3FF-293A-4895-ABE5-A15E38B25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5C041E1C-E7C5-4EA7-9DB0-7BA2EDBD3B9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ED8DB8D-FFBD-4F46-9619-4F4AD597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0" r:id="rId7"/>
    <p:sldLayoutId id="2147483829" r:id="rId8"/>
    <p:sldLayoutId id="2147483830" r:id="rId9"/>
    <p:sldLayoutId id="2147483821" r:id="rId10"/>
    <p:sldLayoutId id="2147483822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85;&#1072;&#1096;&#1077;\&#1084;&#1072;&#1084;&#1072;\&#1050;&#1086;&#1085;&#1082;&#1091;&#1088;&#1089;&#1085;&#1099;&#1077;%20&#1088;&#1072;&#1073;&#1086;&#1090;&#1099;\&#1058;&#1086;&#1087;&#1057;&#1083;&#1072;&#1081;&#1076;\muzyka_dlya_relaksatsii_-_zakat_u_kraya_vody(zaycev.net).mp3" TargetMode="External"/><Relationship Id="rId5" Type="http://schemas.openxmlformats.org/officeDocument/2006/relationships/slide" Target="slide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3;&#1072;&#1089;&#1089;&#1080;&#1094;&#1080;&#1079;&#1084;" TargetMode="External"/><Relationship Id="rId2" Type="http://schemas.openxmlformats.org/officeDocument/2006/relationships/hyperlink" Target="http://www.arkhangel.ru/?a=11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uspace.com/izba/66" TargetMode="External"/><Relationship Id="rId5" Type="http://schemas.openxmlformats.org/officeDocument/2006/relationships/hyperlink" Target="http://www.perunica.ru/zodchestvo/300-derevyannoe-zodchestvo.html" TargetMode="External"/><Relationship Id="rId4" Type="http://schemas.openxmlformats.org/officeDocument/2006/relationships/hyperlink" Target="http://www.grand-arch.ru/izba_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857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50" y="500063"/>
            <a:ext cx="571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Деревянная архитектура и каменное зодчество Архангельского Севера в 18 веке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88" y="5857875"/>
            <a:ext cx="6786562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Прудова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Наталья Владимировна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ГБОУ АО «СКОШ №5»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г.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Новодвинск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Архангельская область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Каменное зодчество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572560" cy="5500726"/>
          </a:xfrm>
        </p:spPr>
        <p:txBody>
          <a:bodyPr/>
          <a:lstStyle/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Государственная политика в области искусства стала рассматриваться как дело первостепенной важности, неотделимое от всей системы петровских реформ. Именно тогда перед русскими архитекторами в качестве основной стала задача освоения опыта европейского зодчества. </a:t>
            </a: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Со второй четверти 18 века в Архангельске ведётся активное каменное строительство с использованием архитекторами приёмов и форм, вошедших в русскую архитектуру из общеевропейских стилей барокко и классицизма. Силуэт города значительно обогатился за счёт церквей и колоколен.</a:t>
            </a: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Несмотря на это все сооружения в России носят специфически национальный характер</a:t>
            </a: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благодаря использованию композиционных декоративных приемов русского зодчества 17-18 веков.</a:t>
            </a: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6429372"/>
            <a:ext cx="644400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1038" cy="1000132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500042"/>
            <a:ext cx="4357687" cy="5929354"/>
          </a:xfrm>
        </p:spPr>
        <p:txBody>
          <a:bodyPr>
            <a:normAutofit/>
          </a:bodyPr>
          <a:lstStyle/>
          <a:p>
            <a:pPr marL="0"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</a:rPr>
              <a:t>В первой половине 18 века утверждается архитектурный стиль </a:t>
            </a:r>
            <a:r>
              <a:rPr lang="ru-RU" sz="2100" b="1" i="1" u="sng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барокко</a:t>
            </a:r>
            <a:r>
              <a:rPr lang="ru-RU" sz="2100" b="1" u="sng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.</a:t>
            </a:r>
            <a:endParaRPr lang="ru-RU" sz="21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1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</a:rPr>
              <a:t>В стиле барокко построена Лютеранская церковь в Архангельске. Её несколько раз перестраивали, поэтому изначально барочное здание приобрело более готический облик.</a:t>
            </a:r>
          </a:p>
          <a:p>
            <a:pPr marL="0"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4572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</a:rPr>
              <a:t>После октябрьской революции церковь была закрыта, здание использовалось сперва в качестве спортзала, затем было передано филармонии и переделано для музыкальных выступлений.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200" b="1" i="1" dirty="0" smtClean="0"/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200" b="1" i="1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4000528" cy="464347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57752" y="5429264"/>
            <a:ext cx="40005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Лютеранская кирха Св. Екатерины (1768)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type="body" idx="1"/>
          </p:nvPr>
        </p:nvSpPr>
        <p:spPr>
          <a:xfrm>
            <a:off x="214313" y="642918"/>
            <a:ext cx="4357687" cy="5643602"/>
          </a:xfrm>
        </p:spPr>
        <p:txBody>
          <a:bodyPr>
            <a:normAutofit fontScale="85000" lnSpcReduction="20000"/>
          </a:bodyPr>
          <a:lstStyle/>
          <a:p>
            <a:pPr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Со второй половины 18 века на Архангельском Севере развивается другой архитектурный стиль – </a:t>
            </a:r>
            <a:r>
              <a:rPr lang="ru-RU" sz="2600" b="1" i="1" u="sng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классицизм.</a:t>
            </a:r>
            <a:endParaRPr lang="ru-RU" sz="2600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600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В это время застройка города осуществляется по регулярному плану в соответствии с «образцовыми» типовыми проектами в духе классицизма.</a:t>
            </a:r>
          </a:p>
          <a:p>
            <a:pPr indent="45720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2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Здание городского училища является образцом каменного строительства в Архангельске конца 18 – начала 19 века. Сегодня в здании располагается школа.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4071966" cy="47863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86314" y="5500702"/>
            <a:ext cx="407196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Городское училище в Архангельске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18 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7786710" y="6429372"/>
            <a:ext cx="644400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571900" cy="41434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928694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3200" b="0" i="1" dirty="0" smtClean="0">
                <a:solidFill>
                  <a:schemeClr val="bg2">
                    <a:lumMod val="25000"/>
                  </a:schemeClr>
                </a:solidFill>
              </a:rPr>
              <a:t>Рассмотри изображения.  Попробуй определить архитектурный стиль</a:t>
            </a:r>
            <a:endParaRPr lang="ru-RU" sz="3200" b="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3571900" cy="41434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Лента лицом вверх 11"/>
          <p:cNvSpPr/>
          <p:nvPr/>
        </p:nvSpPr>
        <p:spPr>
          <a:xfrm>
            <a:off x="357188" y="1285875"/>
            <a:ext cx="3929062" cy="64293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Барокко</a:t>
            </a:r>
          </a:p>
        </p:txBody>
      </p:sp>
      <p:sp>
        <p:nvSpPr>
          <p:cNvPr id="14" name="Лента лицом вверх 13"/>
          <p:cNvSpPr/>
          <p:nvPr/>
        </p:nvSpPr>
        <p:spPr>
          <a:xfrm>
            <a:off x="4714875" y="1285875"/>
            <a:ext cx="3929063" cy="64293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Классицизм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572140"/>
            <a:ext cx="35719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Соломбальский</a:t>
            </a:r>
            <a:r>
              <a:rPr lang="ru-RU" b="1" dirty="0" smtClean="0">
                <a:solidFill>
                  <a:schemeClr val="bg1"/>
                </a:solidFill>
              </a:rPr>
              <a:t> кафедральный собор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(1760-1776 гг.)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572140"/>
            <a:ext cx="35719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Церковь рождества Иоанна Предтечи в Каргополе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(1740 г.)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01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Запиши краткий вывод, вставляя нужные слова из скобок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00240"/>
            <a:ext cx="8572560" cy="4286280"/>
          </a:xfrm>
        </p:spPr>
        <p:txBody>
          <a:bodyPr/>
          <a:lstStyle/>
          <a:p>
            <a:pPr indent="457200"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Со второй половины 18 века и до середины 19 века в архитектуре Архангельского Севера преобладал (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классицизм, барокко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indent="457200" algn="just"/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Несмотря на использование архитекторами приёмов и форм общеевропейских стилей барокко и классицизма, все архитектурные сооружения носили (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международный, национальный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) характер.</a:t>
            </a:r>
            <a:endParaRPr lang="ru-RU" sz="2800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zyka_dlya_relaksatsii_-_zakat_u_kraya_vody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14482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Зрительная гимнастика «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Пальминг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643174" y="2000240"/>
            <a:ext cx="3786188" cy="4071938"/>
          </a:xfrm>
          <a:ln w="38100">
            <a:solidFill>
              <a:schemeClr val="accent1"/>
            </a:solidFill>
          </a:ln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Вопросы для повторения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5143536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Какой тип деревянных храмов продолжали строить на Архангельском Севере не смотря на запреты церковных властей.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Что составляло основу деревянной постройки? Почему жилые избы и все хозяйственные постройки на Архангельском Севере старались расположить под одной крышей?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Назовите отличительные особенности архитектурных стилей барокко и классицизма. 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Вопрос на урок.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endParaRPr lang="ru-RU" dirty="0"/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8429652" y="2000240"/>
            <a:ext cx="428628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429652" y="3643314"/>
            <a:ext cx="42840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28604"/>
            <a:ext cx="7772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Барокко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3" y="1142984"/>
            <a:ext cx="8643997" cy="1071570"/>
          </a:xfrm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Основной стиль в искусстве Европы и Америки в конце 16 – середине 18 веков.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Особенности: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сложные криволинейные  формы, много скульптуры на фасадах здания.</a:t>
            </a:r>
          </a:p>
          <a:p>
            <a:pPr indent="4572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643338" cy="292895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578645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Пермозер</a:t>
            </a:r>
            <a:r>
              <a:rPr lang="ru-RU" b="1" dirty="0" smtClean="0">
                <a:solidFill>
                  <a:schemeClr val="bg1"/>
                </a:solidFill>
              </a:rPr>
              <a:t>,  18 век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Германия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3643338" cy="292895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929190" y="5786454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Церковь Сан Карло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Рим, Италия, 17 век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28604"/>
            <a:ext cx="7772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Классицизм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85861"/>
            <a:ext cx="8643997" cy="1357322"/>
          </a:xfrm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Стиль в искусстве 17-19 веков, обращение к античному наследию, как идеальному образцу.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Особенности: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простота, строгость, чёткость форм.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571900" cy="292895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5786454"/>
            <a:ext cx="35719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Особняк </a:t>
            </a:r>
            <a:r>
              <a:rPr lang="ru-RU" b="1" dirty="0" err="1" smtClean="0">
                <a:solidFill>
                  <a:schemeClr val="bg1"/>
                </a:solidFill>
              </a:rPr>
              <a:t>Остерли-парк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Лондон, Великобритания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1"/>
            <a:ext cx="3571900" cy="292895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628" y="5786454"/>
            <a:ext cx="35719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Академия наук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Санкт-Петербург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8501058" y="6429372"/>
            <a:ext cx="642942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Самооценка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9" y="1857364"/>
          <a:ext cx="857256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0"/>
                <a:gridCol w="2857520"/>
                <a:gridCol w="2857520"/>
              </a:tblGrid>
              <a:tr h="30003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Отлично понял тему и активно поработал на уроке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B050"/>
                          </a:solidFill>
                        </a:rPr>
                        <a:t>Хорошо понял тему,  хорошо поработал на уроке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Нужно поработать над</a:t>
                      </a:r>
                      <a:r>
                        <a:rPr lang="ru-RU" sz="3200" b="1" baseline="0" dirty="0" smtClean="0">
                          <a:solidFill>
                            <a:srgbClr val="0070C0"/>
                          </a:solidFill>
                        </a:rPr>
                        <a:t> данной темой</a:t>
                      </a:r>
                    </a:p>
                    <a:p>
                      <a:pPr algn="ctr"/>
                      <a:endParaRPr lang="ru-RU" sz="3200" baseline="0" dirty="0" smtClean="0"/>
                    </a:p>
                    <a:p>
                      <a:pPr algn="ctr"/>
                      <a:endParaRPr lang="ru-RU" sz="3200" baseline="0" dirty="0" smtClean="0"/>
                    </a:p>
                    <a:p>
                      <a:pPr algn="ctr"/>
                      <a:r>
                        <a:rPr lang="ru-RU" sz="4000" b="1" baseline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500066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Сегодня на уроке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285750" y="1500188"/>
            <a:ext cx="8572500" cy="4786312"/>
          </a:xfrm>
        </p:spPr>
        <p:txBody>
          <a:bodyPr>
            <a:no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Закрепим знания об основных типах построек деревянной архитектуры Архангельского Севера.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Познакомимся с развитием каменного зодчества на Архангельском Севере в 18 веке.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Узнаем об особенностях северной русской избы.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00108"/>
            <a:ext cx="7772400" cy="264320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урок 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Используемые ресурсы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285750" y="1285861"/>
            <a:ext cx="8572500" cy="5000640"/>
          </a:xfrm>
        </p:spPr>
        <p:txBody>
          <a:bodyPr>
            <a:normAutofit lnSpcReduction="10000"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Копица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М.Н. Пособие для учителей «История Архангельского Севера с древнейших времён до начала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века». – Архангельск, 2009.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Шалькевич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А. А. В Архангельском городе было построено: страницы истории архитектуры города конца XVI-начала XX веков: В 3 т. /А. А.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Шалькевич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 - Архангельск: Правда Севера, 1994 - Т. 1.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.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arkhangel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.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ru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/?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a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=111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://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ru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.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wikipedia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.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org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/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wiki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/Классицизм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Конструкция избы Русского севера. Режим доступа: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http://www.grand-arch.ru/izba_2.html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Деревянное зодчество. Режим доступа: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http://www.perunica.ru/zodchestvo/300-derevyannoe-zodchestvo.html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Изба Русского Севера. Режим доступа: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hlinkClick r:id="rId6"/>
              </a:rPr>
              <a:t>http://druspace.com/izba/66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Лютеранская церковь Святой Екатерины (Архангельск). Режим доступа: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http://ru.wikipedia.org/wiki/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Вопрос на урок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146" name="Содержимое 1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2868612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8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Каким образом петровские преобразования в искусстве повлияли на развитие каменного зодчества в России и на Архангельском Севере?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6433200"/>
            <a:ext cx="644400" cy="42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План: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170" name="Содержимое 1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364331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742950" indent="-742950" algn="l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Культовая деревянная архитектура.</a:t>
            </a:r>
          </a:p>
          <a:p>
            <a:pPr marL="742950" indent="-742950" algn="l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Жилые дома.</a:t>
            </a:r>
          </a:p>
          <a:p>
            <a:pPr marL="742950" indent="-742950" algn="l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indent="-742950" algn="l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Каменное зодчество.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00013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1. Культовая деревянная архитектура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571625"/>
            <a:ext cx="8572500" cy="4714875"/>
          </a:xfrm>
        </p:spPr>
        <p:txBody>
          <a:bodyPr>
            <a:no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Деревянная архитектура Архангельского Севера значительно не изменилась. В 18 веке строят такие же как и в более ранний период </a:t>
            </a:r>
            <a:r>
              <a:rPr lang="ru-RU" sz="2300" b="1" i="1" u="sng" dirty="0" err="1" smtClean="0">
                <a:solidFill>
                  <a:schemeClr val="bg2">
                    <a:lumMod val="25000"/>
                  </a:schemeClr>
                </a:solidFill>
              </a:rPr>
              <a:t>клетские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 (по форме напоминавшие крестьянскую избу) в четыре стены, церкви и часовни; </a:t>
            </a:r>
            <a:r>
              <a:rPr lang="ru-RU" sz="2300" b="1" i="1" u="sng" dirty="0" smtClean="0">
                <a:solidFill>
                  <a:schemeClr val="bg2">
                    <a:lumMod val="25000"/>
                  </a:schemeClr>
                </a:solidFill>
              </a:rPr>
              <a:t>шатровые церкви</a:t>
            </a:r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(сруб в восемь стен – восьмерик, заканчивающийся шатром), продолжавшие строиться не смотря на запреты церковных властей; </a:t>
            </a:r>
            <a:r>
              <a:rPr lang="ru-RU" sz="2300" b="1" i="1" u="sng" dirty="0" smtClean="0">
                <a:solidFill>
                  <a:schemeClr val="bg2">
                    <a:lumMod val="25000"/>
                  </a:schemeClr>
                </a:solidFill>
              </a:rPr>
              <a:t>многоглавые</a:t>
            </a:r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300" b="1" i="1" u="sng" dirty="0" smtClean="0">
                <a:solidFill>
                  <a:schemeClr val="bg2">
                    <a:lumMod val="25000"/>
                  </a:schemeClr>
                </a:solidFill>
              </a:rPr>
              <a:t>ярусные</a:t>
            </a:r>
            <a:r>
              <a:rPr lang="ru-RU" sz="23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церкви (здания кубической формы, над которыми высятся барабаны с округлыми или </a:t>
            </a:r>
            <a:r>
              <a:rPr lang="ru-RU" sz="2300" b="1" dirty="0" err="1" smtClean="0">
                <a:solidFill>
                  <a:schemeClr val="bg2">
                    <a:lumMod val="25000"/>
                  </a:schemeClr>
                </a:solidFill>
              </a:rPr>
              <a:t>шлемообразными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 куполами).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Интересно отметить, что мастера расписывали не только внутреннее убранство, но так же и фасады, двери культовых сооружений.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6433200"/>
            <a:ext cx="644400" cy="42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928694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Соедини описание типа постройки с изображением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929063"/>
            <a:ext cx="2357437" cy="2571750"/>
          </a:xfrm>
          <a:ln w="38100">
            <a:solidFill>
              <a:schemeClr val="accent1"/>
            </a:solidFill>
          </a:ln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2357437" cy="2571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214438"/>
            <a:ext cx="2357437" cy="2571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929063"/>
            <a:ext cx="2357437" cy="2571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Семиугольник 8"/>
          <p:cNvSpPr/>
          <p:nvPr/>
        </p:nvSpPr>
        <p:spPr>
          <a:xfrm>
            <a:off x="571500" y="1285875"/>
            <a:ext cx="571500" cy="500063"/>
          </a:xfrm>
          <a:prstGeom prst="hept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2071688" y="4000500"/>
            <a:ext cx="571500" cy="500063"/>
          </a:xfrm>
          <a:prstGeom prst="hept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Семиугольник 10"/>
          <p:cNvSpPr/>
          <p:nvPr/>
        </p:nvSpPr>
        <p:spPr>
          <a:xfrm>
            <a:off x="6357938" y="4000500"/>
            <a:ext cx="571500" cy="500063"/>
          </a:xfrm>
          <a:prstGeom prst="hept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Семиугольник 11"/>
          <p:cNvSpPr/>
          <p:nvPr/>
        </p:nvSpPr>
        <p:spPr>
          <a:xfrm>
            <a:off x="6357938" y="1285875"/>
            <a:ext cx="571500" cy="500063"/>
          </a:xfrm>
          <a:prstGeom prst="hept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00375" y="1214438"/>
          <a:ext cx="3071834" cy="5286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834"/>
              </a:tblGrid>
              <a:tr h="13216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Клетская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церковь – напоминает  по форме крестьянскую избу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216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Шатровая церковь – сруб, заканчивающийся шатром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216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Ярусный храм - несколько срубов, поставленных один на другой</a:t>
                      </a:r>
                      <a:endParaRPr lang="ru-RU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216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Многоглавая церковь –  комбинация из множества глав </a:t>
                      </a:r>
                      <a:endParaRPr lang="ru-RU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0243 -0.3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1511 0.2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085 0.38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6041 0.237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3044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2. Деревянный жилой дом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18" name="Содержимое 1"/>
          <p:cNvSpPr>
            <a:spLocks noGrp="1"/>
          </p:cNvSpPr>
          <p:nvPr>
            <p:ph type="body" idx="1"/>
          </p:nvPr>
        </p:nvSpPr>
        <p:spPr>
          <a:xfrm>
            <a:off x="214313" y="1285875"/>
            <a:ext cx="8643937" cy="2143125"/>
          </a:xfrm>
        </p:spPr>
        <p:txBody>
          <a:bodyPr>
            <a:noAutofit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</a:rPr>
              <a:t>Северная жилая постройка – это капитальное, основательно утепленное жилье, идеально приспособленное к холодному климату. Основой деревянной постройки был четырехстенный сруб. В летописях он часто называется клетью. Жилые избы старались расположить под одной крышей со всеми хозяйственными помещениями. В зимнюю стужу такой дом был очень удобен – не нужно было лишний раз выходить на улицу по какой-либо хозяйственной надобности.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4312" y="3857625"/>
            <a:ext cx="4714877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Под одной  крышей собирали и жилую избу, и хлев для скотины, и кладовки, и амбары. Такие строения отличались большими размерами. Жилье северянина было более просторным, чем в центральной или южной России.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571900" cy="2428892"/>
          </a:xfrm>
          <a:prstGeom prst="round2Same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786710" y="6429600"/>
            <a:ext cx="644400" cy="428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285750" y="500063"/>
            <a:ext cx="8572500" cy="2643187"/>
          </a:xfrm>
        </p:spPr>
        <p:txBody>
          <a:bodyPr>
            <a:normAutofit lnSpcReduction="10000"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Для внешнего оформления дома использовалась резьба, а позднее роспись по дереву, коньковый брус всегда заканчивался скульптурным изображением конской или птичьей головы. Эти элементы имели не только художественный смысл, в них просматривается отложившаяся в народной памяти языческая символика «оберегов».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000528" cy="31432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4071966" cy="31480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01944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Запиши краткий вывод, вставляя пропущенные слова</a:t>
            </a:r>
            <a:endParaRPr lang="ru-RU" sz="4400" dirty="0"/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285750" y="2000250"/>
            <a:ext cx="8572500" cy="3857625"/>
          </a:xfrm>
        </p:spPr>
        <p:txBody>
          <a:bodyPr>
            <a:norm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Северная жилая постройка – это ….. жильё. Под одной крышей располагались …., …., ….., ….. . Строение отличалось ….. размерами.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Слова: 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жилая изба, утеплённое, хлев, большими, кладовки, амбары.</a:t>
            </a:r>
          </a:p>
          <a:p>
            <a:pPr marL="274320" indent="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99600" y="6429600"/>
            <a:ext cx="644400" cy="42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1085</TotalTime>
  <Words>989</Words>
  <Application>Microsoft Office PowerPoint</Application>
  <PresentationFormat>Экран (4:3)</PresentationFormat>
  <Paragraphs>125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Сегодня на уроке</vt:lpstr>
      <vt:lpstr>Вопрос на урок</vt:lpstr>
      <vt:lpstr>План:</vt:lpstr>
      <vt:lpstr>1. Культовая деревянная архитектура</vt:lpstr>
      <vt:lpstr>Соедини описание типа постройки с изображением</vt:lpstr>
      <vt:lpstr>2. Деревянный жилой дом</vt:lpstr>
      <vt:lpstr>Слайд 8</vt:lpstr>
      <vt:lpstr>Запиши краткий вывод, вставляя пропущенные слова</vt:lpstr>
      <vt:lpstr>3. Каменное зодчество</vt:lpstr>
      <vt:lpstr> </vt:lpstr>
      <vt:lpstr>Слайд 12</vt:lpstr>
      <vt:lpstr>Рассмотри изображения.  Попробуй определить архитектурный стиль</vt:lpstr>
      <vt:lpstr>Запиши краткий вывод, вставляя нужные слова из скобок</vt:lpstr>
      <vt:lpstr>Зрительная гимнастика «Пальминг»</vt:lpstr>
      <vt:lpstr>Вопросы для повторения</vt:lpstr>
      <vt:lpstr>Барокко</vt:lpstr>
      <vt:lpstr>Классицизм</vt:lpstr>
      <vt:lpstr>Самооценка</vt:lpstr>
      <vt:lpstr>Спасибо за урок !</vt:lpstr>
      <vt:lpstr>Используемые ресурсы</vt:lpstr>
    </vt:vector>
  </TitlesOfParts>
  <Company>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Архангельского Севера до конца XVIII века </dc:title>
  <dc:creator>Наталья</dc:creator>
  <cp:lastModifiedBy>Наталья</cp:lastModifiedBy>
  <cp:revision>120</cp:revision>
  <dcterms:created xsi:type="dcterms:W3CDTF">2012-03-12T14:46:04Z</dcterms:created>
  <dcterms:modified xsi:type="dcterms:W3CDTF">2013-06-12T07:27:24Z</dcterms:modified>
</cp:coreProperties>
</file>