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3" r:id="rId3"/>
    <p:sldId id="257" r:id="rId4"/>
    <p:sldId id="262" r:id="rId5"/>
    <p:sldId id="268" r:id="rId6"/>
    <p:sldId id="269" r:id="rId7"/>
    <p:sldId id="272" r:id="rId8"/>
    <p:sldId id="270" r:id="rId9"/>
    <p:sldId id="274" r:id="rId10"/>
    <p:sldId id="27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63E0E-A485-4D5E-B889-9936A2D8A56D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BC1F-676C-4FAC-9717-FB40BAAB17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1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C3E9-29D4-485C-82E8-6BF061D192F3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B188-3754-4A2C-B198-9F19D594CF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0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B86B9-F933-4EBE-8E3C-EB09D412CB8A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34F5-A5A6-4B99-AD4F-66064C8301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3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B3685-780E-47ED-9762-CD396196E778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6E2E-21B7-43E6-8B99-EC347731AD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9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7077A-D192-4AB8-A715-F4607F5A8E5F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789BD-150C-489A-8579-E6D78FCF02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46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19F7-0065-4E10-BFE4-DF1B7B3D603D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DD95D-D752-4BC5-B8A8-CFE7AACB95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62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E5A8F-A202-4FF6-93AF-3FD9C4FF3D83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25D67-F50B-4939-9C7D-9179843146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ADEF6-D068-4813-AF90-61385624B6FB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00AD-B04F-4177-A232-F8696DB919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EAEE5-008F-470F-9545-6B142A98223A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8CB2-D4C6-4F01-BE46-D4234494E9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9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BF17-F919-4B85-93E1-C5F736B9BD8C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4860-53B1-4CBC-BB3E-FB32A678F5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E2C93-2041-4B71-A68A-771B5FC84A2F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70097-4B9B-417C-BB1D-09984C4FA0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8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BEB0D6-2C94-4432-9827-93CBAF395091}" type="datetimeFigureOut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2EBDD8-00D3-4645-82DE-F7B8B06CFF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1430"/>
          <a:solidFill>
            <a:srgbClr val="002060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512168"/>
          </a:xfrm>
        </p:spPr>
        <p:txBody>
          <a:bodyPr>
            <a:norm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ru-RU" sz="4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«Мосты»</a:t>
            </a:r>
            <a:r>
              <a:rPr lang="ru-RU" sz="3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ea typeface="+mn-ea"/>
                <a:cs typeface="Times New Roman" pitchFamily="18" charset="0"/>
              </a:rPr>
              <a:t>Технология </a:t>
            </a:r>
            <a:r>
              <a:rPr lang="ru-RU" sz="3200" dirty="0">
                <a:latin typeface="Times New Roman" pitchFamily="18" charset="0"/>
                <a:ea typeface="+mn-ea"/>
                <a:cs typeface="Times New Roman" pitchFamily="18" charset="0"/>
              </a:rPr>
              <a:t>УМК «Перспектива</a:t>
            </a:r>
            <a:r>
              <a:rPr lang="ru-RU" sz="3200" dirty="0" smtClean="0"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2924944"/>
            <a:ext cx="3456384" cy="19050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Савкина Ю.К. учитель технологии </a:t>
            </a:r>
          </a:p>
          <a:p>
            <a:pPr eaLnBrk="1" hangingPunct="1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МКОУ Березовская СОШ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Фраза - конструктор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sz="half" idx="2"/>
          </p:nvPr>
        </p:nvSpPr>
        <p:spPr>
          <a:xfrm>
            <a:off x="871538" y="1628775"/>
            <a:ext cx="7408862" cy="4497388"/>
          </a:xfrm>
        </p:spPr>
        <p:txBody>
          <a:bodyPr/>
          <a:lstStyle/>
          <a:p>
            <a:r>
              <a:rPr lang="ru-RU" sz="4000" smtClean="0"/>
              <a:t>Сооружение … позволило человеку преодолевать … пространства … и  использовать это изобретение для удобства и … передвижения.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5791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252538"/>
          </a:xfrm>
        </p:spPr>
        <p:txBody>
          <a:bodyPr/>
          <a:lstStyle/>
          <a:p>
            <a:pPr eaLnBrk="1" hangingPunct="1"/>
            <a:r>
              <a:rPr lang="ru-RU" smtClean="0"/>
              <a:t>Определение</a:t>
            </a:r>
          </a:p>
        </p:txBody>
      </p:sp>
      <p:sp>
        <p:nvSpPr>
          <p:cNvPr id="14338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r>
              <a:rPr lang="ru-RU" sz="3600" dirty="0" smtClean="0"/>
              <a:t>Мост-искусственное </a:t>
            </a:r>
            <a:r>
              <a:rPr lang="ru-RU" sz="3600" dirty="0" smtClean="0"/>
              <a:t>сооружение </a:t>
            </a:r>
            <a:endParaRPr lang="ru-RU" sz="3600" dirty="0" smtClean="0"/>
          </a:p>
          <a:p>
            <a:pPr marL="0" indent="0" algn="just" eaLnBrk="1" hangingPunct="1">
              <a:buNone/>
            </a:pPr>
            <a:r>
              <a:rPr lang="ru-RU" sz="3600" dirty="0" smtClean="0"/>
              <a:t>для </a:t>
            </a:r>
            <a:r>
              <a:rPr lang="ru-RU" sz="3600" dirty="0" smtClean="0"/>
              <a:t>перехода </a:t>
            </a:r>
            <a:endParaRPr lang="ru-RU" sz="3600" dirty="0" smtClean="0"/>
          </a:p>
          <a:p>
            <a:pPr marL="0" indent="0" algn="just" eaLnBrk="1" hangingPunct="1">
              <a:buNone/>
            </a:pPr>
            <a:r>
              <a:rPr lang="ru-RU" sz="3600" dirty="0" smtClean="0"/>
              <a:t>или </a:t>
            </a:r>
            <a:r>
              <a:rPr lang="ru-RU" sz="3600" dirty="0" smtClean="0"/>
              <a:t>переезда.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28800"/>
            <a:ext cx="5166493" cy="38748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90563" y="2060575"/>
            <a:ext cx="7772400" cy="3240088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800" dirty="0" smtClean="0"/>
              <a:t>Через водные препятствия</a:t>
            </a:r>
            <a:br>
              <a:rPr lang="ru-RU" sz="2800" dirty="0" smtClean="0"/>
            </a:br>
            <a:r>
              <a:rPr lang="ru-RU" sz="2800" dirty="0" smtClean="0"/>
              <a:t>(балочные, арочные, висячие</a:t>
            </a:r>
            <a:r>
              <a:rPr lang="ru-RU" sz="2800" dirty="0" smtClean="0"/>
              <a:t>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Через дорогу (путепровод)</a:t>
            </a:r>
            <a:br>
              <a:rPr lang="ru-RU" sz="2800" dirty="0" smtClean="0"/>
            </a:br>
            <a:r>
              <a:rPr lang="ru-RU" sz="2800" dirty="0" smtClean="0"/>
              <a:t>Через овраг или ущелье (виадук)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928427" y="968549"/>
            <a:ext cx="6418262" cy="1008063"/>
          </a:xfrm>
        </p:spPr>
        <p:txBody>
          <a:bodyPr/>
          <a:lstStyle/>
          <a:p>
            <a:pPr eaLnBrk="1" hangingPunct="1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Виды мостов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3"/>
          <p:cNvSpPr>
            <a:spLocks noGrp="1"/>
          </p:cNvSpPr>
          <p:nvPr>
            <p:ph type="ctrTitle"/>
          </p:nvPr>
        </p:nvSpPr>
        <p:spPr>
          <a:xfrm>
            <a:off x="611188" y="692150"/>
            <a:ext cx="7772400" cy="1008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По области применения мосты</a:t>
            </a:r>
            <a:br>
              <a:rPr lang="ru-RU" sz="3200" smtClean="0"/>
            </a:br>
            <a:r>
              <a:rPr lang="ru-RU" sz="3200" smtClean="0"/>
              <a:t>бывают: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288" y="1628775"/>
            <a:ext cx="8280400" cy="3960813"/>
          </a:xfrm>
        </p:spPr>
        <p:txBody>
          <a:bodyPr rtlCol="0">
            <a:normAutofit fontScale="925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Железнодорожные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Автомобильные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Метромосты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Пешеходные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Комбинированные </a:t>
            </a:r>
            <a:r>
              <a:rPr lang="ru-RU" sz="2800" dirty="0"/>
              <a:t>(н-р: автомобильно-железнодорожные)</a:t>
            </a:r>
            <a:endParaRPr lang="ru-RU" sz="2800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/>
              <a:t>В</a:t>
            </a:r>
            <a:r>
              <a:rPr lang="ru-RU" sz="2800" dirty="0" smtClean="0"/>
              <a:t>одные путепроводы(мосты для кораблей с низкой ватерлинией)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Акведуки (мосты для транспортировки воды)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Виадуки (мосты через овраги и ущелья)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4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172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По конструкции мосты делятся:</a:t>
            </a:r>
            <a:br>
              <a:rPr lang="ru-RU" smtClean="0"/>
            </a:br>
            <a:endParaRPr lang="ru-RU" smtClean="0"/>
          </a:p>
        </p:txBody>
      </p:sp>
      <p:sp>
        <p:nvSpPr>
          <p:cNvPr id="2662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188" y="1628775"/>
            <a:ext cx="7921625" cy="3400425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ru-RU" sz="4000" smtClean="0"/>
              <a:t>Балочные</a:t>
            </a:r>
          </a:p>
          <a:p>
            <a:pPr algn="l" eaLnBrk="1" hangingPunct="1"/>
            <a:r>
              <a:rPr lang="ru-RU" sz="4000" smtClean="0"/>
              <a:t>Висячие</a:t>
            </a:r>
          </a:p>
          <a:p>
            <a:pPr algn="l" eaLnBrk="1" hangingPunct="1"/>
            <a:r>
              <a:rPr lang="ru-RU" sz="4000" smtClean="0"/>
              <a:t>Вантовые</a:t>
            </a:r>
          </a:p>
          <a:p>
            <a:pPr algn="l" eaLnBrk="1" hangingPunct="1"/>
            <a:r>
              <a:rPr lang="ru-RU" sz="4000" smtClean="0"/>
              <a:t>Арочные</a:t>
            </a:r>
          </a:p>
          <a:p>
            <a:pPr algn="l" eaLnBrk="1" hangingPunct="1"/>
            <a:r>
              <a:rPr lang="ru-RU" sz="4000" smtClean="0"/>
              <a:t>Понтонные или наплавные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3"/>
          <p:cNvSpPr>
            <a:spLocks noGrp="1"/>
          </p:cNvSpPr>
          <p:nvPr>
            <p:ph type="title"/>
          </p:nvPr>
        </p:nvSpPr>
        <p:spPr>
          <a:xfrm>
            <a:off x="4873625" y="338138"/>
            <a:ext cx="3813175" cy="930275"/>
          </a:xfrm>
        </p:spPr>
        <p:txBody>
          <a:bodyPr/>
          <a:lstStyle/>
          <a:p>
            <a:pPr eaLnBrk="1" hangingPunct="1"/>
            <a:r>
              <a:rPr lang="ru-RU" smtClean="0"/>
              <a:t>Из чего строят мосты</a:t>
            </a:r>
          </a:p>
        </p:txBody>
      </p:sp>
      <p:pic>
        <p:nvPicPr>
          <p:cNvPr id="7" name="Рисунок 6" descr="http://pulson.ru/wp-content/uploads/2012/01/construction-Golden-Gate-Bridge-01.png"/>
          <p:cNvPicPr>
            <a:picLocks noGrp="1"/>
          </p:cNvPicPr>
          <p:nvPr>
            <p:ph type="pic" idx="1"/>
          </p:nvPr>
        </p:nvPicPr>
        <p:blipFill>
          <a:blip r:embed="rId2">
            <a:extLst/>
          </a:blip>
          <a:srcRect t="19152" b="19152"/>
          <a:stretch>
            <a:fillRect/>
          </a:stretch>
        </p:blipFill>
        <p:spPr>
          <a:xfrm>
            <a:off x="539552" y="692696"/>
            <a:ext cx="3888432" cy="5112568"/>
          </a:xfrm>
          <a:prstGeom prst="rect">
            <a:avLst/>
          </a:prstGeom>
          <a:noFill/>
        </p:spPr>
      </p:pic>
      <p:sp>
        <p:nvSpPr>
          <p:cNvPr id="29698" name="Текст 5"/>
          <p:cNvSpPr>
            <a:spLocks noGrp="1"/>
          </p:cNvSpPr>
          <p:nvPr>
            <p:ph type="body" sz="half" idx="2"/>
          </p:nvPr>
        </p:nvSpPr>
        <p:spPr>
          <a:xfrm>
            <a:off x="4859338" y="1700213"/>
            <a:ext cx="3819525" cy="3578225"/>
          </a:xfrm>
        </p:spPr>
        <p:txBody>
          <a:bodyPr/>
          <a:lstStyle/>
          <a:p>
            <a:pPr marL="285750" indent="-285750" eaLnBrk="1" hangingPunct="1">
              <a:buFont typeface="Wingdings" pitchFamily="2" charset="2"/>
              <a:buChar char="q"/>
            </a:pPr>
            <a:r>
              <a:rPr lang="ru-RU" sz="2400" smtClean="0"/>
              <a:t>Прочные металлы (сталь и алюминиевые сплавы)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ru-RU" sz="2400" smtClean="0"/>
              <a:t>Железобетон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ru-RU" sz="2400" smtClean="0"/>
              <a:t>Бетон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ru-RU" sz="2400" smtClean="0"/>
              <a:t>Природный камень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ru-RU" sz="2400" smtClean="0"/>
              <a:t>Дерево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ru-RU" sz="2400" smtClean="0"/>
              <a:t>Верёвки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926464"/>
            <a:ext cx="7772400" cy="315872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Разновидность висячего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моста</a:t>
            </a:r>
            <a:r>
              <a:rPr lang="ru-RU" sz="3600" dirty="0" smtClean="0"/>
              <a:t>, </a:t>
            </a:r>
            <a:r>
              <a:rPr lang="ru-RU" sz="3600" dirty="0" smtClean="0"/>
              <a:t>для </a:t>
            </a:r>
            <a:r>
              <a:rPr lang="ru-RU" sz="3600" dirty="0" smtClean="0"/>
              <a:t>конструкции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которого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используют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стальные </a:t>
            </a:r>
            <a:r>
              <a:rPr lang="ru-RU" sz="3600" dirty="0" smtClean="0"/>
              <a:t>канаты </a:t>
            </a:r>
            <a:br>
              <a:rPr lang="ru-RU" sz="3600" dirty="0" smtClean="0"/>
            </a:br>
            <a:r>
              <a:rPr lang="ru-RU" sz="3600" dirty="0" smtClean="0"/>
              <a:t>(ванты)</a:t>
            </a:r>
            <a:endParaRPr lang="ru-RU" sz="3600" dirty="0"/>
          </a:p>
        </p:txBody>
      </p:sp>
      <p:sp>
        <p:nvSpPr>
          <p:cNvPr id="27650" name="Текст 3"/>
          <p:cNvSpPr>
            <a:spLocks noGrp="1"/>
          </p:cNvSpPr>
          <p:nvPr>
            <p:ph type="body" idx="1"/>
          </p:nvPr>
        </p:nvSpPr>
        <p:spPr>
          <a:xfrm>
            <a:off x="1366838" y="620713"/>
            <a:ext cx="6418262" cy="1079500"/>
          </a:xfrm>
        </p:spPr>
        <p:txBody>
          <a:bodyPr/>
          <a:lstStyle/>
          <a:p>
            <a:pPr eaLnBrk="1" hangingPunct="1"/>
            <a:r>
              <a:rPr lang="ru-RU" sz="6000" smtClean="0"/>
              <a:t>Вантовые мосты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95" y="2996952"/>
            <a:ext cx="5220072" cy="348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859338" y="260350"/>
            <a:ext cx="3813175" cy="1439863"/>
          </a:xfrm>
        </p:spPr>
        <p:txBody>
          <a:bodyPr/>
          <a:lstStyle/>
          <a:p>
            <a:pPr eaLnBrk="1" hangingPunct="1"/>
            <a:r>
              <a:rPr lang="ru-RU" smtClean="0"/>
              <a:t>При строительстве навесных мостов</a:t>
            </a:r>
          </a:p>
        </p:txBody>
      </p:sp>
      <p:pic>
        <p:nvPicPr>
          <p:cNvPr id="5" name="Рисунок 4" descr="Постройка моста"/>
          <p:cNvPicPr>
            <a:picLocks noGrp="1"/>
          </p:cNvPicPr>
          <p:nvPr>
            <p:ph type="pic" idx="1"/>
          </p:nvPr>
        </p:nvPicPr>
        <p:blipFill>
          <a:blip r:embed="rId2">
            <a:extLst/>
          </a:blip>
          <a:srcRect l="11879" r="11879"/>
          <a:stretch>
            <a:fillRect/>
          </a:stretch>
        </p:blipFill>
        <p:spPr>
          <a:xfrm>
            <a:off x="467544" y="1268760"/>
            <a:ext cx="4392488" cy="4536504"/>
          </a:xfrm>
          <a:prstGeom prst="rect">
            <a:avLst/>
          </a:prstGeom>
          <a:noFill/>
        </p:spPr>
      </p:pic>
      <p:sp>
        <p:nvSpPr>
          <p:cNvPr id="31746" name="Текст 2"/>
          <p:cNvSpPr>
            <a:spLocks noGrp="1"/>
          </p:cNvSpPr>
          <p:nvPr>
            <p:ph type="body" sz="half" idx="2"/>
          </p:nvPr>
        </p:nvSpPr>
        <p:spPr>
          <a:xfrm>
            <a:off x="4868863" y="1773238"/>
            <a:ext cx="3817937" cy="3433762"/>
          </a:xfrm>
        </p:spPr>
        <p:txBody>
          <a:bodyPr/>
          <a:lstStyle/>
          <a:p>
            <a:pPr marL="342900" indent="-342900" eaLnBrk="1" hangingPunct="1">
              <a:buFont typeface="Symbol" pitchFamily="18" charset="2"/>
              <a:buAutoNum type="arabicPeriod"/>
            </a:pPr>
            <a:r>
              <a:rPr lang="ru-RU" sz="2000" smtClean="0"/>
              <a:t>Начинают с установки пилонов (столбов, поддерживающих основные (несущие) тросы)</a:t>
            </a:r>
          </a:p>
          <a:p>
            <a:pPr marL="342900" indent="-342900" eaLnBrk="1" hangingPunct="1">
              <a:buFont typeface="Symbol" pitchFamily="18" charset="2"/>
              <a:buAutoNum type="arabicPeriod"/>
            </a:pPr>
            <a:r>
              <a:rPr lang="ru-RU" sz="2000" smtClean="0"/>
              <a:t>Подвешивают кабели моста</a:t>
            </a:r>
          </a:p>
          <a:p>
            <a:pPr marL="342900" indent="-342900" eaLnBrk="1" hangingPunct="1">
              <a:buFont typeface="Symbol" pitchFamily="18" charset="2"/>
              <a:buAutoNum type="arabicPeriod"/>
            </a:pPr>
            <a:r>
              <a:rPr lang="ru-RU" sz="2000" smtClean="0"/>
              <a:t>В конце монтируют подвески и балку жёсткости</a:t>
            </a:r>
          </a:p>
          <a:p>
            <a:pPr marL="342900" indent="-342900" eaLnBrk="1" hangingPunct="1">
              <a:buFont typeface="Symbol" pitchFamily="18" charset="2"/>
              <a:buAutoNum type="arabicPeriod"/>
            </a:pPr>
            <a:r>
              <a:rPr lang="ru-RU" sz="2000" smtClean="0"/>
              <a:t> Оформляют освещением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ГОЛУБАЯ РАМКА</Template>
  <TotalTime>217</TotalTime>
  <Words>149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Презентация12</vt:lpstr>
      <vt:lpstr>«Мосты»  Технология УМК «Перспектива»</vt:lpstr>
      <vt:lpstr>Презентация PowerPoint</vt:lpstr>
      <vt:lpstr>Определение</vt:lpstr>
      <vt:lpstr>Через водные препятствия (балочные, арочные, висячие) Через дорогу (путепровод) Через овраг или ущелье (виадук)   </vt:lpstr>
      <vt:lpstr>По области применения мосты бывают:</vt:lpstr>
      <vt:lpstr>По конструкции мосты делятся: </vt:lpstr>
      <vt:lpstr>Из чего строят мосты</vt:lpstr>
      <vt:lpstr>Разновидность висячего  моста, для конструкции  которого  используют  стальные канаты  (ванты)</vt:lpstr>
      <vt:lpstr>При строительстве навесных мостов</vt:lpstr>
      <vt:lpstr>Фраза - конструктор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открытого урока по технологии УМК «Перспектива»</dc:title>
  <dc:creator>Ирина</dc:creator>
  <cp:lastModifiedBy>1</cp:lastModifiedBy>
  <cp:revision>43</cp:revision>
  <dcterms:created xsi:type="dcterms:W3CDTF">2014-02-20T09:12:05Z</dcterms:created>
  <dcterms:modified xsi:type="dcterms:W3CDTF">2015-02-23T03:11:32Z</dcterms:modified>
</cp:coreProperties>
</file>