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56" r:id="rId5"/>
    <p:sldId id="273" r:id="rId6"/>
    <p:sldId id="274" r:id="rId7"/>
    <p:sldId id="275" r:id="rId8"/>
    <p:sldId id="262" r:id="rId9"/>
    <p:sldId id="259" r:id="rId10"/>
    <p:sldId id="266" r:id="rId11"/>
    <p:sldId id="268" r:id="rId12"/>
    <p:sldId id="276" r:id="rId13"/>
    <p:sldId id="264" r:id="rId14"/>
    <p:sldId id="277" r:id="rId15"/>
    <p:sldId id="267" r:id="rId16"/>
    <p:sldId id="25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5BB1-F077-4B23-98DE-C5245FE6B48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8E17-41FC-415D-8D6E-12909AD4D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75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23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D7C1D2-AF42-4BAA-A9F6-78733E4F6A3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25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90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1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6B412C-EC6D-4700-9C5C-69A7327F2657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44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2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1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90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5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45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03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2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03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5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38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62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30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D42F-260C-40F5-8121-768348FAE25B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9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kirov.ru/files/1205/351d9e3586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120680" cy="4247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776864" cy="2232248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№5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«Человечество как сумма поколений»</a:t>
            </a:r>
            <a:endParaRPr lang="ru-RU" sz="44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6093296"/>
            <a:ext cx="3528392" cy="764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Кузнецова О.Л., учитель обществознания БОУ СМР «Коробицынская ООШ»</a:t>
            </a:r>
            <a:endParaRPr lang="ru-RU" sz="16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03244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разных поколений не всегда понимают друг друга.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них могут быть разные взгляды на жизнь.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6350" y="3645024"/>
            <a:ext cx="403244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жизнь в обществе была бы иной, если бы не было дедушек и бабушек, пап, мам, детей и внуков.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49280"/>
            <a:ext cx="4032448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конфликт поколений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Конфликт поколений AllFlir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975743" cy="264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AutoShape 4" descr="Психология и отношения Дискуссия - страница 1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Психология и Отношения KSTATIE.com КСТАТ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9099_poveo_mamu_na_medeni_mjesec_pa_ga_zena_ostavi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620688"/>
            <a:ext cx="3524348" cy="266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50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40324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древние времена старший по возрасту считался важной фигурой.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9262" y="3573016"/>
            <a:ext cx="4032448" cy="2496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Старейшина являлся представителем своих предков, говорил от имени «тех, кто умер, но остался среди живых».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был посредником между живыми и мертвыми.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509120"/>
            <a:ext cx="4104456" cy="1200329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Их знания и мудрость часто спасали племя от верной гибели. </a:t>
            </a:r>
          </a:p>
        </p:txBody>
      </p:sp>
      <p:sp>
        <p:nvSpPr>
          <p:cNvPr id="14338" name="AutoShape 2" descr="Балкарцы - Википеди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Инфопортал онлайн игры Троецарствие - Персонажи Артан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520x390_223576_[www.ArtFile.ru].jpg"/>
          <p:cNvPicPr>
            <a:picLocks noChangeAspect="1"/>
          </p:cNvPicPr>
          <p:nvPr/>
        </p:nvPicPr>
        <p:blipFill>
          <a:blip r:embed="rId3" cstate="print"/>
          <a:srcRect l="13654" t="7354" r="12201" b="7354"/>
          <a:stretch>
            <a:fillRect/>
          </a:stretch>
        </p:blipFill>
        <p:spPr>
          <a:xfrm>
            <a:off x="634472" y="1340768"/>
            <a:ext cx="3505480" cy="3024336"/>
          </a:xfrm>
          <a:prstGeom prst="rect">
            <a:avLst/>
          </a:prstGeom>
        </p:spPr>
      </p:pic>
      <p:sp>
        <p:nvSpPr>
          <p:cNvPr id="14342" name="AutoShape 6" descr="Просматривает изображение Старейшина деревни в традиционном церемониальном костюме в Маунт Хаген - Форум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xoxmi_ru_Papua_Novaia_Gvineia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3770162" cy="24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2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836712"/>
            <a:ext cx="43236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человечество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91680" y="1772816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95736" y="3933056"/>
            <a:ext cx="46920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98" name="AutoShape 2" descr="Просматривает изображение Старейшина деревни в традиционном церемониальном костюме в Маунт Хаген - Форум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924944"/>
            <a:ext cx="24334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924944"/>
            <a:ext cx="282564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потомки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endCxn id="11" idx="0"/>
          </p:cNvCxnSpPr>
          <p:nvPr/>
        </p:nvCxnSpPr>
        <p:spPr>
          <a:xfrm>
            <a:off x="6660232" y="1772816"/>
            <a:ext cx="5686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9" idx="0"/>
          </p:cNvCxnSpPr>
          <p:nvPr/>
        </p:nvCxnSpPr>
        <p:spPr>
          <a:xfrm>
            <a:off x="4501594" y="1760042"/>
            <a:ext cx="40170" cy="2173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55576" y="5877272"/>
            <a:ext cx="7661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Приведите примеры из вашей семьи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3054350" y="195263"/>
            <a:ext cx="3108325" cy="895350"/>
            <a:chOff x="1924" y="123"/>
            <a:chExt cx="1958" cy="564"/>
          </a:xfrm>
        </p:grpSpPr>
        <p:pic>
          <p:nvPicPr>
            <p:cNvPr id="34817" name="Прямоугольник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4" y="123"/>
              <a:ext cx="1958" cy="564"/>
            </a:xfrm>
            <a:prstGeom prst="rect">
              <a:avLst/>
            </a:prstGeom>
            <a:noFill/>
          </p:spPr>
        </p:pic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1935" y="135"/>
              <a:ext cx="193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prstClr val="black"/>
                  </a:solidFill>
                  <a:cs typeface="Times New Roman" pitchFamily="18" charset="0"/>
                </a:rPr>
                <a:t>Старшие поколения</a:t>
              </a:r>
            </a:p>
          </p:txBody>
        </p:sp>
      </p:grpSp>
      <p:cxnSp>
        <p:nvCxnSpPr>
          <p:cNvPr id="9" name="Прямая соединительная линия 8"/>
          <p:cNvCxnSpPr>
            <a:endCxn id="22" idx="0"/>
          </p:cNvCxnSpPr>
          <p:nvPr/>
        </p:nvCxnSpPr>
        <p:spPr>
          <a:xfrm rot="16200000" flipH="1">
            <a:off x="4751388" y="928688"/>
            <a:ext cx="1500187" cy="1785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00438" y="3786188"/>
            <a:ext cx="200025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П Е Р Е Д А Ю 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43313" y="2571750"/>
            <a:ext cx="1785937" cy="785813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Родной язык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58063" y="2571750"/>
            <a:ext cx="1785937" cy="785813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Жизненный опыт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0688" y="2571750"/>
            <a:ext cx="1785937" cy="785813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Знания</a:t>
            </a:r>
          </a:p>
        </p:txBody>
      </p:sp>
      <p:cxnSp>
        <p:nvCxnSpPr>
          <p:cNvPr id="28" name="Прямая соединительная линия 27"/>
          <p:cNvCxnSpPr>
            <a:endCxn id="20" idx="0"/>
          </p:cNvCxnSpPr>
          <p:nvPr/>
        </p:nvCxnSpPr>
        <p:spPr>
          <a:xfrm rot="5400000">
            <a:off x="3821907" y="1785144"/>
            <a:ext cx="1500187" cy="7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1" idx="0"/>
          </p:cNvCxnSpPr>
          <p:nvPr/>
        </p:nvCxnSpPr>
        <p:spPr>
          <a:xfrm rot="16200000" flipH="1">
            <a:off x="5679282" y="794"/>
            <a:ext cx="1500187" cy="3641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Прямоугольник 33"/>
          <p:cNvGrpSpPr>
            <a:grpSpLocks/>
          </p:cNvGrpSpPr>
          <p:nvPr/>
        </p:nvGrpSpPr>
        <p:grpSpPr bwMode="auto">
          <a:xfrm>
            <a:off x="2916238" y="5157787"/>
            <a:ext cx="3181350" cy="928688"/>
            <a:chOff x="1837" y="3249"/>
            <a:chExt cx="2004" cy="585"/>
          </a:xfrm>
        </p:grpSpPr>
        <p:pic>
          <p:nvPicPr>
            <p:cNvPr id="34827" name="Прямоугольник 33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37" y="3249"/>
              <a:ext cx="2004" cy="561"/>
            </a:xfrm>
            <a:prstGeom prst="rect">
              <a:avLst/>
            </a:prstGeom>
            <a:noFill/>
          </p:spPr>
        </p:pic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1837" y="3294"/>
              <a:ext cx="19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solidFill>
                    <a:prstClr val="black"/>
                  </a:solidFill>
                  <a:cs typeface="Times New Roman" pitchFamily="18" charset="0"/>
                </a:rPr>
                <a:t>Младшим поколениям</a:t>
              </a:r>
            </a:p>
          </p:txBody>
        </p:sp>
      </p:grpSp>
      <p:cxnSp>
        <p:nvCxnSpPr>
          <p:cNvPr id="36" name="Прямая соединительная линия 35"/>
          <p:cNvCxnSpPr>
            <a:stCxn id="20" idx="2"/>
            <a:endCxn id="34827" idx="0"/>
          </p:cNvCxnSpPr>
          <p:nvPr/>
        </p:nvCxnSpPr>
        <p:spPr>
          <a:xfrm flipH="1">
            <a:off x="4506491" y="3357563"/>
            <a:ext cx="29791" cy="1799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2" idx="2"/>
          </p:cNvCxnSpPr>
          <p:nvPr/>
        </p:nvCxnSpPr>
        <p:spPr>
          <a:xfrm flipH="1">
            <a:off x="5004048" y="3357563"/>
            <a:ext cx="1389609" cy="1799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364088" y="3212976"/>
            <a:ext cx="2885580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857375" y="2571750"/>
            <a:ext cx="1714500" cy="785813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Место проживания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0" y="2571750"/>
            <a:ext cx="1785938" cy="785813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Духовные и материальные богатства</a:t>
            </a:r>
          </a:p>
        </p:txBody>
      </p:sp>
      <p:cxnSp>
        <p:nvCxnSpPr>
          <p:cNvPr id="55" name="Прямая соединительная линия 54"/>
          <p:cNvCxnSpPr>
            <a:endCxn id="46" idx="0"/>
          </p:cNvCxnSpPr>
          <p:nvPr/>
        </p:nvCxnSpPr>
        <p:spPr>
          <a:xfrm rot="5400000">
            <a:off x="2911475" y="874713"/>
            <a:ext cx="1500187" cy="1893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47" idx="0"/>
          </p:cNvCxnSpPr>
          <p:nvPr/>
        </p:nvCxnSpPr>
        <p:spPr>
          <a:xfrm rot="5400000">
            <a:off x="2001044" y="-35718"/>
            <a:ext cx="1500187" cy="3714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46" idx="2"/>
          </p:cNvCxnSpPr>
          <p:nvPr/>
        </p:nvCxnSpPr>
        <p:spPr>
          <a:xfrm>
            <a:off x="2714625" y="3357563"/>
            <a:ext cx="1353321" cy="1799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47" idx="2"/>
          </p:cNvCxnSpPr>
          <p:nvPr/>
        </p:nvCxnSpPr>
        <p:spPr>
          <a:xfrm>
            <a:off x="892969" y="3357563"/>
            <a:ext cx="2742929" cy="1799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43087" cy="24928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27537" y="33672"/>
            <a:ext cx="3517705" cy="23263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6281" y="3951191"/>
            <a:ext cx="3198123" cy="27146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87714" y="4014788"/>
            <a:ext cx="3451156" cy="2343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57954" y="6165304"/>
            <a:ext cx="80118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культурная память поколений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2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947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культурное наследие?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556792"/>
            <a:ext cx="298492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33123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материальная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708920"/>
            <a:ext cx="38164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нематериальная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3" idx="1"/>
          </p:cNvCxnSpPr>
          <p:nvPr/>
        </p:nvCxnSpPr>
        <p:spPr>
          <a:xfrm flipH="1">
            <a:off x="1763688" y="2018457"/>
            <a:ext cx="1152128" cy="690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5868144" y="1988840"/>
            <a:ext cx="90010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3573016"/>
            <a:ext cx="3741757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Созданное руками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материальная культура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501008"/>
            <a:ext cx="4021067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Созданное </a:t>
            </a:r>
            <a:r>
              <a:rPr lang="ru-RU" sz="2400" b="1" i="1" dirty="0" smtClean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интеллектом 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духовная 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культура 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2529202" cy="1714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AutoShape 2" descr="http://flandershome.ru/pics/uploads/n7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://im2-tub-ru.yandex.net/i?id=c89ca006e67f9999b5ee01f29c424cb0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Духовный вакуум не для человека - Трибу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63350-s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80520"/>
            <a:ext cx="3322533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744" y="404664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Культура – это результат деятельности людей.</a:t>
            </a:r>
            <a:endParaRPr lang="ru-RU" sz="28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5" y="4102068"/>
            <a:ext cx="5256584" cy="2539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203848" y="126876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72200" y="1268760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2132856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т</a:t>
            </a:r>
            <a:r>
              <a:rPr lang="ru-RU" sz="28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о, что люди уже сделали</a:t>
            </a:r>
          </a:p>
          <a:p>
            <a:pPr algn="ctr"/>
            <a:r>
              <a:rPr lang="ru-RU" sz="28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(культурное наследие)</a:t>
            </a:r>
            <a:endParaRPr lang="ru-RU" sz="28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198884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т</a:t>
            </a:r>
            <a:r>
              <a:rPr lang="ru-RU" sz="28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о, что люди делают в настоящее время (нормы, ценности, образ жизни, мода и т.д.)</a:t>
            </a:r>
            <a:endParaRPr lang="ru-RU" sz="28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05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55776" y="2348880"/>
            <a:ext cx="39604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Д\з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§5, понятия.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Творческое задание: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Составить родословную своей семьи.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Провести исследование «Поколения людей и  вещей»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усская культура 17 века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255137" cy="189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stfakpenza - IstfakPenza.ru - неформальный портал студентов исторического факультета ПГПУ им. В.Г.Белинск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0"/>
            <a:ext cx="32144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AutoShape 6" descr="Культура России: ценности, традиции символы - Картинка 3749/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im0-tub-ru.yandex.net/i?id=2d585e719aeda58e487b9190b8d743e0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117069_original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437112"/>
            <a:ext cx="3011495" cy="190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krem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36912"/>
            <a:ext cx="2063555" cy="259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914990_59df67a2_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65145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w750_cdf736_00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2636912"/>
            <a:ext cx="2164904" cy="144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74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Конспект урока литература русского зарубежья - Все учебники на одном сайт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Образец заполнения анкеты для военкомата 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Образец заполнения анкеты для военкомата контрак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0019-019-Reflek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1008112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44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39"/>
            <a:ext cx="777686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с понятием «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человечество», «культурное наследие»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объяснить сущность культурной памяти поколений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учить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приводить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(находить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примеры, описывать вещи, объединять различные вещи в поколения, давать им характеристику;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давать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личностную оценку отношению к вещам людей и общества в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целом.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1008112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sz="44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8064896" cy="33843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человечество?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поколение?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культурное наследие?</a:t>
            </a:r>
          </a:p>
          <a:p>
            <a:pPr marL="742950" indent="-742950">
              <a:buAutoNum type="arabicPeriod"/>
            </a:pPr>
            <a:endParaRPr lang="ru-RU" sz="44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836712"/>
            <a:ext cx="6840760" cy="947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Что такое человечество?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20888"/>
            <a:ext cx="367240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Сумма всех  ныне живущих на планете людей.</a:t>
            </a:r>
            <a:endParaRPr lang="ru-RU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051720" y="1772816"/>
            <a:ext cx="720080" cy="432048"/>
          </a:xfrm>
          <a:prstGeom prst="striped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492896"/>
            <a:ext cx="374446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Сумма всех когда-либо живших людей.</a:t>
            </a:r>
            <a:endParaRPr lang="ru-RU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746190" cy="29969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 rot="5400000">
            <a:off x="5508104" y="1772816"/>
            <a:ext cx="720080" cy="432048"/>
          </a:xfrm>
          <a:prstGeom prst="striped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67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2809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Человечество – это непрерывающаяся эстафета устремленных вперед поколений людей.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844824"/>
            <a:ext cx="28803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ПРЕДКИ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004048" y="2060848"/>
            <a:ext cx="576064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059832" y="2060848"/>
            <a:ext cx="576064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916832"/>
            <a:ext cx="41044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отличие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140968"/>
            <a:ext cx="4248472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умнее, образованнее, целеустремленнее.</a:t>
            </a:r>
          </a:p>
          <a:p>
            <a:pPr>
              <a:buFontTx/>
              <a:buChar char="-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вооружены современной техникой</a:t>
            </a:r>
          </a:p>
          <a:p>
            <a:pPr>
              <a:buFontTx/>
              <a:buChar char="-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находимся в более комфортной обстановке</a:t>
            </a:r>
          </a:p>
          <a:p>
            <a:pPr>
              <a:buFontTx/>
              <a:buChar char="-"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903893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Человечество – это сумма всех прошедших поколений.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947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Что такое поколение?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distinct-destinations.com/wp-content/uploads/2013/01/135411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05842" cy="420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9240"/>
            <a:ext cx="8310985" cy="10801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Поколение </a:t>
            </a:r>
            <a:r>
              <a:rPr lang="ru-RU" sz="2400" b="1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–группа людей, родившихся в определенный период, сформировавшаяся в одних и тех же исторических условиях.</a:t>
            </a: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77995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Одно поколение составляют люди примерно одного года рождения или близкие к ним. Например, родившиеся в 1990 году, а также за 5 лет до этого и через 5 лет после этого составят приблизительно одно поколение. Из-за небольшой разницы в возрасте у них схожие взгляды на жизнь и одинаковый  жизненный опыт. </a:t>
            </a:r>
            <a:endParaRPr lang="ru-RU" sz="2400" dirty="0"/>
          </a:p>
        </p:txBody>
      </p:sp>
      <p:pic>
        <p:nvPicPr>
          <p:cNvPr id="3" name="Picture 2" descr="http://rnns.ru/uploads/posts/2011-05/thumbs/1306619492_sovremennaya-molode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255">
            <a:off x="4729208" y="4401180"/>
            <a:ext cx="3092754" cy="205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аво Жизнь с ребён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7947">
            <a:off x="4947846" y="339914"/>
            <a:ext cx="2752290" cy="206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Дорогие мои старики... . МАРИЧКАздоровье отдыхаем мода дом о рукоделии родителям на свадьбу фен-шуй астрология этикет гороскоп п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орогие мои старики... . МАРИЧКАздоровье отдыхаем мода дом о рукоделии родителям на свадьбу фен-шуй астрология этикет гороскоп п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оим милым старикам посвящается Хочу все знать (Разное) Форум Вязьма-маркет Cтраница 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Star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92896"/>
            <a:ext cx="2808312" cy="202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хема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924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Бесплатные фото Летнее Поколение (Страница 1) - HDStockPhot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34" y="260648"/>
            <a:ext cx="3561773" cy="2376264"/>
          </a:xfrm>
          <a:prstGeom prst="rect">
            <a:avLst/>
          </a:prstGeom>
          <a:noFill/>
        </p:spPr>
      </p:pic>
      <p:pic>
        <p:nvPicPr>
          <p:cNvPr id="10" name="Picture 2" descr="http://static.fashionbank.ru/blogs/2010/12/b/24391_381111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08"/>
          <a:stretch/>
        </p:blipFill>
        <p:spPr bwMode="auto">
          <a:xfrm>
            <a:off x="395536" y="260648"/>
            <a:ext cx="3899570" cy="2424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2348880"/>
            <a:ext cx="5688632" cy="85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поколений составляет Ваша семья?</a:t>
            </a:r>
          </a:p>
        </p:txBody>
      </p:sp>
      <p:sp>
        <p:nvSpPr>
          <p:cNvPr id="26626" name="AutoShape 2" descr="Население Земли стремительно стареет. . Молодому поколению придется уделять все больше времени на уход за стариками Мир Вест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://visitexpo.ru/images/top_hea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412" b="31243"/>
          <a:stretch>
            <a:fillRect/>
          </a:stretch>
        </p:blipFill>
        <p:spPr bwMode="auto">
          <a:xfrm>
            <a:off x="4716016" y="3356992"/>
            <a:ext cx="3896831" cy="2379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appy Mothers With Their Newborn Babies In Park Фотография, картинки, изображения и сток-фотография без роялти. Image 5901467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56992"/>
            <a:ext cx="3744416" cy="2404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3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451</Words>
  <Application>Microsoft Office PowerPoint</Application>
  <PresentationFormat>Экран (4:3)</PresentationFormat>
  <Paragraphs>73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53</cp:revision>
  <dcterms:created xsi:type="dcterms:W3CDTF">2012-10-15T10:51:32Z</dcterms:created>
  <dcterms:modified xsi:type="dcterms:W3CDTF">2015-03-29T19:05:58Z</dcterms:modified>
</cp:coreProperties>
</file>