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7.xml"/><Relationship Id="rId22" Type="http://schemas.openxmlformats.org/officeDocument/2006/relationships/font" Target="fonts/Roboto-italic.fntdata"/><Relationship Id="rId10" Type="http://schemas.openxmlformats.org/officeDocument/2006/relationships/slide" Target="slides/slide6.xml"/><Relationship Id="rId21" Type="http://schemas.openxmlformats.org/officeDocument/2006/relationships/font" Target="fonts/Robo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799"/>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899"/>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599"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599"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799"/>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4"/>
            <a:chOff x="0" y="3903669"/>
            <a:chExt cx="9144000" cy="1239924"/>
          </a:xfrm>
        </p:grpSpPr>
        <p:sp>
          <p:nvSpPr>
            <p:cNvPr id="30" name="Shape 30"/>
            <p:cNvSpPr/>
            <p:nvPr/>
          </p:nvSpPr>
          <p:spPr>
            <a:xfrm>
              <a:off x="8154895" y="3903669"/>
              <a:ext cx="989099" cy="987899"/>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099" cy="987899"/>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099" cy="9878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099" cy="987899"/>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19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599"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899"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899"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7999" cy="3103199"/>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199" cy="15644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199" cy="12692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599"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599"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ru"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 Id="rId4"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5.png"/><Relationship Id="rId5"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73675" y="923275"/>
            <a:ext cx="6347399" cy="2221799"/>
          </a:xfrm>
          <a:prstGeom prst="rect">
            <a:avLst/>
          </a:prstGeom>
        </p:spPr>
        <p:txBody>
          <a:bodyPr anchorCtr="0" anchor="b" bIns="91425" lIns="91425" rIns="91425" tIns="91425">
            <a:noAutofit/>
          </a:bodyPr>
          <a:lstStyle/>
          <a:p>
            <a:pPr lvl="0" rtl="0" algn="ctr">
              <a:lnSpc>
                <a:spcPct val="115000"/>
              </a:lnSpc>
              <a:spcBef>
                <a:spcPts val="600"/>
              </a:spcBef>
              <a:buNone/>
            </a:pPr>
            <a:r>
              <a:t/>
            </a:r>
            <a:endParaRPr b="1" sz="3600">
              <a:solidFill>
                <a:srgbClr val="E6B729"/>
              </a:solidFill>
              <a:latin typeface="Arial"/>
              <a:ea typeface="Arial"/>
              <a:cs typeface="Arial"/>
              <a:sym typeface="Arial"/>
            </a:endParaRPr>
          </a:p>
          <a:p>
            <a:pPr lvl="0" rtl="0" algn="ctr">
              <a:lnSpc>
                <a:spcPct val="115000"/>
              </a:lnSpc>
              <a:spcBef>
                <a:spcPts val="600"/>
              </a:spcBef>
              <a:buNone/>
            </a:pPr>
            <a:r>
              <a:rPr b="1" lang="ru" sz="3600">
                <a:solidFill>
                  <a:srgbClr val="E6B729"/>
                </a:solidFill>
                <a:latin typeface="Arial"/>
                <a:ea typeface="Arial"/>
                <a:cs typeface="Arial"/>
                <a:sym typeface="Arial"/>
              </a:rPr>
              <a:t>ФАЙЛ.</a:t>
            </a:r>
          </a:p>
          <a:p>
            <a:pPr lvl="0" rtl="0" algn="ctr">
              <a:lnSpc>
                <a:spcPct val="115000"/>
              </a:lnSpc>
              <a:spcBef>
                <a:spcPts val="600"/>
              </a:spcBef>
              <a:buNone/>
            </a:pPr>
            <a:r>
              <a:rPr b="1" lang="ru" sz="3600">
                <a:solidFill>
                  <a:srgbClr val="E6B729"/>
                </a:solidFill>
                <a:latin typeface="Arial"/>
                <a:ea typeface="Arial"/>
                <a:cs typeface="Arial"/>
                <a:sym typeface="Arial"/>
              </a:rPr>
              <a:t>ФАЙЛОВАЯ СИСТЕМА</a:t>
            </a:r>
          </a:p>
          <a:p>
            <a:pPr lvl="0">
              <a:spcBef>
                <a:spcPts val="0"/>
              </a:spcBef>
              <a:buNone/>
            </a:pPr>
            <a:r>
              <a:t/>
            </a:r>
            <a:endParaRPr/>
          </a:p>
        </p:txBody>
      </p:sp>
      <p:pic>
        <p:nvPicPr>
          <p:cNvPr id="86" name="Shape 86"/>
          <p:cNvPicPr preferRelativeResize="0"/>
          <p:nvPr/>
        </p:nvPicPr>
        <p:blipFill>
          <a:blip r:embed="rId3">
            <a:alphaModFix/>
          </a:blip>
          <a:stretch>
            <a:fillRect/>
          </a:stretch>
        </p:blipFill>
        <p:spPr>
          <a:xfrm>
            <a:off x="6741775" y="1231349"/>
            <a:ext cx="1485074" cy="31737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6408900" y="2099600"/>
            <a:ext cx="2735100" cy="1568100"/>
          </a:xfrm>
          <a:prstGeom prst="rect">
            <a:avLst/>
          </a:prstGeom>
        </p:spPr>
        <p:txBody>
          <a:bodyPr anchorCtr="0" anchor="t" bIns="91425" lIns="91425" rIns="91425" tIns="91425">
            <a:noAutofit/>
          </a:bodyPr>
          <a:lstStyle/>
          <a:p>
            <a:pPr lvl="0">
              <a:spcBef>
                <a:spcPts val="0"/>
              </a:spcBef>
              <a:buNone/>
            </a:pPr>
            <a:r>
              <a:rPr lang="ru" sz="2700"/>
              <a:t>Многоуровневая файловая система</a:t>
            </a:r>
          </a:p>
        </p:txBody>
      </p:sp>
      <p:pic>
        <p:nvPicPr>
          <p:cNvPr id="154" name="Shape 154"/>
          <p:cNvPicPr preferRelativeResize="0"/>
          <p:nvPr/>
        </p:nvPicPr>
        <p:blipFill>
          <a:blip r:embed="rId3">
            <a:alphaModFix/>
          </a:blip>
          <a:stretch>
            <a:fillRect/>
          </a:stretch>
        </p:blipFill>
        <p:spPr>
          <a:xfrm>
            <a:off x="253975" y="722150"/>
            <a:ext cx="5846949" cy="36991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232650"/>
            <a:ext cx="8520599" cy="801300"/>
          </a:xfrm>
          <a:prstGeom prst="rect">
            <a:avLst/>
          </a:prstGeom>
        </p:spPr>
        <p:txBody>
          <a:bodyPr anchorCtr="0" anchor="t" bIns="91425" lIns="91425" rIns="91425" tIns="91425">
            <a:noAutofit/>
          </a:bodyPr>
          <a:lstStyle/>
          <a:p>
            <a:pPr lvl="0">
              <a:spcBef>
                <a:spcPts val="0"/>
              </a:spcBef>
              <a:buNone/>
            </a:pPr>
            <a:r>
              <a:rPr lang="ru" sz="2400">
                <a:solidFill>
                  <a:srgbClr val="3399FF"/>
                </a:solidFill>
                <a:latin typeface="Arial"/>
                <a:ea typeface="Arial"/>
                <a:cs typeface="Arial"/>
                <a:sym typeface="Arial"/>
              </a:rPr>
              <a:t>"Дайте названия файлам и укажите их возможный тип. Структурируйте информацию".</a:t>
            </a:r>
          </a:p>
        </p:txBody>
      </p:sp>
      <p:sp>
        <p:nvSpPr>
          <p:cNvPr id="160" name="Shape 160"/>
          <p:cNvSpPr txBox="1"/>
          <p:nvPr>
            <p:ph idx="1" type="body"/>
          </p:nvPr>
        </p:nvSpPr>
        <p:spPr>
          <a:xfrm>
            <a:off x="372375" y="1187700"/>
            <a:ext cx="8235900" cy="3478800"/>
          </a:xfrm>
          <a:prstGeom prst="rect">
            <a:avLst/>
          </a:prstGeom>
        </p:spPr>
        <p:txBody>
          <a:bodyPr anchorCtr="0" anchor="t" bIns="91425" lIns="91425" rIns="91425" tIns="91425">
            <a:noAutofit/>
          </a:bodyPr>
          <a:lstStyle/>
          <a:p>
            <a:pPr lvl="0">
              <a:spcBef>
                <a:spcPts val="0"/>
              </a:spcBef>
              <a:buNone/>
            </a:pPr>
            <a:r>
              <a:rPr lang="ru" sz="2400">
                <a:solidFill>
                  <a:schemeClr val="accent1"/>
                </a:solidFill>
                <a:latin typeface="Arial"/>
                <a:ea typeface="Arial"/>
                <a:cs typeface="Arial"/>
                <a:sym typeface="Arial"/>
              </a:rPr>
              <a:t>Закон Ома, школьные предметы, диаграмма ЭТ (электронной таблицы), физика, файловая система, рисунок линзы, информатика, карта полезных ископаемых, системный блок, электрический ток, таблица классификации животного мира, география, кодирование, остров Мадагаскар, государственный флаг России, биология, программа на языке PASCAL, фотография волка.</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294874" y="628637"/>
            <a:ext cx="5314375" cy="3998224"/>
          </a:xfrm>
          <a:prstGeom prst="rect">
            <a:avLst/>
          </a:prstGeom>
          <a:noFill/>
          <a:ln>
            <a:noFill/>
          </a:ln>
        </p:spPr>
      </p:pic>
      <p:sp>
        <p:nvSpPr>
          <p:cNvPr id="166" name="Shape 166"/>
          <p:cNvSpPr txBox="1"/>
          <p:nvPr/>
        </p:nvSpPr>
        <p:spPr>
          <a:xfrm>
            <a:off x="7420175" y="4255775"/>
            <a:ext cx="1204199" cy="550799"/>
          </a:xfrm>
          <a:prstGeom prst="rect">
            <a:avLst/>
          </a:prstGeom>
          <a:noFill/>
          <a:ln>
            <a:noFill/>
          </a:ln>
        </p:spPr>
        <p:txBody>
          <a:bodyPr anchorCtr="0" anchor="t" bIns="91425" lIns="91425" rIns="91425" tIns="91425">
            <a:noAutofit/>
          </a:bodyPr>
          <a:lstStyle/>
          <a:p>
            <a:pPr lvl="0">
              <a:spcBef>
                <a:spcPts val="0"/>
              </a:spcBef>
              <a:buNone/>
            </a:pPr>
            <a:r>
              <a:rPr lang="ru"/>
              <a:t>Ответ.</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50325" y="438000"/>
            <a:ext cx="8520599" cy="607800"/>
          </a:xfrm>
          <a:prstGeom prst="rect">
            <a:avLst/>
          </a:prstGeom>
        </p:spPr>
        <p:txBody>
          <a:bodyPr anchorCtr="0" anchor="t" bIns="91425" lIns="91425" rIns="91425" tIns="91425">
            <a:noAutofit/>
          </a:bodyPr>
          <a:lstStyle/>
          <a:p>
            <a:pPr lvl="0" algn="ctr">
              <a:spcBef>
                <a:spcPts val="0"/>
              </a:spcBef>
              <a:buNone/>
            </a:pPr>
            <a:r>
              <a:rPr lang="ru">
                <a:solidFill>
                  <a:schemeClr val="accent1"/>
                </a:solidFill>
              </a:rPr>
              <a:t>Установите соответствие</a:t>
            </a:r>
          </a:p>
        </p:txBody>
      </p:sp>
      <p:pic>
        <p:nvPicPr>
          <p:cNvPr id="172" name="Shape 172"/>
          <p:cNvPicPr preferRelativeResize="0"/>
          <p:nvPr/>
        </p:nvPicPr>
        <p:blipFill>
          <a:blip r:embed="rId3">
            <a:alphaModFix/>
          </a:blip>
          <a:stretch>
            <a:fillRect/>
          </a:stretch>
        </p:blipFill>
        <p:spPr>
          <a:xfrm>
            <a:off x="227698" y="1315998"/>
            <a:ext cx="6697775" cy="34955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idx="1" type="body"/>
          </p:nvPr>
        </p:nvSpPr>
        <p:spPr>
          <a:xfrm>
            <a:off x="311700" y="223125"/>
            <a:ext cx="8520599" cy="4345800"/>
          </a:xfrm>
          <a:prstGeom prst="rect">
            <a:avLst/>
          </a:prstGeom>
        </p:spPr>
        <p:txBody>
          <a:bodyPr anchorCtr="0" anchor="t" bIns="91425" lIns="91425" rIns="91425" tIns="91425">
            <a:noAutofit/>
          </a:bodyPr>
          <a:lstStyle/>
          <a:p>
            <a:pPr lvl="0" rtl="0" algn="ctr">
              <a:spcBef>
                <a:spcPts val="0"/>
              </a:spcBef>
              <a:buNone/>
            </a:pPr>
            <a:r>
              <a:rPr lang="ru" sz="3000" u="sng">
                <a:solidFill>
                  <a:schemeClr val="accent1"/>
                </a:solidFill>
                <a:latin typeface="Arial"/>
                <a:ea typeface="Arial"/>
                <a:cs typeface="Arial"/>
                <a:sym typeface="Arial"/>
              </a:rPr>
              <a:t>Постройте дерево каталогов:</a:t>
            </a:r>
          </a:p>
          <a:p>
            <a:pPr lvl="0" rtl="0">
              <a:spcBef>
                <a:spcPts val="0"/>
              </a:spcBef>
              <a:buNone/>
            </a:pPr>
            <a:r>
              <a:rPr lang="ru" sz="3000">
                <a:solidFill>
                  <a:schemeClr val="accent1"/>
                </a:solidFill>
                <a:latin typeface="Arial"/>
                <a:ea typeface="Arial"/>
                <a:cs typeface="Arial"/>
                <a:sym typeface="Arial"/>
              </a:rPr>
              <a:t>C:\Рисунки\Природа\Небо.bmp</a:t>
            </a:r>
          </a:p>
          <a:p>
            <a:pPr lvl="0" rtl="0">
              <a:spcBef>
                <a:spcPts val="0"/>
              </a:spcBef>
              <a:buNone/>
            </a:pPr>
            <a:r>
              <a:rPr lang="ru" sz="3000">
                <a:solidFill>
                  <a:schemeClr val="accent1"/>
                </a:solidFill>
                <a:latin typeface="Arial"/>
                <a:ea typeface="Arial"/>
                <a:cs typeface="Arial"/>
                <a:sym typeface="Arial"/>
              </a:rPr>
              <a:t>C:\Рисунки\Природа\Снег.bmp</a:t>
            </a:r>
          </a:p>
          <a:p>
            <a:pPr lvl="0" rtl="0">
              <a:spcBef>
                <a:spcPts val="0"/>
              </a:spcBef>
              <a:buNone/>
            </a:pPr>
            <a:r>
              <a:rPr lang="ru" sz="3000">
                <a:solidFill>
                  <a:schemeClr val="accent1"/>
                </a:solidFill>
                <a:latin typeface="Arial"/>
                <a:ea typeface="Arial"/>
                <a:cs typeface="Arial"/>
                <a:sym typeface="Arial"/>
              </a:rPr>
              <a:t>C:\Рисунки\Компьютер\Монитор.bmp</a:t>
            </a:r>
          </a:p>
          <a:p>
            <a:pPr lvl="0">
              <a:spcBef>
                <a:spcPts val="0"/>
              </a:spcBef>
              <a:buNone/>
            </a:pPr>
            <a:r>
              <a:rPr lang="ru" sz="3000">
                <a:solidFill>
                  <a:schemeClr val="accent1"/>
                </a:solidFill>
                <a:latin typeface="Arial"/>
                <a:ea typeface="Arial"/>
                <a:cs typeface="Arial"/>
                <a:sym typeface="Arial"/>
              </a:rPr>
              <a:t>C:\Мои документы\Доклад.doc</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7121500" y="4162625"/>
            <a:ext cx="1934999" cy="607800"/>
          </a:xfrm>
          <a:prstGeom prst="rect">
            <a:avLst/>
          </a:prstGeom>
        </p:spPr>
        <p:txBody>
          <a:bodyPr anchorCtr="0" anchor="t" bIns="91425" lIns="91425" rIns="91425" tIns="91425">
            <a:noAutofit/>
          </a:bodyPr>
          <a:lstStyle/>
          <a:p>
            <a:pPr lvl="0">
              <a:spcBef>
                <a:spcPts val="0"/>
              </a:spcBef>
              <a:buNone/>
            </a:pPr>
            <a:r>
              <a:rPr lang="ru"/>
              <a:t>Ответ</a:t>
            </a:r>
          </a:p>
        </p:txBody>
      </p:sp>
      <p:pic>
        <p:nvPicPr>
          <p:cNvPr id="183" name="Shape 183"/>
          <p:cNvPicPr preferRelativeResize="0"/>
          <p:nvPr/>
        </p:nvPicPr>
        <p:blipFill>
          <a:blip r:embed="rId3">
            <a:alphaModFix/>
          </a:blip>
          <a:stretch>
            <a:fillRect/>
          </a:stretch>
        </p:blipFill>
        <p:spPr>
          <a:xfrm>
            <a:off x="164397" y="1187597"/>
            <a:ext cx="6424998" cy="35409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246350" y="167300"/>
            <a:ext cx="8520599" cy="1062600"/>
          </a:xfrm>
          <a:prstGeom prst="rect">
            <a:avLst/>
          </a:prstGeom>
        </p:spPr>
        <p:txBody>
          <a:bodyPr anchorCtr="0" anchor="t" bIns="91425" lIns="91425" rIns="91425" tIns="91425">
            <a:noAutofit/>
          </a:bodyPr>
          <a:lstStyle/>
          <a:p>
            <a:pPr lvl="0" rtl="0" algn="ctr">
              <a:lnSpc>
                <a:spcPct val="115000"/>
              </a:lnSpc>
              <a:spcBef>
                <a:spcPts val="1300"/>
              </a:spcBef>
              <a:buNone/>
            </a:pPr>
            <a:r>
              <a:rPr lang="ru" sz="2100">
                <a:solidFill>
                  <a:srgbClr val="3399FF"/>
                </a:solidFill>
                <a:latin typeface="Arial"/>
                <a:ea typeface="Arial"/>
                <a:cs typeface="Arial"/>
                <a:sym typeface="Arial"/>
              </a:rPr>
              <a:t>Все программы и данные хранятся в долговременной (внешней) памяти компьютера в виде файлов</a:t>
            </a:r>
            <a:r>
              <a:rPr lang="ru" sz="2100">
                <a:solidFill>
                  <a:srgbClr val="0066CC"/>
                </a:solidFill>
                <a:latin typeface="Arial"/>
                <a:ea typeface="Arial"/>
                <a:cs typeface="Arial"/>
                <a:sym typeface="Arial"/>
              </a:rPr>
              <a:t>.</a:t>
            </a:r>
          </a:p>
          <a:p>
            <a:pPr lvl="0">
              <a:spcBef>
                <a:spcPts val="0"/>
              </a:spcBef>
              <a:buNone/>
            </a:pPr>
            <a:r>
              <a:t/>
            </a:r>
            <a:endParaRPr/>
          </a:p>
        </p:txBody>
      </p:sp>
      <p:sp>
        <p:nvSpPr>
          <p:cNvPr id="92" name="Shape 92"/>
          <p:cNvSpPr txBox="1"/>
          <p:nvPr>
            <p:ph idx="1" type="body"/>
          </p:nvPr>
        </p:nvSpPr>
        <p:spPr>
          <a:xfrm>
            <a:off x="209000" y="1155200"/>
            <a:ext cx="5176199" cy="3339000"/>
          </a:xfrm>
          <a:prstGeom prst="rect">
            <a:avLst/>
          </a:prstGeom>
        </p:spPr>
        <p:txBody>
          <a:bodyPr anchorCtr="0" anchor="t" bIns="91425" lIns="91425" rIns="91425" tIns="91425">
            <a:noAutofit/>
          </a:bodyPr>
          <a:lstStyle/>
          <a:p>
            <a:pPr lvl="0">
              <a:spcBef>
                <a:spcPts val="0"/>
              </a:spcBef>
              <a:buNone/>
            </a:pPr>
            <a:r>
              <a:rPr b="1" i="1" lang="ru" sz="4400">
                <a:solidFill>
                  <a:schemeClr val="accent1"/>
                </a:solidFill>
                <a:latin typeface="Arial"/>
                <a:ea typeface="Arial"/>
                <a:cs typeface="Arial"/>
                <a:sym typeface="Arial"/>
              </a:rPr>
              <a:t>ФАЙЛ</a:t>
            </a:r>
            <a:r>
              <a:rPr i="1" lang="ru" sz="4400">
                <a:solidFill>
                  <a:schemeClr val="accent1"/>
                </a:solidFill>
                <a:latin typeface="Arial"/>
                <a:ea typeface="Arial"/>
                <a:cs typeface="Arial"/>
                <a:sym typeface="Arial"/>
              </a:rPr>
              <a:t> </a:t>
            </a:r>
            <a:r>
              <a:rPr i="1" lang="ru" sz="2500">
                <a:solidFill>
                  <a:schemeClr val="accent1"/>
                </a:solidFill>
                <a:latin typeface="Arial"/>
                <a:ea typeface="Arial"/>
                <a:cs typeface="Arial"/>
                <a:sym typeface="Arial"/>
              </a:rPr>
              <a:t> - </a:t>
            </a:r>
            <a:r>
              <a:rPr lang="ru" sz="3000">
                <a:solidFill>
                  <a:schemeClr val="accent1"/>
                </a:solidFill>
                <a:latin typeface="Times New Roman"/>
                <a:ea typeface="Times New Roman"/>
                <a:cs typeface="Times New Roman"/>
                <a:sym typeface="Times New Roman"/>
              </a:rPr>
              <a:t>это определенное количество информации (программа или данные), имеющее имя и хранящееся в долговременной (внешней) памяти ПК.</a:t>
            </a:r>
          </a:p>
        </p:txBody>
      </p:sp>
      <p:pic>
        <p:nvPicPr>
          <p:cNvPr id="93" name="Shape 93"/>
          <p:cNvPicPr preferRelativeResize="0"/>
          <p:nvPr/>
        </p:nvPicPr>
        <p:blipFill>
          <a:blip r:embed="rId3">
            <a:alphaModFix/>
          </a:blip>
          <a:stretch>
            <a:fillRect/>
          </a:stretch>
        </p:blipFill>
        <p:spPr>
          <a:xfrm>
            <a:off x="6485100" y="1442625"/>
            <a:ext cx="2150375" cy="21503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10000"/>
            <a:ext cx="8520599" cy="607800"/>
          </a:xfrm>
          <a:prstGeom prst="rect">
            <a:avLst/>
          </a:prstGeom>
        </p:spPr>
        <p:txBody>
          <a:bodyPr anchorCtr="0" anchor="t" bIns="91425" lIns="91425" rIns="91425" tIns="91425">
            <a:noAutofit/>
          </a:bodyPr>
          <a:lstStyle/>
          <a:p>
            <a:pPr lvl="0" algn="ctr">
              <a:spcBef>
                <a:spcPts val="0"/>
              </a:spcBef>
              <a:buNone/>
            </a:pPr>
            <a:r>
              <a:rPr b="1" i="1" lang="ru" sz="2400">
                <a:solidFill>
                  <a:schemeClr val="accent1"/>
                </a:solidFill>
                <a:latin typeface="Times New Roman"/>
                <a:ea typeface="Times New Roman"/>
                <a:cs typeface="Times New Roman"/>
                <a:sym typeface="Times New Roman"/>
              </a:rPr>
              <a:t>ИМЯ ФАЙЛА </a:t>
            </a:r>
            <a:r>
              <a:rPr lang="ru" sz="2400">
                <a:solidFill>
                  <a:schemeClr val="accent1"/>
                </a:solidFill>
                <a:latin typeface="Times New Roman"/>
                <a:ea typeface="Times New Roman"/>
                <a:cs typeface="Times New Roman"/>
                <a:sym typeface="Times New Roman"/>
              </a:rPr>
              <a:t>в операционной системе </a:t>
            </a:r>
            <a:r>
              <a:rPr lang="ru" sz="2400" u="sng">
                <a:solidFill>
                  <a:schemeClr val="accent1"/>
                </a:solidFill>
                <a:latin typeface="Times New Roman"/>
                <a:ea typeface="Times New Roman"/>
                <a:cs typeface="Times New Roman"/>
                <a:sym typeface="Times New Roman"/>
              </a:rPr>
              <a:t>Windows</a:t>
            </a:r>
          </a:p>
        </p:txBody>
      </p:sp>
      <p:sp>
        <p:nvSpPr>
          <p:cNvPr id="99" name="Shape 99"/>
          <p:cNvSpPr txBox="1"/>
          <p:nvPr>
            <p:ph idx="1" type="body"/>
          </p:nvPr>
        </p:nvSpPr>
        <p:spPr>
          <a:xfrm>
            <a:off x="218350" y="2480750"/>
            <a:ext cx="4625400" cy="2335200"/>
          </a:xfrm>
          <a:prstGeom prst="rect">
            <a:avLst/>
          </a:prstGeom>
        </p:spPr>
        <p:txBody>
          <a:bodyPr anchorCtr="0" anchor="t" bIns="91425" lIns="91425" rIns="91425" tIns="91425">
            <a:noAutofit/>
          </a:bodyPr>
          <a:lstStyle/>
          <a:p>
            <a:pPr lvl="0" rtl="0" algn="just">
              <a:spcBef>
                <a:spcPts val="0"/>
              </a:spcBef>
              <a:spcAft>
                <a:spcPts val="0"/>
              </a:spcAft>
              <a:buNone/>
            </a:pPr>
            <a:r>
              <a:rPr lang="ru">
                <a:solidFill>
                  <a:schemeClr val="accent1"/>
                </a:solidFill>
                <a:latin typeface="Arial"/>
                <a:ea typeface="Arial"/>
                <a:cs typeface="Arial"/>
                <a:sym typeface="Arial"/>
              </a:rPr>
              <a:t>В операционной системе </a:t>
            </a:r>
            <a:r>
              <a:rPr lang="ru" u="sng">
                <a:solidFill>
                  <a:schemeClr val="accent1"/>
                </a:solidFill>
                <a:latin typeface="Arial"/>
                <a:ea typeface="Arial"/>
                <a:cs typeface="Arial"/>
                <a:sym typeface="Arial"/>
              </a:rPr>
              <a:t>Windows</a:t>
            </a:r>
            <a:r>
              <a:rPr lang="ru">
                <a:solidFill>
                  <a:schemeClr val="accent1"/>
                </a:solidFill>
                <a:latin typeface="Arial"/>
                <a:ea typeface="Arial"/>
                <a:cs typeface="Arial"/>
                <a:sym typeface="Arial"/>
              </a:rPr>
              <a:t> имя файла может иметь до 255 символов, причем допускается использование русского алфавита и пробелов.</a:t>
            </a:r>
          </a:p>
          <a:p>
            <a:pPr lvl="0" rtl="0" algn="just">
              <a:spcBef>
                <a:spcPts val="0"/>
              </a:spcBef>
              <a:spcAft>
                <a:spcPts val="0"/>
              </a:spcAft>
              <a:buNone/>
            </a:pPr>
            <a:r>
              <a:rPr lang="ru">
                <a:solidFill>
                  <a:schemeClr val="accent1"/>
                </a:solidFill>
                <a:latin typeface="Arial"/>
                <a:ea typeface="Arial"/>
                <a:cs typeface="Arial"/>
                <a:sym typeface="Arial"/>
              </a:rPr>
              <a:t>Имя файла </a:t>
            </a:r>
            <a:r>
              <a:rPr i="1" lang="ru">
                <a:solidFill>
                  <a:schemeClr val="accent1"/>
                </a:solidFill>
                <a:latin typeface="Arial"/>
                <a:ea typeface="Arial"/>
                <a:cs typeface="Arial"/>
                <a:sym typeface="Arial"/>
              </a:rPr>
              <a:t>не может содержать </a:t>
            </a:r>
            <a:r>
              <a:rPr lang="ru">
                <a:solidFill>
                  <a:schemeClr val="accent1"/>
                </a:solidFill>
                <a:latin typeface="Arial"/>
                <a:ea typeface="Arial"/>
                <a:cs typeface="Arial"/>
                <a:sym typeface="Arial"/>
              </a:rPr>
              <a:t>запрещенные символы:  /, \,  : ,*,?,«,&lt;,&gt;,|.</a:t>
            </a:r>
          </a:p>
          <a:p>
            <a:pPr lvl="0">
              <a:spcBef>
                <a:spcPts val="0"/>
              </a:spcBef>
              <a:buNone/>
            </a:pPr>
            <a:r>
              <a:t/>
            </a:r>
            <a:endParaRPr/>
          </a:p>
        </p:txBody>
      </p:sp>
      <p:pic>
        <p:nvPicPr>
          <p:cNvPr id="100" name="Shape 100"/>
          <p:cNvPicPr preferRelativeResize="0"/>
          <p:nvPr/>
        </p:nvPicPr>
        <p:blipFill>
          <a:blip r:embed="rId3">
            <a:alphaModFix/>
          </a:blip>
          <a:stretch>
            <a:fillRect/>
          </a:stretch>
        </p:blipFill>
        <p:spPr>
          <a:xfrm>
            <a:off x="873337" y="1256487"/>
            <a:ext cx="2543175" cy="371475"/>
          </a:xfrm>
          <a:prstGeom prst="rect">
            <a:avLst/>
          </a:prstGeom>
          <a:noFill/>
          <a:ln>
            <a:noFill/>
          </a:ln>
        </p:spPr>
      </p:pic>
      <p:pic>
        <p:nvPicPr>
          <p:cNvPr id="101" name="Shape 101"/>
          <p:cNvPicPr preferRelativeResize="0"/>
          <p:nvPr/>
        </p:nvPicPr>
        <p:blipFill>
          <a:blip r:embed="rId4">
            <a:alphaModFix/>
          </a:blip>
          <a:stretch>
            <a:fillRect/>
          </a:stretch>
        </p:blipFill>
        <p:spPr>
          <a:xfrm>
            <a:off x="3607100" y="1197237"/>
            <a:ext cx="2819400" cy="371475"/>
          </a:xfrm>
          <a:prstGeom prst="rect">
            <a:avLst/>
          </a:prstGeom>
          <a:noFill/>
          <a:ln>
            <a:noFill/>
          </a:ln>
        </p:spPr>
      </p:pic>
      <p:sp>
        <p:nvSpPr>
          <p:cNvPr id="102" name="Shape 102"/>
          <p:cNvSpPr txBox="1"/>
          <p:nvPr/>
        </p:nvSpPr>
        <p:spPr>
          <a:xfrm>
            <a:off x="6047975" y="1748175"/>
            <a:ext cx="2937299" cy="2025599"/>
          </a:xfrm>
          <a:prstGeom prst="rect">
            <a:avLst/>
          </a:prstGeom>
          <a:noFill/>
          <a:ln>
            <a:noFill/>
          </a:ln>
        </p:spPr>
        <p:txBody>
          <a:bodyPr anchorCtr="0" anchor="ctr" bIns="91425" lIns="91425" rIns="91425" tIns="91425">
            <a:noAutofit/>
          </a:bodyPr>
          <a:lstStyle/>
          <a:p>
            <a:pPr lvl="0" rtl="0" algn="just">
              <a:lnSpc>
                <a:spcPct val="115000"/>
              </a:lnSpc>
              <a:spcBef>
                <a:spcPts val="0"/>
              </a:spcBef>
              <a:buNone/>
            </a:pPr>
            <a:r>
              <a:rPr lang="ru" sz="1800">
                <a:solidFill>
                  <a:schemeClr val="accent1"/>
                </a:solidFill>
              </a:rPr>
              <a:t>В приложениях программного продукта Microsoft Office 2007 используется расширение в 4 символа лат. алфавита. </a:t>
            </a:r>
          </a:p>
        </p:txBody>
      </p:sp>
      <p:sp>
        <p:nvSpPr>
          <p:cNvPr id="103" name="Shape 103"/>
          <p:cNvSpPr txBox="1"/>
          <p:nvPr/>
        </p:nvSpPr>
        <p:spPr>
          <a:xfrm>
            <a:off x="1445900" y="1590575"/>
            <a:ext cx="1558799" cy="317400"/>
          </a:xfrm>
          <a:prstGeom prst="rect">
            <a:avLst/>
          </a:prstGeom>
          <a:noFill/>
          <a:ln>
            <a:noFill/>
          </a:ln>
        </p:spPr>
        <p:txBody>
          <a:bodyPr anchorCtr="0" anchor="t" bIns="91425" lIns="91425" rIns="91425" tIns="91425">
            <a:noAutofit/>
          </a:bodyPr>
          <a:lstStyle/>
          <a:p>
            <a:pPr lvl="0">
              <a:spcBef>
                <a:spcPts val="0"/>
              </a:spcBef>
              <a:buNone/>
            </a:pPr>
            <a:r>
              <a:rPr lang="ru"/>
              <a:t>255 символов</a:t>
            </a:r>
          </a:p>
        </p:txBody>
      </p:sp>
      <p:sp>
        <p:nvSpPr>
          <p:cNvPr id="104" name="Shape 104"/>
          <p:cNvSpPr txBox="1"/>
          <p:nvPr/>
        </p:nvSpPr>
        <p:spPr>
          <a:xfrm>
            <a:off x="4153175" y="1590575"/>
            <a:ext cx="1894800" cy="410699"/>
          </a:xfrm>
          <a:prstGeom prst="rect">
            <a:avLst/>
          </a:prstGeom>
          <a:noFill/>
          <a:ln>
            <a:noFill/>
          </a:ln>
        </p:spPr>
        <p:txBody>
          <a:bodyPr anchorCtr="0" anchor="t" bIns="91425" lIns="91425" rIns="91425" tIns="91425">
            <a:noAutofit/>
          </a:bodyPr>
          <a:lstStyle/>
          <a:p>
            <a:pPr lvl="0">
              <a:spcBef>
                <a:spcPts val="0"/>
              </a:spcBef>
              <a:buNone/>
            </a:pPr>
            <a:r>
              <a:rPr lang="ru" sz="1200"/>
              <a:t>3 буквы лат. алфавита</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10000"/>
            <a:ext cx="8520599" cy="607800"/>
          </a:xfrm>
          <a:prstGeom prst="rect">
            <a:avLst/>
          </a:prstGeom>
        </p:spPr>
        <p:txBody>
          <a:bodyPr anchorCtr="0" anchor="t" bIns="91425" lIns="91425" rIns="91425" tIns="91425">
            <a:noAutofit/>
          </a:bodyPr>
          <a:lstStyle/>
          <a:p>
            <a:pPr lvl="0" algn="ctr">
              <a:spcBef>
                <a:spcPts val="0"/>
              </a:spcBef>
              <a:buNone/>
            </a:pPr>
            <a:r>
              <a:rPr lang="ru"/>
              <a:t>Тип файла</a:t>
            </a:r>
          </a:p>
        </p:txBody>
      </p:sp>
      <p:sp>
        <p:nvSpPr>
          <p:cNvPr id="110" name="Shape 110"/>
          <p:cNvSpPr txBox="1"/>
          <p:nvPr>
            <p:ph idx="1" type="body"/>
          </p:nvPr>
        </p:nvSpPr>
        <p:spPr>
          <a:xfrm>
            <a:off x="5105150" y="1229875"/>
            <a:ext cx="3727200" cy="2056200"/>
          </a:xfrm>
          <a:prstGeom prst="rect">
            <a:avLst/>
          </a:prstGeom>
        </p:spPr>
        <p:txBody>
          <a:bodyPr anchorCtr="0" anchor="t" bIns="91425" lIns="91425" rIns="91425" tIns="91425">
            <a:noAutofit/>
          </a:bodyPr>
          <a:lstStyle/>
          <a:p>
            <a:pPr lvl="0">
              <a:spcBef>
                <a:spcPts val="0"/>
              </a:spcBef>
              <a:buNone/>
            </a:pPr>
            <a:r>
              <a:rPr lang="ru" sz="2400">
                <a:solidFill>
                  <a:schemeClr val="accent1"/>
                </a:solidFill>
                <a:latin typeface="Arial"/>
                <a:ea typeface="Arial"/>
                <a:cs typeface="Arial"/>
                <a:sym typeface="Arial"/>
              </a:rPr>
              <a:t>Расширение имени файла определяет тип хранящейся информации в файле</a:t>
            </a:r>
          </a:p>
        </p:txBody>
      </p:sp>
      <p:pic>
        <p:nvPicPr>
          <p:cNvPr id="111" name="Shape 111"/>
          <p:cNvPicPr preferRelativeResize="0"/>
          <p:nvPr/>
        </p:nvPicPr>
        <p:blipFill>
          <a:blip r:embed="rId3">
            <a:alphaModFix/>
          </a:blip>
          <a:stretch>
            <a:fillRect/>
          </a:stretch>
        </p:blipFill>
        <p:spPr>
          <a:xfrm>
            <a:off x="311697" y="1086847"/>
            <a:ext cx="4524924" cy="33805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1" type="body"/>
          </p:nvPr>
        </p:nvSpPr>
        <p:spPr>
          <a:xfrm>
            <a:off x="311700" y="223125"/>
            <a:ext cx="8520599" cy="2445599"/>
          </a:xfrm>
          <a:prstGeom prst="rect">
            <a:avLst/>
          </a:prstGeom>
        </p:spPr>
        <p:txBody>
          <a:bodyPr anchorCtr="0" anchor="t" bIns="91425" lIns="91425" rIns="91425" tIns="91425">
            <a:noAutofit/>
          </a:bodyPr>
          <a:lstStyle/>
          <a:p>
            <a:pPr lvl="0" rtl="0">
              <a:spcBef>
                <a:spcPts val="0"/>
              </a:spcBef>
              <a:spcAft>
                <a:spcPts val="0"/>
              </a:spcAft>
              <a:buNone/>
            </a:pPr>
            <a:r>
              <a:rPr b="1" lang="ru" u="sng">
                <a:solidFill>
                  <a:schemeClr val="dk1"/>
                </a:solidFill>
                <a:latin typeface="Arial"/>
                <a:ea typeface="Arial"/>
                <a:cs typeface="Arial"/>
                <a:sym typeface="Arial"/>
              </a:rPr>
              <a:t>Пример:</a:t>
            </a:r>
          </a:p>
          <a:p>
            <a:pPr lvl="0" rtl="0">
              <a:spcBef>
                <a:spcPts val="0"/>
              </a:spcBef>
              <a:spcAft>
                <a:spcPts val="0"/>
              </a:spcAft>
              <a:buNone/>
            </a:pPr>
            <a:r>
              <a:rPr b="1" i="1" lang="ru">
                <a:solidFill>
                  <a:schemeClr val="dk1"/>
                </a:solidFill>
                <a:latin typeface="Arial"/>
                <a:ea typeface="Arial"/>
                <a:cs typeface="Arial"/>
                <a:sym typeface="Arial"/>
              </a:rPr>
              <a:t>Имя файла </a:t>
            </a:r>
            <a:r>
              <a:rPr lang="ru">
                <a:solidFill>
                  <a:schemeClr val="dk1"/>
                </a:solidFill>
                <a:latin typeface="Arial"/>
                <a:ea typeface="Arial"/>
                <a:cs typeface="Arial"/>
                <a:sym typeface="Arial"/>
              </a:rPr>
              <a:t>состоит из имени и типа (расширения), между которыми ставится точка.</a:t>
            </a:r>
          </a:p>
          <a:p>
            <a:pPr lvl="0" rtl="0">
              <a:spcBef>
                <a:spcPts val="0"/>
              </a:spcBef>
              <a:spcAft>
                <a:spcPts val="0"/>
              </a:spcAft>
              <a:buNone/>
            </a:pPr>
            <a:r>
              <a:t/>
            </a:r>
            <a:endParaRPr>
              <a:solidFill>
                <a:schemeClr val="dk1"/>
              </a:solidFill>
              <a:latin typeface="Arial"/>
              <a:ea typeface="Arial"/>
              <a:cs typeface="Arial"/>
              <a:sym typeface="Arial"/>
            </a:endParaRPr>
          </a:p>
          <a:p>
            <a:pPr lvl="0" rtl="0">
              <a:spcBef>
                <a:spcPts val="0"/>
              </a:spcBef>
              <a:spcAft>
                <a:spcPts val="0"/>
              </a:spcAft>
              <a:buNone/>
            </a:pPr>
            <a:r>
              <a:t/>
            </a:r>
            <a:endParaRPr>
              <a:solidFill>
                <a:schemeClr val="dk1"/>
              </a:solidFill>
              <a:latin typeface="Arial"/>
              <a:ea typeface="Arial"/>
              <a:cs typeface="Arial"/>
              <a:sym typeface="Arial"/>
            </a:endParaRPr>
          </a:p>
          <a:p>
            <a:pPr lvl="0" rtl="0" algn="ctr">
              <a:spcBef>
                <a:spcPts val="0"/>
              </a:spcBef>
              <a:spcAft>
                <a:spcPts val="0"/>
              </a:spcAft>
              <a:buNone/>
            </a:pPr>
            <a:r>
              <a:rPr b="1" lang="ru" sz="4800">
                <a:solidFill>
                  <a:schemeClr val="accent2"/>
                </a:solidFill>
                <a:latin typeface="Arial"/>
                <a:ea typeface="Arial"/>
                <a:cs typeface="Arial"/>
                <a:sym typeface="Arial"/>
              </a:rPr>
              <a:t>Информатика.doc</a:t>
            </a:r>
          </a:p>
          <a:p>
            <a:pPr lvl="0" rtl="0">
              <a:spcBef>
                <a:spcPts val="0"/>
              </a:spcBef>
              <a:spcAft>
                <a:spcPts val="0"/>
              </a:spcAft>
              <a:buNone/>
            </a:pPr>
            <a:r>
              <a:t/>
            </a:r>
            <a:endParaRPr>
              <a:solidFill>
                <a:schemeClr val="dk1"/>
              </a:solidFill>
              <a:latin typeface="Arial"/>
              <a:ea typeface="Arial"/>
              <a:cs typeface="Arial"/>
              <a:sym typeface="Arial"/>
            </a:endParaRPr>
          </a:p>
          <a:p>
            <a:pPr lvl="0" rtl="0">
              <a:spcBef>
                <a:spcPts val="0"/>
              </a:spcBef>
              <a:buNone/>
            </a:pPr>
            <a:r>
              <a:t/>
            </a:r>
            <a:endParaRPr>
              <a:solidFill>
                <a:schemeClr val="dk1"/>
              </a:solidFill>
            </a:endParaRPr>
          </a:p>
        </p:txBody>
      </p:sp>
      <p:pic>
        <p:nvPicPr>
          <p:cNvPr id="117" name="Shape 117"/>
          <p:cNvPicPr preferRelativeResize="0"/>
          <p:nvPr/>
        </p:nvPicPr>
        <p:blipFill>
          <a:blip r:embed="rId3">
            <a:alphaModFix/>
          </a:blip>
          <a:stretch>
            <a:fillRect/>
          </a:stretch>
        </p:blipFill>
        <p:spPr>
          <a:xfrm>
            <a:off x="1604400" y="2620512"/>
            <a:ext cx="4591050" cy="257175"/>
          </a:xfrm>
          <a:prstGeom prst="rect">
            <a:avLst/>
          </a:prstGeom>
          <a:noFill/>
          <a:ln>
            <a:noFill/>
          </a:ln>
        </p:spPr>
      </p:pic>
      <p:pic>
        <p:nvPicPr>
          <p:cNvPr id="118" name="Shape 118"/>
          <p:cNvPicPr preferRelativeResize="0"/>
          <p:nvPr/>
        </p:nvPicPr>
        <p:blipFill>
          <a:blip r:embed="rId4">
            <a:alphaModFix/>
          </a:blip>
          <a:stretch>
            <a:fillRect/>
          </a:stretch>
        </p:blipFill>
        <p:spPr>
          <a:xfrm flipH="1">
            <a:off x="6195449" y="2567174"/>
            <a:ext cx="1159400" cy="363875"/>
          </a:xfrm>
          <a:prstGeom prst="rect">
            <a:avLst/>
          </a:prstGeom>
          <a:noFill/>
          <a:ln>
            <a:noFill/>
          </a:ln>
        </p:spPr>
      </p:pic>
      <p:sp>
        <p:nvSpPr>
          <p:cNvPr id="119" name="Shape 119"/>
          <p:cNvSpPr txBox="1"/>
          <p:nvPr/>
        </p:nvSpPr>
        <p:spPr>
          <a:xfrm>
            <a:off x="2342050" y="2877700"/>
            <a:ext cx="2987100" cy="363899"/>
          </a:xfrm>
          <a:prstGeom prst="rect">
            <a:avLst/>
          </a:prstGeom>
          <a:noFill/>
          <a:ln>
            <a:noFill/>
          </a:ln>
        </p:spPr>
        <p:txBody>
          <a:bodyPr anchorCtr="0" anchor="t" bIns="91425" lIns="91425" rIns="91425" tIns="91425">
            <a:noAutofit/>
          </a:bodyPr>
          <a:lstStyle/>
          <a:p>
            <a:pPr lvl="0" algn="ctr">
              <a:spcBef>
                <a:spcPts val="0"/>
              </a:spcBef>
              <a:buNone/>
            </a:pPr>
            <a:r>
              <a:rPr lang="ru" sz="1800"/>
              <a:t>Имя файла</a:t>
            </a:r>
          </a:p>
        </p:txBody>
      </p:sp>
      <p:sp>
        <p:nvSpPr>
          <p:cNvPr id="120" name="Shape 120"/>
          <p:cNvSpPr txBox="1"/>
          <p:nvPr/>
        </p:nvSpPr>
        <p:spPr>
          <a:xfrm>
            <a:off x="6195450" y="2931050"/>
            <a:ext cx="1513200" cy="494700"/>
          </a:xfrm>
          <a:prstGeom prst="rect">
            <a:avLst/>
          </a:prstGeom>
          <a:noFill/>
          <a:ln>
            <a:noFill/>
          </a:ln>
        </p:spPr>
        <p:txBody>
          <a:bodyPr anchorCtr="0" anchor="t" bIns="91425" lIns="91425" rIns="91425" tIns="91425">
            <a:noAutofit/>
          </a:bodyPr>
          <a:lstStyle/>
          <a:p>
            <a:pPr lvl="0">
              <a:spcBef>
                <a:spcPts val="0"/>
              </a:spcBef>
              <a:buNone/>
            </a:pPr>
            <a:r>
              <a:rPr lang="ru"/>
              <a:t>Расширение</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10000"/>
            <a:ext cx="8520599" cy="607800"/>
          </a:xfrm>
          <a:prstGeom prst="rect">
            <a:avLst/>
          </a:prstGeom>
        </p:spPr>
        <p:txBody>
          <a:bodyPr anchorCtr="0" anchor="t" bIns="91425" lIns="91425" rIns="91425" tIns="91425">
            <a:noAutofit/>
          </a:bodyPr>
          <a:lstStyle/>
          <a:p>
            <a:pPr lvl="0" rtl="0">
              <a:spcBef>
                <a:spcPts val="0"/>
              </a:spcBef>
              <a:buNone/>
            </a:pPr>
            <a:r>
              <a:rPr lang="ru" sz="1800">
                <a:solidFill>
                  <a:schemeClr val="accent1"/>
                </a:solidFill>
                <a:latin typeface="Arial"/>
                <a:ea typeface="Arial"/>
                <a:cs typeface="Arial"/>
                <a:sym typeface="Arial"/>
              </a:rPr>
              <a:t>Полное имя состоит из имени и типа (расширения), между которыми ставится точка.</a:t>
            </a:r>
          </a:p>
          <a:p>
            <a:pPr lvl="0">
              <a:spcBef>
                <a:spcPts val="0"/>
              </a:spcBef>
              <a:buNone/>
            </a:pPr>
            <a:r>
              <a:t/>
            </a:r>
            <a:endParaRPr sz="1800"/>
          </a:p>
        </p:txBody>
      </p:sp>
      <p:pic>
        <p:nvPicPr>
          <p:cNvPr id="126" name="Shape 126"/>
          <p:cNvPicPr preferRelativeResize="0"/>
          <p:nvPr/>
        </p:nvPicPr>
        <p:blipFill>
          <a:blip r:embed="rId3">
            <a:alphaModFix/>
          </a:blip>
          <a:stretch>
            <a:fillRect/>
          </a:stretch>
        </p:blipFill>
        <p:spPr>
          <a:xfrm>
            <a:off x="1451050" y="1185525"/>
            <a:ext cx="4923650" cy="36927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idx="1" type="body"/>
          </p:nvPr>
        </p:nvSpPr>
        <p:spPr>
          <a:xfrm>
            <a:off x="311700" y="69625"/>
            <a:ext cx="8520599" cy="4499099"/>
          </a:xfrm>
          <a:prstGeom prst="rect">
            <a:avLst/>
          </a:prstGeom>
        </p:spPr>
        <p:txBody>
          <a:bodyPr anchorCtr="0" anchor="t" bIns="91425" lIns="91425" rIns="91425" tIns="91425">
            <a:noAutofit/>
          </a:bodyPr>
          <a:lstStyle/>
          <a:p>
            <a:pPr lvl="0" rtl="0">
              <a:spcBef>
                <a:spcPts val="0"/>
              </a:spcBef>
              <a:buNone/>
            </a:pPr>
            <a:r>
              <a:rPr b="1" i="1" lang="ru" sz="2400">
                <a:solidFill>
                  <a:schemeClr val="accent1"/>
                </a:solidFill>
                <a:latin typeface="Arial"/>
                <a:ea typeface="Arial"/>
                <a:cs typeface="Arial"/>
                <a:sym typeface="Arial"/>
              </a:rPr>
              <a:t>Файловая система</a:t>
            </a:r>
            <a:r>
              <a:rPr b="1" lang="ru" sz="2400">
                <a:solidFill>
                  <a:schemeClr val="accent1"/>
                </a:solidFill>
                <a:latin typeface="Arial"/>
                <a:ea typeface="Arial"/>
                <a:cs typeface="Arial"/>
                <a:sym typeface="Arial"/>
              </a:rPr>
              <a:t> -</a:t>
            </a:r>
            <a:r>
              <a:rPr lang="ru" sz="2400">
                <a:solidFill>
                  <a:schemeClr val="accent1"/>
                </a:solidFill>
                <a:latin typeface="Arial"/>
                <a:ea typeface="Arial"/>
                <a:cs typeface="Arial"/>
                <a:sym typeface="Arial"/>
              </a:rPr>
              <a:t> это система хранения файлов и организации каталогов.</a:t>
            </a:r>
          </a:p>
          <a:p>
            <a:pPr lvl="0" rtl="0">
              <a:spcBef>
                <a:spcPts val="0"/>
              </a:spcBef>
              <a:buNone/>
            </a:pPr>
            <a:r>
              <a:rPr lang="ru" sz="2400">
                <a:solidFill>
                  <a:schemeClr val="accent1"/>
                </a:solidFill>
                <a:latin typeface="Arial"/>
                <a:ea typeface="Arial"/>
                <a:cs typeface="Arial"/>
                <a:sym typeface="Arial"/>
              </a:rPr>
              <a:t>Для удобства поиска информации файлы объединяют в группы, называемые </a:t>
            </a:r>
            <a:r>
              <a:rPr b="1" lang="ru" sz="2400">
                <a:solidFill>
                  <a:schemeClr val="accent1"/>
                </a:solidFill>
                <a:latin typeface="Arial"/>
                <a:ea typeface="Arial"/>
                <a:cs typeface="Arial"/>
                <a:sym typeface="Arial"/>
              </a:rPr>
              <a:t>каталогами</a:t>
            </a:r>
            <a:r>
              <a:rPr i="1" lang="ru" sz="2400">
                <a:solidFill>
                  <a:schemeClr val="accent1"/>
                </a:solidFill>
                <a:latin typeface="Arial"/>
                <a:ea typeface="Arial"/>
                <a:cs typeface="Arial"/>
                <a:sym typeface="Arial"/>
              </a:rPr>
              <a:t> </a:t>
            </a:r>
            <a:r>
              <a:rPr lang="ru" sz="2400">
                <a:solidFill>
                  <a:schemeClr val="accent1"/>
                </a:solidFill>
                <a:latin typeface="Arial"/>
                <a:ea typeface="Arial"/>
                <a:cs typeface="Arial"/>
                <a:sym typeface="Arial"/>
              </a:rPr>
              <a:t>или </a:t>
            </a:r>
            <a:r>
              <a:rPr b="1" lang="ru" sz="2400">
                <a:solidFill>
                  <a:schemeClr val="accent1"/>
                </a:solidFill>
                <a:latin typeface="Arial"/>
                <a:ea typeface="Arial"/>
                <a:cs typeface="Arial"/>
                <a:sym typeface="Arial"/>
              </a:rPr>
              <a:t>папками</a:t>
            </a:r>
            <a:r>
              <a:rPr lang="ru" sz="2400">
                <a:solidFill>
                  <a:schemeClr val="accent1"/>
                </a:solidFill>
                <a:latin typeface="Arial"/>
                <a:ea typeface="Arial"/>
                <a:cs typeface="Arial"/>
                <a:sym typeface="Arial"/>
              </a:rPr>
              <a:t>.</a:t>
            </a:r>
          </a:p>
          <a:p>
            <a:pPr lvl="0">
              <a:spcBef>
                <a:spcPts val="0"/>
              </a:spcBef>
              <a:buNone/>
            </a:pPr>
            <a:r>
              <a:rPr b="1" i="1" lang="ru" sz="2400">
                <a:solidFill>
                  <a:schemeClr val="accent1"/>
                </a:solidFill>
                <a:latin typeface="Arial"/>
                <a:ea typeface="Arial"/>
                <a:cs typeface="Arial"/>
                <a:sym typeface="Arial"/>
              </a:rPr>
              <a:t>Каталог (директория</a:t>
            </a:r>
            <a:r>
              <a:rPr b="1" lang="ru" sz="2400">
                <a:solidFill>
                  <a:schemeClr val="accent1"/>
                </a:solidFill>
                <a:latin typeface="Arial"/>
                <a:ea typeface="Arial"/>
                <a:cs typeface="Arial"/>
                <a:sym typeface="Arial"/>
              </a:rPr>
              <a:t>)</a:t>
            </a:r>
            <a:r>
              <a:rPr lang="ru" sz="2400">
                <a:solidFill>
                  <a:schemeClr val="accent1"/>
                </a:solidFill>
                <a:latin typeface="Arial"/>
                <a:ea typeface="Arial"/>
                <a:cs typeface="Arial"/>
                <a:sym typeface="Arial"/>
              </a:rPr>
              <a:t> – специальное место на диске, где регистрируются имена файлов и информация о них (</a:t>
            </a:r>
            <a:r>
              <a:rPr i="1" lang="ru" sz="2400">
                <a:solidFill>
                  <a:schemeClr val="accent1"/>
                </a:solidFill>
                <a:latin typeface="Arial"/>
                <a:ea typeface="Arial"/>
                <a:cs typeface="Arial"/>
                <a:sym typeface="Arial"/>
              </a:rPr>
              <a:t>размер, дата и время и последнего изменения и указание на начало размещения файла на диске</a:t>
            </a:r>
            <a:r>
              <a:rPr lang="ru" sz="2400">
                <a:solidFill>
                  <a:schemeClr val="accent1"/>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6094725" y="1558200"/>
            <a:ext cx="2735100" cy="2249400"/>
          </a:xfrm>
          <a:prstGeom prst="rect">
            <a:avLst/>
          </a:prstGeom>
        </p:spPr>
        <p:txBody>
          <a:bodyPr anchorCtr="0" anchor="t" bIns="91425" lIns="91425" rIns="91425" tIns="91425">
            <a:noAutofit/>
          </a:bodyPr>
          <a:lstStyle/>
          <a:p>
            <a:pPr lvl="0" rtl="0" algn="ctr">
              <a:lnSpc>
                <a:spcPct val="115000"/>
              </a:lnSpc>
              <a:spcBef>
                <a:spcPts val="0"/>
              </a:spcBef>
              <a:buNone/>
            </a:pPr>
            <a:r>
              <a:rPr lang="ru" sz="2400" u="sng">
                <a:solidFill>
                  <a:schemeClr val="accent1"/>
                </a:solidFill>
                <a:latin typeface="Arial"/>
                <a:ea typeface="Arial"/>
                <a:cs typeface="Arial"/>
                <a:sym typeface="Arial"/>
              </a:rPr>
              <a:t>Диск</a:t>
            </a:r>
          </a:p>
          <a:p>
            <a:pPr lvl="0" rtl="0" algn="ctr">
              <a:lnSpc>
                <a:spcPct val="115000"/>
              </a:lnSpc>
              <a:spcBef>
                <a:spcPts val="0"/>
              </a:spcBef>
              <a:buNone/>
            </a:pPr>
            <a:r>
              <a:rPr lang="ru" sz="2400">
                <a:solidFill>
                  <a:schemeClr val="accent1"/>
                </a:solidFill>
                <a:latin typeface="Arial"/>
                <a:ea typeface="Arial"/>
                <a:cs typeface="Arial"/>
                <a:sym typeface="Arial"/>
              </a:rPr>
              <a:t>Каталог</a:t>
            </a:r>
          </a:p>
          <a:p>
            <a:pPr lvl="0" rtl="0" algn="ctr">
              <a:lnSpc>
                <a:spcPct val="115000"/>
              </a:lnSpc>
              <a:spcBef>
                <a:spcPts val="0"/>
              </a:spcBef>
              <a:buNone/>
            </a:pPr>
            <a:r>
              <a:rPr lang="ru" sz="2400">
                <a:solidFill>
                  <a:schemeClr val="accent1"/>
                </a:solidFill>
                <a:latin typeface="Arial"/>
                <a:ea typeface="Arial"/>
                <a:cs typeface="Arial"/>
                <a:sym typeface="Arial"/>
              </a:rPr>
              <a:t>Область хранения файлов</a:t>
            </a:r>
          </a:p>
          <a:p>
            <a:pPr lvl="0" rtl="0" algn="ctr">
              <a:lnSpc>
                <a:spcPct val="115000"/>
              </a:lnSpc>
              <a:spcBef>
                <a:spcPts val="0"/>
              </a:spcBef>
              <a:buNone/>
            </a:pPr>
            <a:r>
              <a:rPr lang="ru" sz="2400">
                <a:solidFill>
                  <a:schemeClr val="accent1"/>
                </a:solidFill>
                <a:latin typeface="Arial"/>
                <a:ea typeface="Arial"/>
                <a:cs typeface="Arial"/>
                <a:sym typeface="Arial"/>
              </a:rPr>
              <a:t>Сектора</a:t>
            </a:r>
          </a:p>
          <a:p>
            <a:pPr lvl="0">
              <a:spcBef>
                <a:spcPts val="0"/>
              </a:spcBef>
              <a:buNone/>
            </a:pPr>
            <a:r>
              <a:t/>
            </a:r>
            <a:endParaRPr/>
          </a:p>
        </p:txBody>
      </p:sp>
      <p:sp>
        <p:nvSpPr>
          <p:cNvPr id="137" name="Shape 137"/>
          <p:cNvSpPr txBox="1"/>
          <p:nvPr>
            <p:ph idx="1" type="body"/>
          </p:nvPr>
        </p:nvSpPr>
        <p:spPr>
          <a:xfrm>
            <a:off x="456400" y="410000"/>
            <a:ext cx="2735100" cy="1971000"/>
          </a:xfrm>
          <a:prstGeom prst="rect">
            <a:avLst/>
          </a:prstGeom>
        </p:spPr>
        <p:txBody>
          <a:bodyPr anchorCtr="0" anchor="t" bIns="91425" lIns="91425" rIns="91425" tIns="91425">
            <a:noAutofit/>
          </a:bodyPr>
          <a:lstStyle/>
          <a:p>
            <a:pPr lvl="0" rtl="0" algn="ctr">
              <a:spcBef>
                <a:spcPts val="0"/>
              </a:spcBef>
              <a:buNone/>
            </a:pPr>
            <a:r>
              <a:rPr lang="ru" sz="2400" u="sng">
                <a:solidFill>
                  <a:schemeClr val="accent1"/>
                </a:solidFill>
              </a:rPr>
              <a:t>Книга</a:t>
            </a:r>
          </a:p>
          <a:p>
            <a:pPr lvl="0" algn="ctr">
              <a:spcBef>
                <a:spcPts val="0"/>
              </a:spcBef>
              <a:buNone/>
            </a:pPr>
            <a:r>
              <a:rPr lang="ru" sz="2400">
                <a:solidFill>
                  <a:schemeClr val="accent1"/>
                </a:solidFill>
              </a:rPr>
              <a:t>Оглавление</a:t>
            </a:r>
            <a:br>
              <a:rPr lang="ru" sz="2400">
                <a:solidFill>
                  <a:schemeClr val="accent1"/>
                </a:solidFill>
              </a:rPr>
            </a:br>
            <a:r>
              <a:rPr lang="ru" sz="2400">
                <a:solidFill>
                  <a:schemeClr val="accent1"/>
                </a:solidFill>
              </a:rPr>
              <a:t>Содержание</a:t>
            </a:r>
            <a:br>
              <a:rPr lang="ru" sz="2400">
                <a:solidFill>
                  <a:schemeClr val="accent1"/>
                </a:solidFill>
              </a:rPr>
            </a:br>
            <a:r>
              <a:rPr lang="ru" sz="2400">
                <a:solidFill>
                  <a:schemeClr val="accent1"/>
                </a:solidFill>
              </a:rPr>
              <a:t>Страницы</a:t>
            </a:r>
          </a:p>
        </p:txBody>
      </p:sp>
      <p:pic>
        <p:nvPicPr>
          <p:cNvPr id="138" name="Shape 138"/>
          <p:cNvPicPr preferRelativeResize="0"/>
          <p:nvPr/>
        </p:nvPicPr>
        <p:blipFill>
          <a:blip r:embed="rId3">
            <a:alphaModFix/>
          </a:blip>
          <a:stretch>
            <a:fillRect/>
          </a:stretch>
        </p:blipFill>
        <p:spPr>
          <a:xfrm>
            <a:off x="67500" y="2435975"/>
            <a:ext cx="2381250" cy="2381250"/>
          </a:xfrm>
          <a:prstGeom prst="rect">
            <a:avLst/>
          </a:prstGeom>
          <a:noFill/>
          <a:ln>
            <a:noFill/>
          </a:ln>
        </p:spPr>
      </p:pic>
      <p:pic>
        <p:nvPicPr>
          <p:cNvPr id="139" name="Shape 139"/>
          <p:cNvPicPr preferRelativeResize="0"/>
          <p:nvPr/>
        </p:nvPicPr>
        <p:blipFill>
          <a:blip r:embed="rId4">
            <a:alphaModFix/>
          </a:blip>
          <a:stretch>
            <a:fillRect/>
          </a:stretch>
        </p:blipFill>
        <p:spPr>
          <a:xfrm>
            <a:off x="4572800" y="346262"/>
            <a:ext cx="1790700" cy="1781175"/>
          </a:xfrm>
          <a:prstGeom prst="rect">
            <a:avLst/>
          </a:prstGeom>
          <a:noFill/>
          <a:ln>
            <a:noFill/>
          </a:ln>
        </p:spPr>
      </p:pic>
      <p:pic>
        <p:nvPicPr>
          <p:cNvPr id="140" name="Shape 140"/>
          <p:cNvPicPr preferRelativeResize="0"/>
          <p:nvPr/>
        </p:nvPicPr>
        <p:blipFill>
          <a:blip r:embed="rId5">
            <a:alphaModFix/>
          </a:blip>
          <a:stretch>
            <a:fillRect/>
          </a:stretch>
        </p:blipFill>
        <p:spPr>
          <a:xfrm>
            <a:off x="4070612" y="1253475"/>
            <a:ext cx="1438275" cy="14478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10000"/>
            <a:ext cx="8520599" cy="607800"/>
          </a:xfrm>
          <a:prstGeom prst="rect">
            <a:avLst/>
          </a:prstGeom>
        </p:spPr>
        <p:txBody>
          <a:bodyPr anchorCtr="0" anchor="t" bIns="91425" lIns="91425" rIns="91425" tIns="91425">
            <a:noAutofit/>
          </a:bodyPr>
          <a:lstStyle/>
          <a:p>
            <a:pPr lvl="0" rtl="0">
              <a:spcBef>
                <a:spcPts val="0"/>
              </a:spcBef>
              <a:buNone/>
            </a:pPr>
            <a:r>
              <a:rPr b="1" i="1" lang="ru" sz="1400">
                <a:latin typeface="Arial"/>
                <a:ea typeface="Arial"/>
                <a:cs typeface="Arial"/>
                <a:sym typeface="Arial"/>
              </a:rPr>
              <a:t>Файловая структура диска</a:t>
            </a:r>
            <a:r>
              <a:rPr lang="ru" sz="1400">
                <a:latin typeface="Arial"/>
                <a:ea typeface="Arial"/>
                <a:cs typeface="Arial"/>
                <a:sym typeface="Arial"/>
              </a:rPr>
              <a:t> – это совокупность файлов на диске и взаимосвязей между ними.</a:t>
            </a:r>
          </a:p>
          <a:p>
            <a:pPr lvl="0">
              <a:spcBef>
                <a:spcPts val="0"/>
              </a:spcBef>
              <a:buNone/>
            </a:pPr>
            <a:r>
              <a:rPr lang="ru" sz="1400">
                <a:latin typeface="Arial"/>
                <a:ea typeface="Arial"/>
                <a:cs typeface="Arial"/>
                <a:sym typeface="Arial"/>
              </a:rPr>
              <a:t>Файловые структуры бывают простыми (одноранговыми) и многоуровневыми (иерархическими).</a:t>
            </a:r>
          </a:p>
        </p:txBody>
      </p:sp>
      <p:sp>
        <p:nvSpPr>
          <p:cNvPr id="146" name="Shape 146"/>
          <p:cNvSpPr txBox="1"/>
          <p:nvPr>
            <p:ph idx="1" type="body"/>
          </p:nvPr>
        </p:nvSpPr>
        <p:spPr>
          <a:xfrm>
            <a:off x="311700" y="1229875"/>
            <a:ext cx="2469000" cy="2605800"/>
          </a:xfrm>
          <a:prstGeom prst="rect">
            <a:avLst/>
          </a:prstGeom>
        </p:spPr>
        <p:txBody>
          <a:bodyPr anchorCtr="0" anchor="t" bIns="91425" lIns="91425" rIns="91425" tIns="91425">
            <a:noAutofit/>
          </a:bodyPr>
          <a:lstStyle/>
          <a:p>
            <a:pPr lvl="0" rtl="0" algn="ctr">
              <a:spcBef>
                <a:spcPts val="0"/>
              </a:spcBef>
              <a:spcAft>
                <a:spcPts val="0"/>
              </a:spcAft>
              <a:buNone/>
            </a:pPr>
            <a:r>
              <a:rPr b="1" i="1" lang="ru" sz="2400">
                <a:solidFill>
                  <a:srgbClr val="3399FF"/>
                </a:solidFill>
                <a:latin typeface="Arial"/>
                <a:ea typeface="Arial"/>
                <a:cs typeface="Arial"/>
                <a:sym typeface="Arial"/>
              </a:rPr>
              <a:t>Графическое изображение файловой структуры называется древом.</a:t>
            </a:r>
          </a:p>
          <a:p>
            <a:pPr lvl="0">
              <a:spcBef>
                <a:spcPts val="0"/>
              </a:spcBef>
              <a:buNone/>
            </a:pPr>
            <a:r>
              <a:t/>
            </a:r>
            <a:endParaRPr/>
          </a:p>
        </p:txBody>
      </p:sp>
      <p:pic>
        <p:nvPicPr>
          <p:cNvPr id="147" name="Shape 147"/>
          <p:cNvPicPr preferRelativeResize="0"/>
          <p:nvPr/>
        </p:nvPicPr>
        <p:blipFill>
          <a:blip r:embed="rId3">
            <a:alphaModFix/>
          </a:blip>
          <a:stretch>
            <a:fillRect/>
          </a:stretch>
        </p:blipFill>
        <p:spPr>
          <a:xfrm>
            <a:off x="3287325" y="1229862"/>
            <a:ext cx="4324350" cy="1933575"/>
          </a:xfrm>
          <a:prstGeom prst="rect">
            <a:avLst/>
          </a:prstGeom>
          <a:noFill/>
          <a:ln>
            <a:noFill/>
          </a:ln>
        </p:spPr>
      </p:pic>
      <p:sp>
        <p:nvSpPr>
          <p:cNvPr id="148" name="Shape 148"/>
          <p:cNvSpPr txBox="1"/>
          <p:nvPr/>
        </p:nvSpPr>
        <p:spPr>
          <a:xfrm>
            <a:off x="2995475" y="3509900"/>
            <a:ext cx="3566099" cy="11565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ru">
                <a:solidFill>
                  <a:schemeClr val="dk1"/>
                </a:solidFill>
              </a:rPr>
              <a:t>Каталог самого верхнего уровня называется </a:t>
            </a:r>
            <a:r>
              <a:rPr b="1" lang="ru">
                <a:solidFill>
                  <a:schemeClr val="dk1"/>
                </a:solidFill>
              </a:rPr>
              <a:t>корневым каталогом.</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