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  <p:sldMasterId id="2147484487" r:id="rId2"/>
  </p:sldMasterIdLst>
  <p:notesMasterIdLst>
    <p:notesMasterId r:id="rId23"/>
  </p:notesMasterIdLst>
  <p:sldIdLst>
    <p:sldId id="256" r:id="rId3"/>
    <p:sldId id="266" r:id="rId4"/>
    <p:sldId id="275" r:id="rId5"/>
    <p:sldId id="276" r:id="rId6"/>
    <p:sldId id="267" r:id="rId7"/>
    <p:sldId id="257" r:id="rId8"/>
    <p:sldId id="261" r:id="rId9"/>
    <p:sldId id="260" r:id="rId10"/>
    <p:sldId id="262" r:id="rId11"/>
    <p:sldId id="258" r:id="rId12"/>
    <p:sldId id="263" r:id="rId13"/>
    <p:sldId id="259" r:id="rId14"/>
    <p:sldId id="264" r:id="rId15"/>
    <p:sldId id="265" r:id="rId16"/>
    <p:sldId id="271" r:id="rId17"/>
    <p:sldId id="268" r:id="rId18"/>
    <p:sldId id="277" r:id="rId19"/>
    <p:sldId id="274" r:id="rId20"/>
    <p:sldId id="278" r:id="rId21"/>
    <p:sldId id="269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6B3CE-F69E-45F2-9CBB-9C0E6D13DAE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F96A08-DDF7-4844-BE2F-72EC76F664A5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9D216294-3624-4497-9F40-35ED4FBEC271}" type="parTrans" cxnId="{45944927-F3B6-4D18-B681-30A685BB4A32}">
      <dgm:prSet/>
      <dgm:spPr/>
      <dgm:t>
        <a:bodyPr/>
        <a:lstStyle/>
        <a:p>
          <a:endParaRPr lang="ru-RU"/>
        </a:p>
      </dgm:t>
    </dgm:pt>
    <dgm:pt modelId="{74FCFEB1-9F4C-4930-ACAC-4E4358D060B9}" type="sibTrans" cxnId="{45944927-F3B6-4D18-B681-30A685BB4A32}">
      <dgm:prSet/>
      <dgm:spPr/>
      <dgm:t>
        <a:bodyPr/>
        <a:lstStyle/>
        <a:p>
          <a:endParaRPr lang="ru-RU"/>
        </a:p>
      </dgm:t>
    </dgm:pt>
    <dgm:pt modelId="{0CE461BF-C554-4040-89C3-F839C8B570E9}">
      <dgm:prSet phldrT="[Текст]"/>
      <dgm:spPr/>
      <dgm:t>
        <a:bodyPr/>
        <a:lstStyle/>
        <a:p>
          <a:r>
            <a:rPr lang="ru-RU" dirty="0" smtClean="0"/>
            <a:t>Все сделал правильно! Молодец!</a:t>
          </a:r>
          <a:endParaRPr lang="ru-RU" dirty="0"/>
        </a:p>
      </dgm:t>
    </dgm:pt>
    <dgm:pt modelId="{B5768359-D4B3-4D26-B180-1864255C97C3}" type="parTrans" cxnId="{8F99458A-6EC2-4E17-A747-06D944000DB3}">
      <dgm:prSet/>
      <dgm:spPr/>
      <dgm:t>
        <a:bodyPr/>
        <a:lstStyle/>
        <a:p>
          <a:endParaRPr lang="ru-RU"/>
        </a:p>
      </dgm:t>
    </dgm:pt>
    <dgm:pt modelId="{FA9EC764-47AC-4E51-9545-EC0685271776}" type="sibTrans" cxnId="{8F99458A-6EC2-4E17-A747-06D944000DB3}">
      <dgm:prSet/>
      <dgm:spPr/>
      <dgm:t>
        <a:bodyPr/>
        <a:lstStyle/>
        <a:p>
          <a:endParaRPr lang="ru-RU"/>
        </a:p>
      </dgm:t>
    </dgm:pt>
    <dgm:pt modelId="{0B00F5EF-5E19-4892-A7F7-B1A14C0FCA3C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C35D159-BDCE-4D83-B0DA-3ED638516EDE}" type="parTrans" cxnId="{951418BF-7507-4CC9-A7BE-CDA378F684A5}">
      <dgm:prSet/>
      <dgm:spPr/>
      <dgm:t>
        <a:bodyPr/>
        <a:lstStyle/>
        <a:p>
          <a:endParaRPr lang="ru-RU"/>
        </a:p>
      </dgm:t>
    </dgm:pt>
    <dgm:pt modelId="{8477B2C6-1EEB-4725-AD95-46F8D8ADBBC2}" type="sibTrans" cxnId="{951418BF-7507-4CC9-A7BE-CDA378F684A5}">
      <dgm:prSet/>
      <dgm:spPr/>
      <dgm:t>
        <a:bodyPr/>
        <a:lstStyle/>
        <a:p>
          <a:endParaRPr lang="ru-RU"/>
        </a:p>
      </dgm:t>
    </dgm:pt>
    <dgm:pt modelId="{69AD22DD-A49A-4AFA-9231-9A7B7D125041}">
      <dgm:prSet phldrT="[Текст]"/>
      <dgm:spPr/>
      <dgm:t>
        <a:bodyPr/>
        <a:lstStyle/>
        <a:p>
          <a:r>
            <a:rPr lang="ru-RU" dirty="0" smtClean="0"/>
            <a:t>Есть 1-2 ошибки. Хорошо! </a:t>
          </a:r>
          <a:endParaRPr lang="ru-RU" dirty="0"/>
        </a:p>
      </dgm:t>
    </dgm:pt>
    <dgm:pt modelId="{D69F4598-27BE-4C32-B255-57F51C10C332}" type="parTrans" cxnId="{DA63CCB3-41F3-4D75-8BEC-07311C76432D}">
      <dgm:prSet/>
      <dgm:spPr/>
      <dgm:t>
        <a:bodyPr/>
        <a:lstStyle/>
        <a:p>
          <a:endParaRPr lang="ru-RU"/>
        </a:p>
      </dgm:t>
    </dgm:pt>
    <dgm:pt modelId="{C0DAD7E5-5B13-4F1F-812B-59871CDDED7D}" type="sibTrans" cxnId="{DA63CCB3-41F3-4D75-8BEC-07311C76432D}">
      <dgm:prSet/>
      <dgm:spPr/>
      <dgm:t>
        <a:bodyPr/>
        <a:lstStyle/>
        <a:p>
          <a:endParaRPr lang="ru-RU"/>
        </a:p>
      </dgm:t>
    </dgm:pt>
    <dgm:pt modelId="{43E8EB40-ACDA-4167-A600-C9493CA2B4A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7942A37D-4D21-4F08-AFD8-B1B794DB0044}" type="parTrans" cxnId="{C5941174-F9C8-42F5-8A21-2D30A289C7DE}">
      <dgm:prSet/>
      <dgm:spPr/>
      <dgm:t>
        <a:bodyPr/>
        <a:lstStyle/>
        <a:p>
          <a:endParaRPr lang="ru-RU"/>
        </a:p>
      </dgm:t>
    </dgm:pt>
    <dgm:pt modelId="{13B92315-56EE-4EB0-B60E-83F7C491FF9F}" type="sibTrans" cxnId="{C5941174-F9C8-42F5-8A21-2D30A289C7DE}">
      <dgm:prSet/>
      <dgm:spPr/>
      <dgm:t>
        <a:bodyPr/>
        <a:lstStyle/>
        <a:p>
          <a:endParaRPr lang="ru-RU"/>
        </a:p>
      </dgm:t>
    </dgm:pt>
    <dgm:pt modelId="{D70B02C6-BCCF-41C0-A956-BCBE84A4647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E2629D0-6B01-4EFA-B63D-BA9D64226547}" type="parTrans" cxnId="{400BD11F-9CC8-48BE-B051-55CF609F0D97}">
      <dgm:prSet/>
      <dgm:spPr/>
      <dgm:t>
        <a:bodyPr/>
        <a:lstStyle/>
        <a:p>
          <a:endParaRPr lang="ru-RU"/>
        </a:p>
      </dgm:t>
    </dgm:pt>
    <dgm:pt modelId="{2750D6BA-0E4C-4D02-AF6C-A199E07E1FCF}" type="sibTrans" cxnId="{400BD11F-9CC8-48BE-B051-55CF609F0D97}">
      <dgm:prSet/>
      <dgm:spPr/>
      <dgm:t>
        <a:bodyPr/>
        <a:lstStyle/>
        <a:p>
          <a:endParaRPr lang="ru-RU"/>
        </a:p>
      </dgm:t>
    </dgm:pt>
    <dgm:pt modelId="{750F8174-8C5F-488A-8E63-CD1A9E8C496C}">
      <dgm:prSet phldrT="[Текст]"/>
      <dgm:spPr/>
      <dgm:t>
        <a:bodyPr/>
        <a:lstStyle/>
        <a:p>
          <a:r>
            <a:rPr lang="ru-RU" dirty="0" smtClean="0"/>
            <a:t>От 3 до 5 ошибок. Нужно повторить тему! </a:t>
          </a:r>
          <a:endParaRPr lang="ru-RU" dirty="0"/>
        </a:p>
      </dgm:t>
    </dgm:pt>
    <dgm:pt modelId="{A5A387F0-A941-4A36-8582-E6F647E64E89}" type="parTrans" cxnId="{1FB540DC-9485-4ADA-B14A-2CEB38DAD4F3}">
      <dgm:prSet/>
      <dgm:spPr/>
      <dgm:t>
        <a:bodyPr/>
        <a:lstStyle/>
        <a:p>
          <a:endParaRPr lang="ru-RU"/>
        </a:p>
      </dgm:t>
    </dgm:pt>
    <dgm:pt modelId="{32B7FE62-0D04-49BD-BF2B-D47D115C98C5}" type="sibTrans" cxnId="{1FB540DC-9485-4ADA-B14A-2CEB38DAD4F3}">
      <dgm:prSet/>
      <dgm:spPr/>
      <dgm:t>
        <a:bodyPr/>
        <a:lstStyle/>
        <a:p>
          <a:endParaRPr lang="ru-RU"/>
        </a:p>
      </dgm:t>
    </dgm:pt>
    <dgm:pt modelId="{7ADDA42E-729E-471F-A7AC-3D3BC2860CD9}">
      <dgm:prSet phldrT="[Текст]"/>
      <dgm:spPr/>
      <dgm:t>
        <a:bodyPr/>
        <a:lstStyle/>
        <a:p>
          <a:r>
            <a:rPr lang="ru-RU" dirty="0" smtClean="0"/>
            <a:t>6 и более ошибок. Есть над чем потрудиться. </a:t>
          </a:r>
          <a:endParaRPr lang="ru-RU" dirty="0"/>
        </a:p>
      </dgm:t>
    </dgm:pt>
    <dgm:pt modelId="{13B93852-DBB4-432A-98BC-19D0FBB68B4F}" type="parTrans" cxnId="{E0252B49-41AF-4891-8488-E6BCB9698E9C}">
      <dgm:prSet/>
      <dgm:spPr/>
      <dgm:t>
        <a:bodyPr/>
        <a:lstStyle/>
        <a:p>
          <a:endParaRPr lang="ru-RU"/>
        </a:p>
      </dgm:t>
    </dgm:pt>
    <dgm:pt modelId="{0EBEDF84-65E9-4EFA-9581-BC477C844549}" type="sibTrans" cxnId="{E0252B49-41AF-4891-8488-E6BCB9698E9C}">
      <dgm:prSet/>
      <dgm:spPr/>
      <dgm:t>
        <a:bodyPr/>
        <a:lstStyle/>
        <a:p>
          <a:endParaRPr lang="ru-RU"/>
        </a:p>
      </dgm:t>
    </dgm:pt>
    <dgm:pt modelId="{B0BC644E-A9B4-49A3-AA25-CF05DE821B14}" type="pres">
      <dgm:prSet presAssocID="{BCC6B3CE-F69E-45F2-9CBB-9C0E6D13DAE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416706-BA51-4E7C-B082-D9392CDB452B}" type="pres">
      <dgm:prSet presAssocID="{8FF96A08-DDF7-4844-BE2F-72EC76F664A5}" presName="linNode" presStyleCnt="0"/>
      <dgm:spPr/>
    </dgm:pt>
    <dgm:pt modelId="{CF1D49D1-3A9E-4376-AAC4-A056F6265DE5}" type="pres">
      <dgm:prSet presAssocID="{8FF96A08-DDF7-4844-BE2F-72EC76F664A5}" presName="parentShp" presStyleLbl="node1" presStyleIdx="0" presStyleCnt="4" custScaleX="38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D6ED9-1996-4073-8413-70AEF6798A7A}" type="pres">
      <dgm:prSet presAssocID="{8FF96A08-DDF7-4844-BE2F-72EC76F664A5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5AE62-654D-4C04-B133-CD1871459DD8}" type="pres">
      <dgm:prSet presAssocID="{74FCFEB1-9F4C-4930-ACAC-4E4358D060B9}" presName="spacing" presStyleCnt="0"/>
      <dgm:spPr/>
    </dgm:pt>
    <dgm:pt modelId="{7B7E835D-7335-4305-94F6-2B25660A9E7B}" type="pres">
      <dgm:prSet presAssocID="{0B00F5EF-5E19-4892-A7F7-B1A14C0FCA3C}" presName="linNode" presStyleCnt="0"/>
      <dgm:spPr/>
    </dgm:pt>
    <dgm:pt modelId="{2B123975-FA6F-47DA-9A3A-8E48E0A56576}" type="pres">
      <dgm:prSet presAssocID="{0B00F5EF-5E19-4892-A7F7-B1A14C0FCA3C}" presName="parentShp" presStyleLbl="node1" presStyleIdx="1" presStyleCnt="4" custScaleX="38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1E6EC-527E-45F6-B98E-418FD8218DAD}" type="pres">
      <dgm:prSet presAssocID="{0B00F5EF-5E19-4892-A7F7-B1A14C0FCA3C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59073-A8DC-4622-8C95-71A7CB65D8B4}" type="pres">
      <dgm:prSet presAssocID="{8477B2C6-1EEB-4725-AD95-46F8D8ADBBC2}" presName="spacing" presStyleCnt="0"/>
      <dgm:spPr/>
    </dgm:pt>
    <dgm:pt modelId="{5D171F3E-BD02-4D93-88BB-FBD50AC48AAE}" type="pres">
      <dgm:prSet presAssocID="{43E8EB40-ACDA-4167-A600-C9493CA2B4AC}" presName="linNode" presStyleCnt="0"/>
      <dgm:spPr/>
    </dgm:pt>
    <dgm:pt modelId="{5C2DF645-A894-4DF7-BF90-559F629E4544}" type="pres">
      <dgm:prSet presAssocID="{43E8EB40-ACDA-4167-A600-C9493CA2B4AC}" presName="parentShp" presStyleLbl="node1" presStyleIdx="2" presStyleCnt="4" custScaleX="38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857E3-6526-40E5-A279-A0751FE18C82}" type="pres">
      <dgm:prSet presAssocID="{43E8EB40-ACDA-4167-A600-C9493CA2B4AC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09D94-E4A2-4B87-A90E-0E19361066F3}" type="pres">
      <dgm:prSet presAssocID="{13B92315-56EE-4EB0-B60E-83F7C491FF9F}" presName="spacing" presStyleCnt="0"/>
      <dgm:spPr/>
    </dgm:pt>
    <dgm:pt modelId="{C0F0A4D0-D2BA-42B8-99FA-DAB27D03C5A9}" type="pres">
      <dgm:prSet presAssocID="{D70B02C6-BCCF-41C0-A956-BCBE84A46478}" presName="linNode" presStyleCnt="0"/>
      <dgm:spPr/>
    </dgm:pt>
    <dgm:pt modelId="{A8203BED-BCCA-468C-93EA-055E6E8CF0A3}" type="pres">
      <dgm:prSet presAssocID="{D70B02C6-BCCF-41C0-A956-BCBE84A46478}" presName="parentShp" presStyleLbl="node1" presStyleIdx="3" presStyleCnt="4" custScaleX="38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032A5-2AFE-48A1-8465-087A88C5AFEB}" type="pres">
      <dgm:prSet presAssocID="{D70B02C6-BCCF-41C0-A956-BCBE84A46478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BD5E24-9D84-4AD8-8852-48B5ECCC1247}" type="presOf" srcId="{43E8EB40-ACDA-4167-A600-C9493CA2B4AC}" destId="{5C2DF645-A894-4DF7-BF90-559F629E4544}" srcOrd="0" destOrd="0" presId="urn:microsoft.com/office/officeart/2005/8/layout/vList6"/>
    <dgm:cxn modelId="{8C45A186-59E1-4582-BF51-15B03C33826F}" type="presOf" srcId="{8FF96A08-DDF7-4844-BE2F-72EC76F664A5}" destId="{CF1D49D1-3A9E-4376-AAC4-A056F6265DE5}" srcOrd="0" destOrd="0" presId="urn:microsoft.com/office/officeart/2005/8/layout/vList6"/>
    <dgm:cxn modelId="{87243FCB-F452-4595-A385-2A2B6ED5CCF9}" type="presOf" srcId="{BCC6B3CE-F69E-45F2-9CBB-9C0E6D13DAE4}" destId="{B0BC644E-A9B4-49A3-AA25-CF05DE821B14}" srcOrd="0" destOrd="0" presId="urn:microsoft.com/office/officeart/2005/8/layout/vList6"/>
    <dgm:cxn modelId="{C5941174-F9C8-42F5-8A21-2D30A289C7DE}" srcId="{BCC6B3CE-F69E-45F2-9CBB-9C0E6D13DAE4}" destId="{43E8EB40-ACDA-4167-A600-C9493CA2B4AC}" srcOrd="2" destOrd="0" parTransId="{7942A37D-4D21-4F08-AFD8-B1B794DB0044}" sibTransId="{13B92315-56EE-4EB0-B60E-83F7C491FF9F}"/>
    <dgm:cxn modelId="{F50C5DA5-E2C5-4C30-A196-AB544B7711E8}" type="presOf" srcId="{0CE461BF-C554-4040-89C3-F839C8B570E9}" destId="{C5BD6ED9-1996-4073-8413-70AEF6798A7A}" srcOrd="0" destOrd="0" presId="urn:microsoft.com/office/officeart/2005/8/layout/vList6"/>
    <dgm:cxn modelId="{400BD11F-9CC8-48BE-B051-55CF609F0D97}" srcId="{BCC6B3CE-F69E-45F2-9CBB-9C0E6D13DAE4}" destId="{D70B02C6-BCCF-41C0-A956-BCBE84A46478}" srcOrd="3" destOrd="0" parTransId="{CE2629D0-6B01-4EFA-B63D-BA9D64226547}" sibTransId="{2750D6BA-0E4C-4D02-AF6C-A199E07E1FCF}"/>
    <dgm:cxn modelId="{ED5286FC-DD91-4E88-BBCB-F3FE799977BF}" type="presOf" srcId="{0B00F5EF-5E19-4892-A7F7-B1A14C0FCA3C}" destId="{2B123975-FA6F-47DA-9A3A-8E48E0A56576}" srcOrd="0" destOrd="0" presId="urn:microsoft.com/office/officeart/2005/8/layout/vList6"/>
    <dgm:cxn modelId="{1FB540DC-9485-4ADA-B14A-2CEB38DAD4F3}" srcId="{43E8EB40-ACDA-4167-A600-C9493CA2B4AC}" destId="{750F8174-8C5F-488A-8E63-CD1A9E8C496C}" srcOrd="0" destOrd="0" parTransId="{A5A387F0-A941-4A36-8582-E6F647E64E89}" sibTransId="{32B7FE62-0D04-49BD-BF2B-D47D115C98C5}"/>
    <dgm:cxn modelId="{DA63CCB3-41F3-4D75-8BEC-07311C76432D}" srcId="{0B00F5EF-5E19-4892-A7F7-B1A14C0FCA3C}" destId="{69AD22DD-A49A-4AFA-9231-9A7B7D125041}" srcOrd="0" destOrd="0" parTransId="{D69F4598-27BE-4C32-B255-57F51C10C332}" sibTransId="{C0DAD7E5-5B13-4F1F-812B-59871CDDED7D}"/>
    <dgm:cxn modelId="{8AF46078-D521-4190-8F9D-A19C60BEDCDD}" type="presOf" srcId="{7ADDA42E-729E-471F-A7AC-3D3BC2860CD9}" destId="{894032A5-2AFE-48A1-8465-087A88C5AFEB}" srcOrd="0" destOrd="0" presId="urn:microsoft.com/office/officeart/2005/8/layout/vList6"/>
    <dgm:cxn modelId="{45944927-F3B6-4D18-B681-30A685BB4A32}" srcId="{BCC6B3CE-F69E-45F2-9CBB-9C0E6D13DAE4}" destId="{8FF96A08-DDF7-4844-BE2F-72EC76F664A5}" srcOrd="0" destOrd="0" parTransId="{9D216294-3624-4497-9F40-35ED4FBEC271}" sibTransId="{74FCFEB1-9F4C-4930-ACAC-4E4358D060B9}"/>
    <dgm:cxn modelId="{951418BF-7507-4CC9-A7BE-CDA378F684A5}" srcId="{BCC6B3CE-F69E-45F2-9CBB-9C0E6D13DAE4}" destId="{0B00F5EF-5E19-4892-A7F7-B1A14C0FCA3C}" srcOrd="1" destOrd="0" parTransId="{CC35D159-BDCE-4D83-B0DA-3ED638516EDE}" sibTransId="{8477B2C6-1EEB-4725-AD95-46F8D8ADBBC2}"/>
    <dgm:cxn modelId="{E0252B49-41AF-4891-8488-E6BCB9698E9C}" srcId="{D70B02C6-BCCF-41C0-A956-BCBE84A46478}" destId="{7ADDA42E-729E-471F-A7AC-3D3BC2860CD9}" srcOrd="0" destOrd="0" parTransId="{13B93852-DBB4-432A-98BC-19D0FBB68B4F}" sibTransId="{0EBEDF84-65E9-4EFA-9581-BC477C844549}"/>
    <dgm:cxn modelId="{8F99458A-6EC2-4E17-A747-06D944000DB3}" srcId="{8FF96A08-DDF7-4844-BE2F-72EC76F664A5}" destId="{0CE461BF-C554-4040-89C3-F839C8B570E9}" srcOrd="0" destOrd="0" parTransId="{B5768359-D4B3-4D26-B180-1864255C97C3}" sibTransId="{FA9EC764-47AC-4E51-9545-EC0685271776}"/>
    <dgm:cxn modelId="{C6C2E606-E94D-42F1-87F2-667CD30A973C}" type="presOf" srcId="{69AD22DD-A49A-4AFA-9231-9A7B7D125041}" destId="{AD21E6EC-527E-45F6-B98E-418FD8218DAD}" srcOrd="0" destOrd="0" presId="urn:microsoft.com/office/officeart/2005/8/layout/vList6"/>
    <dgm:cxn modelId="{7249326A-C02E-4533-B346-101DFBCC7451}" type="presOf" srcId="{D70B02C6-BCCF-41C0-A956-BCBE84A46478}" destId="{A8203BED-BCCA-468C-93EA-055E6E8CF0A3}" srcOrd="0" destOrd="0" presId="urn:microsoft.com/office/officeart/2005/8/layout/vList6"/>
    <dgm:cxn modelId="{5769F39A-88FF-4456-8A76-887C72B92000}" type="presOf" srcId="{750F8174-8C5F-488A-8E63-CD1A9E8C496C}" destId="{409857E3-6526-40E5-A279-A0751FE18C82}" srcOrd="0" destOrd="0" presId="urn:microsoft.com/office/officeart/2005/8/layout/vList6"/>
    <dgm:cxn modelId="{2E2C7F55-0FFC-413A-B3E8-CA59BFE743BD}" type="presParOf" srcId="{B0BC644E-A9B4-49A3-AA25-CF05DE821B14}" destId="{E9416706-BA51-4E7C-B082-D9392CDB452B}" srcOrd="0" destOrd="0" presId="urn:microsoft.com/office/officeart/2005/8/layout/vList6"/>
    <dgm:cxn modelId="{3CF82DB5-1459-48C8-AECE-956AFF914FB4}" type="presParOf" srcId="{E9416706-BA51-4E7C-B082-D9392CDB452B}" destId="{CF1D49D1-3A9E-4376-AAC4-A056F6265DE5}" srcOrd="0" destOrd="0" presId="urn:microsoft.com/office/officeart/2005/8/layout/vList6"/>
    <dgm:cxn modelId="{00CDFD3A-1589-4057-B51F-63149FAAAFB5}" type="presParOf" srcId="{E9416706-BA51-4E7C-B082-D9392CDB452B}" destId="{C5BD6ED9-1996-4073-8413-70AEF6798A7A}" srcOrd="1" destOrd="0" presId="urn:microsoft.com/office/officeart/2005/8/layout/vList6"/>
    <dgm:cxn modelId="{DE7236F2-AF7F-44B9-9D1B-4F082E63BA47}" type="presParOf" srcId="{B0BC644E-A9B4-49A3-AA25-CF05DE821B14}" destId="{0CD5AE62-654D-4C04-B133-CD1871459DD8}" srcOrd="1" destOrd="0" presId="urn:microsoft.com/office/officeart/2005/8/layout/vList6"/>
    <dgm:cxn modelId="{97CE3B20-8424-4FC4-A817-92C6DB53E0E5}" type="presParOf" srcId="{B0BC644E-A9B4-49A3-AA25-CF05DE821B14}" destId="{7B7E835D-7335-4305-94F6-2B25660A9E7B}" srcOrd="2" destOrd="0" presId="urn:microsoft.com/office/officeart/2005/8/layout/vList6"/>
    <dgm:cxn modelId="{2DDE79A0-F23D-42B4-BDA6-3722355A2C8C}" type="presParOf" srcId="{7B7E835D-7335-4305-94F6-2B25660A9E7B}" destId="{2B123975-FA6F-47DA-9A3A-8E48E0A56576}" srcOrd="0" destOrd="0" presId="urn:microsoft.com/office/officeart/2005/8/layout/vList6"/>
    <dgm:cxn modelId="{5621E299-A2FB-4BFD-B54B-296E9F17C802}" type="presParOf" srcId="{7B7E835D-7335-4305-94F6-2B25660A9E7B}" destId="{AD21E6EC-527E-45F6-B98E-418FD8218DAD}" srcOrd="1" destOrd="0" presId="urn:microsoft.com/office/officeart/2005/8/layout/vList6"/>
    <dgm:cxn modelId="{4E16D1C6-3399-4CCE-AB57-3AA5C65ACF92}" type="presParOf" srcId="{B0BC644E-A9B4-49A3-AA25-CF05DE821B14}" destId="{62959073-A8DC-4622-8C95-71A7CB65D8B4}" srcOrd="3" destOrd="0" presId="urn:microsoft.com/office/officeart/2005/8/layout/vList6"/>
    <dgm:cxn modelId="{A74811BF-2EF6-45A2-BCEE-E60743E46056}" type="presParOf" srcId="{B0BC644E-A9B4-49A3-AA25-CF05DE821B14}" destId="{5D171F3E-BD02-4D93-88BB-FBD50AC48AAE}" srcOrd="4" destOrd="0" presId="urn:microsoft.com/office/officeart/2005/8/layout/vList6"/>
    <dgm:cxn modelId="{AC50DA88-042A-4774-AB5A-27B30BC3FA80}" type="presParOf" srcId="{5D171F3E-BD02-4D93-88BB-FBD50AC48AAE}" destId="{5C2DF645-A894-4DF7-BF90-559F629E4544}" srcOrd="0" destOrd="0" presId="urn:microsoft.com/office/officeart/2005/8/layout/vList6"/>
    <dgm:cxn modelId="{B35B67C7-CFCE-4370-85C1-A0CE3F06167F}" type="presParOf" srcId="{5D171F3E-BD02-4D93-88BB-FBD50AC48AAE}" destId="{409857E3-6526-40E5-A279-A0751FE18C82}" srcOrd="1" destOrd="0" presId="urn:microsoft.com/office/officeart/2005/8/layout/vList6"/>
    <dgm:cxn modelId="{CCB459D6-7CC5-4256-A820-4DEEE2069D1C}" type="presParOf" srcId="{B0BC644E-A9B4-49A3-AA25-CF05DE821B14}" destId="{34609D94-E4A2-4B87-A90E-0E19361066F3}" srcOrd="5" destOrd="0" presId="urn:microsoft.com/office/officeart/2005/8/layout/vList6"/>
    <dgm:cxn modelId="{570F4DA1-F809-4FAE-AAF9-72F407005B86}" type="presParOf" srcId="{B0BC644E-A9B4-49A3-AA25-CF05DE821B14}" destId="{C0F0A4D0-D2BA-42B8-99FA-DAB27D03C5A9}" srcOrd="6" destOrd="0" presId="urn:microsoft.com/office/officeart/2005/8/layout/vList6"/>
    <dgm:cxn modelId="{B0994BB0-2DC3-4AE1-A0EC-C0F6C7273330}" type="presParOf" srcId="{C0F0A4D0-D2BA-42B8-99FA-DAB27D03C5A9}" destId="{A8203BED-BCCA-468C-93EA-055E6E8CF0A3}" srcOrd="0" destOrd="0" presId="urn:microsoft.com/office/officeart/2005/8/layout/vList6"/>
    <dgm:cxn modelId="{78FA9DAF-8575-4717-98A0-14653D124072}" type="presParOf" srcId="{C0F0A4D0-D2BA-42B8-99FA-DAB27D03C5A9}" destId="{894032A5-2AFE-48A1-8465-087A88C5AFE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51723-1FE1-4140-AD53-DEBD731698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0E93F3-3801-49E2-8238-534373403362}" type="pres">
      <dgm:prSet presAssocID="{1A751723-1FE1-4140-AD53-DEBD731698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51EF314-41B6-477F-AA4A-6E0403006EF2}" type="presOf" srcId="{1A751723-1FE1-4140-AD53-DEBD7316981D}" destId="{150E93F3-3801-49E2-8238-5343734033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D6ED9-1996-4073-8413-70AEF6798A7A}">
      <dsp:nvSpPr>
        <dsp:cNvPr id="0" name=""/>
        <dsp:cNvSpPr/>
      </dsp:nvSpPr>
      <dsp:spPr>
        <a:xfrm>
          <a:off x="3618353" y="772"/>
          <a:ext cx="7817325" cy="6128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Все сделал правильно! Молодец!</a:t>
          </a:r>
          <a:endParaRPr lang="ru-RU" sz="2500" kern="1200" dirty="0"/>
        </a:p>
      </dsp:txBody>
      <dsp:txXfrm>
        <a:off x="3618353" y="77382"/>
        <a:ext cx="7587495" cy="459659"/>
      </dsp:txXfrm>
    </dsp:sp>
    <dsp:sp modelId="{CF1D49D1-3A9E-4376-AAC4-A056F6265DE5}">
      <dsp:nvSpPr>
        <dsp:cNvPr id="0" name=""/>
        <dsp:cNvSpPr/>
      </dsp:nvSpPr>
      <dsp:spPr>
        <a:xfrm>
          <a:off x="1593196" y="772"/>
          <a:ext cx="2025156" cy="612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5</a:t>
          </a:r>
          <a:endParaRPr lang="ru-RU" sz="3100" kern="1200" dirty="0"/>
        </a:p>
      </dsp:txBody>
      <dsp:txXfrm>
        <a:off x="1623114" y="30690"/>
        <a:ext cx="1965320" cy="553043"/>
      </dsp:txXfrm>
    </dsp:sp>
    <dsp:sp modelId="{AD21E6EC-527E-45F6-B98E-418FD8218DAD}">
      <dsp:nvSpPr>
        <dsp:cNvPr id="0" name=""/>
        <dsp:cNvSpPr/>
      </dsp:nvSpPr>
      <dsp:spPr>
        <a:xfrm>
          <a:off x="3618353" y="674940"/>
          <a:ext cx="7817325" cy="6128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Есть 1-2 ошибки. Хорошо! </a:t>
          </a:r>
          <a:endParaRPr lang="ru-RU" sz="2500" kern="1200" dirty="0"/>
        </a:p>
      </dsp:txBody>
      <dsp:txXfrm>
        <a:off x="3618353" y="751550"/>
        <a:ext cx="7587495" cy="459659"/>
      </dsp:txXfrm>
    </dsp:sp>
    <dsp:sp modelId="{2B123975-FA6F-47DA-9A3A-8E48E0A56576}">
      <dsp:nvSpPr>
        <dsp:cNvPr id="0" name=""/>
        <dsp:cNvSpPr/>
      </dsp:nvSpPr>
      <dsp:spPr>
        <a:xfrm>
          <a:off x="1593196" y="674940"/>
          <a:ext cx="2025156" cy="612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4</a:t>
          </a:r>
          <a:endParaRPr lang="ru-RU" sz="3100" kern="1200" dirty="0"/>
        </a:p>
      </dsp:txBody>
      <dsp:txXfrm>
        <a:off x="1623114" y="704858"/>
        <a:ext cx="1965320" cy="553043"/>
      </dsp:txXfrm>
    </dsp:sp>
    <dsp:sp modelId="{409857E3-6526-40E5-A279-A0751FE18C82}">
      <dsp:nvSpPr>
        <dsp:cNvPr id="0" name=""/>
        <dsp:cNvSpPr/>
      </dsp:nvSpPr>
      <dsp:spPr>
        <a:xfrm>
          <a:off x="3618353" y="1349108"/>
          <a:ext cx="7817325" cy="6128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От 3 до 5 ошибок. Нужно повторить тему! </a:t>
          </a:r>
          <a:endParaRPr lang="ru-RU" sz="2500" kern="1200" dirty="0"/>
        </a:p>
      </dsp:txBody>
      <dsp:txXfrm>
        <a:off x="3618353" y="1425718"/>
        <a:ext cx="7587495" cy="459659"/>
      </dsp:txXfrm>
    </dsp:sp>
    <dsp:sp modelId="{5C2DF645-A894-4DF7-BF90-559F629E4544}">
      <dsp:nvSpPr>
        <dsp:cNvPr id="0" name=""/>
        <dsp:cNvSpPr/>
      </dsp:nvSpPr>
      <dsp:spPr>
        <a:xfrm>
          <a:off x="1593196" y="1349108"/>
          <a:ext cx="2025156" cy="612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</a:t>
          </a:r>
          <a:endParaRPr lang="ru-RU" sz="3100" kern="1200" dirty="0"/>
        </a:p>
      </dsp:txBody>
      <dsp:txXfrm>
        <a:off x="1623114" y="1379026"/>
        <a:ext cx="1965320" cy="553043"/>
      </dsp:txXfrm>
    </dsp:sp>
    <dsp:sp modelId="{894032A5-2AFE-48A1-8465-087A88C5AFEB}">
      <dsp:nvSpPr>
        <dsp:cNvPr id="0" name=""/>
        <dsp:cNvSpPr/>
      </dsp:nvSpPr>
      <dsp:spPr>
        <a:xfrm>
          <a:off x="3618353" y="2023276"/>
          <a:ext cx="7817325" cy="6128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6 и более ошибок. Есть над чем потрудиться. </a:t>
          </a:r>
          <a:endParaRPr lang="ru-RU" sz="2500" kern="1200" dirty="0"/>
        </a:p>
      </dsp:txBody>
      <dsp:txXfrm>
        <a:off x="3618353" y="2099886"/>
        <a:ext cx="7587495" cy="459659"/>
      </dsp:txXfrm>
    </dsp:sp>
    <dsp:sp modelId="{A8203BED-BCCA-468C-93EA-055E6E8CF0A3}">
      <dsp:nvSpPr>
        <dsp:cNvPr id="0" name=""/>
        <dsp:cNvSpPr/>
      </dsp:nvSpPr>
      <dsp:spPr>
        <a:xfrm>
          <a:off x="1593196" y="2023276"/>
          <a:ext cx="2025156" cy="612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</a:t>
          </a:r>
          <a:endParaRPr lang="ru-RU" sz="3100" kern="1200" dirty="0"/>
        </a:p>
      </dsp:txBody>
      <dsp:txXfrm>
        <a:off x="1623114" y="2053194"/>
        <a:ext cx="1965320" cy="5530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40BB6-98F8-4BEC-9BFF-C8A2E3A327EE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FC75-3EB1-46B2-AD51-2F6EE1AC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07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3FC75-3EB1-46B2-AD51-2F6EE1AC5F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1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95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05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86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23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145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6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7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48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19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603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617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28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496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3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894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3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78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52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2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87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7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42638B-B9C8-47F2-9C5D-759B03B28330}" type="datetimeFigureOut">
              <a:rPr lang="ru-RU" smtClean="0"/>
              <a:t>17.01.2016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FDE629-012E-40B9-B852-00F38AE82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68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8" r:id="rId1"/>
    <p:sldLayoutId id="2147484489" r:id="rId2"/>
    <p:sldLayoutId id="2147484490" r:id="rId3"/>
    <p:sldLayoutId id="2147484491" r:id="rId4"/>
    <p:sldLayoutId id="2147484492" r:id="rId5"/>
    <p:sldLayoutId id="2147484493" r:id="rId6"/>
    <p:sldLayoutId id="2147484494" r:id="rId7"/>
    <p:sldLayoutId id="2147484495" r:id="rId8"/>
    <p:sldLayoutId id="2147484496" r:id="rId9"/>
    <p:sldLayoutId id="2147484497" r:id="rId10"/>
    <p:sldLayoutId id="2147484498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knigapolis.ru/?menu=show_book&amp;book=2624533" TargetMode="External"/><Relationship Id="rId3" Type="http://schemas.openxmlformats.org/officeDocument/2006/relationships/hyperlink" Target="http://likbez.com/board/sintaksis/prostoe_predlozhenie/odnosostavnye_predlozhenija_tablica/47-1-0-292" TargetMode="External"/><Relationship Id="rId7" Type="http://schemas.openxmlformats.org/officeDocument/2006/relationships/hyperlink" Target="http://videotutor-rusyaz.ru/uchenikam/testy-i-upragneniya/223-odnosostavnyepredlogeniyaupragneniyaitest.html" TargetMode="External"/><Relationship Id="rId2" Type="http://schemas.openxmlformats.org/officeDocument/2006/relationships/hyperlink" Target="http://rus.reshuege.ru/test?id=716196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hi-edu.ru/e-books/xbook089/01/part-022.htm" TargetMode="External"/><Relationship Id="rId5" Type="http://schemas.openxmlformats.org/officeDocument/2006/relationships/hyperlink" Target="http://russkiy-na-5.ru/articles/441" TargetMode="External"/><Relationship Id="rId4" Type="http://schemas.openxmlformats.org/officeDocument/2006/relationships/hyperlink" Target="http://bugaga.net.ru/ege/rus/odnosostav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Односоставные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716" y="4182630"/>
            <a:ext cx="9070848" cy="998866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Закрепление изученного</a:t>
            </a:r>
          </a:p>
          <a:p>
            <a:r>
              <a:rPr lang="ru-RU" sz="2400" dirty="0" smtClean="0"/>
              <a:t>Интегрированный урок (русский язык и литература)</a:t>
            </a:r>
            <a:endParaRPr lang="ru-RU" sz="24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78816" y="6336029"/>
            <a:ext cx="7385154" cy="404933"/>
          </a:xfrm>
        </p:spPr>
        <p:txBody>
          <a:bodyPr/>
          <a:lstStyle/>
          <a:p>
            <a:r>
              <a:rPr lang="ru-RU" dirty="0" err="1" smtClean="0"/>
              <a:t>Пупкова</a:t>
            </a:r>
            <a:r>
              <a:rPr lang="ru-RU" dirty="0" smtClean="0"/>
              <a:t> Е.А., МАОУ СОШ №91 г. Екатеринбурга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18161" y="1392072"/>
            <a:ext cx="1473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 класс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607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Найди односоставное предложение (в том числе в составе сложного)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Главною </a:t>
            </a:r>
            <a:r>
              <a:rPr lang="ru-RU" sz="2800" dirty="0"/>
              <a:t>его </a:t>
            </a:r>
            <a:r>
              <a:rPr lang="ru-RU" sz="2800" dirty="0" err="1"/>
              <a:t>слабостию</a:t>
            </a:r>
            <a:r>
              <a:rPr lang="ru-RU" sz="2800" dirty="0"/>
              <a:t> была страсть к прекрасному полу; нередко за свои нежности получал он толчки, от которых охал по целым суткам. К тому же не был он (по его выражению) и </a:t>
            </a:r>
            <a:r>
              <a:rPr lang="ru-RU" sz="2800" i="1" dirty="0"/>
              <a:t>врагом бутылки,</a:t>
            </a:r>
            <a:r>
              <a:rPr lang="ru-RU" sz="2800" dirty="0"/>
              <a:t> т. е. (говоря по-русски) любил хлебнуть лишнее. </a:t>
            </a:r>
            <a:r>
              <a:rPr lang="ru-RU" sz="2800" dirty="0" smtClean="0"/>
              <a:t>Но как вино подавалось у нас только за обедом, и то по рюмочке, причем учителя обыкновенно и обносили, то мой </a:t>
            </a:r>
            <a:r>
              <a:rPr lang="ru-RU" sz="2800" dirty="0" err="1" smtClean="0"/>
              <a:t>Бопре</a:t>
            </a:r>
            <a:r>
              <a:rPr lang="ru-RU" sz="2800" dirty="0" smtClean="0"/>
              <a:t> очень скоро привык к русской настойке и даже стал предпочитать ее винам своего отечества, как не в пример более полезную для желудка. </a:t>
            </a:r>
            <a:endParaRPr lang="ru-RU" sz="2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1797048" y="6465194"/>
            <a:ext cx="394952" cy="3928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98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Найди односоставное предложение (в том числе в составе сложного)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Главною </a:t>
            </a:r>
            <a:r>
              <a:rPr lang="ru-RU" sz="2800" dirty="0"/>
              <a:t>его </a:t>
            </a:r>
            <a:r>
              <a:rPr lang="ru-RU" sz="2800" dirty="0" err="1"/>
              <a:t>слабостию</a:t>
            </a:r>
            <a:r>
              <a:rPr lang="ru-RU" sz="2800" dirty="0"/>
              <a:t> была страсть к прекрасному полу; нередко за свои нежности получал он толчки, от которых охал по целым суткам. К тому же не был он (по его выражению) и </a:t>
            </a:r>
            <a:r>
              <a:rPr lang="ru-RU" sz="2800" i="1" dirty="0"/>
              <a:t>врагом бутылки,</a:t>
            </a:r>
            <a:r>
              <a:rPr lang="ru-RU" sz="2800" dirty="0"/>
              <a:t> т. е. (говоря по-русски) любил хлебнуть лишнее. </a:t>
            </a:r>
            <a:r>
              <a:rPr lang="ru-RU" sz="2800" dirty="0" smtClean="0"/>
              <a:t>Но как вино подавалось у нас только за обедом, и то по рюмочке,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причем учителя обыкновенно и обносили</a:t>
            </a:r>
            <a:r>
              <a:rPr lang="ru-RU" sz="2800" dirty="0" smtClean="0"/>
              <a:t>, то мой </a:t>
            </a:r>
            <a:r>
              <a:rPr lang="ru-RU" sz="2800" dirty="0" err="1" smtClean="0"/>
              <a:t>Бопре</a:t>
            </a:r>
            <a:r>
              <a:rPr lang="ru-RU" sz="2800" dirty="0" smtClean="0"/>
              <a:t> очень скоро привык к русской настойке и даже стал предпочитать ее винам своего отечества, как не в пример более полезную для желудка. </a:t>
            </a:r>
            <a:endParaRPr lang="ru-RU" sz="2800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3013657" y="257577"/>
            <a:ext cx="5821250" cy="1756618"/>
          </a:xfrm>
          <a:prstGeom prst="cloudCallout">
            <a:avLst>
              <a:gd name="adj1" fmla="val -51002"/>
              <a:gd name="adj2" fmla="val 616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02298" y="535721"/>
            <a:ext cx="4778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 каком персонаже идет речь? Что вы о нем еще знаете?</a:t>
            </a:r>
            <a:endParaRPr lang="ru-RU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50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Найди односоставное предложение (в том числе в составе сложного)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Никто не встретил меня. Я пошел в сени и отворил дверь в переднюю. Старый инвалид, сидя на столе, нашивал синюю заплату на локоть зеленого мундира. Я велел ему доложить обо мне. «Войди, батюшка, — отвечал инвалид, — наши дома». Я вошел в чистенькую комнатку, убранную по-старинному.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1797048" y="6465194"/>
            <a:ext cx="394952" cy="3928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028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Найди односоставное предложение (в том числе в составе сложного)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Никто не встретил меня. Я пошел в сени и отворил дверь в переднюю. Старый инвалид, сидя на столе, нашивал синюю заплату на локоть зеленого мундира. Я велел ему доложить обо мне. «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Войди, батюшка</a:t>
            </a:r>
            <a:r>
              <a:rPr lang="ru-RU" sz="3200" dirty="0"/>
              <a:t>, — отвечал инвалид, — наши дома». Я вошел в чистенькую комнатку, убранную по-старинному.</a:t>
            </a:r>
          </a:p>
        </p:txBody>
      </p:sp>
      <p:sp>
        <p:nvSpPr>
          <p:cNvPr id="4" name="Выноска-облако 3"/>
          <p:cNvSpPr/>
          <p:nvPr/>
        </p:nvSpPr>
        <p:spPr>
          <a:xfrm>
            <a:off x="4610636" y="193184"/>
            <a:ext cx="6259133" cy="1635616"/>
          </a:xfrm>
          <a:prstGeom prst="cloudCallout">
            <a:avLst>
              <a:gd name="adj1" fmla="val -99023"/>
              <a:gd name="adj2" fmla="val 656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576551" y="503160"/>
            <a:ext cx="4327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Где оказался наш герой? Какую роль это место сыграло в судьбе героя? 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4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Определите вид найденных односоставных предложений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>
                <a:hlinkClick r:id="rId2" action="ppaction://hlinksldjump"/>
              </a:rPr>
              <a:t>1</a:t>
            </a:r>
            <a:r>
              <a:rPr lang="ru-RU" sz="4000" dirty="0" smtClean="0"/>
              <a:t> </a:t>
            </a:r>
          </a:p>
          <a:p>
            <a:pPr marL="0" indent="0">
              <a:buNone/>
            </a:pPr>
            <a:r>
              <a:rPr lang="ru-RU" sz="4000" dirty="0" smtClean="0">
                <a:hlinkClick r:id="rId3" action="ppaction://hlinksldjump"/>
              </a:rPr>
              <a:t>2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>
                <a:hlinkClick r:id="rId4" action="ppaction://hlinksldjump"/>
              </a:rPr>
              <a:t>3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>
                <a:hlinkClick r:id="rId5" action="ppaction://hlinksldjump"/>
              </a:rPr>
              <a:t>4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00010" y="2103120"/>
            <a:ext cx="7173532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4000" dirty="0" smtClean="0"/>
              <a:t>Безличное</a:t>
            </a:r>
          </a:p>
          <a:p>
            <a:pPr>
              <a:lnSpc>
                <a:spcPct val="114000"/>
              </a:lnSpc>
            </a:pPr>
            <a:r>
              <a:rPr lang="ru-RU" sz="4000" dirty="0" smtClean="0"/>
              <a:t>Безличное</a:t>
            </a:r>
          </a:p>
          <a:p>
            <a:pPr>
              <a:lnSpc>
                <a:spcPct val="114000"/>
              </a:lnSpc>
            </a:pPr>
            <a:r>
              <a:rPr lang="ru-RU" sz="4000" dirty="0" smtClean="0"/>
              <a:t>Неопределённо-личное</a:t>
            </a:r>
          </a:p>
          <a:p>
            <a:pPr>
              <a:lnSpc>
                <a:spcPct val="114000"/>
              </a:lnSpc>
            </a:pPr>
            <a:r>
              <a:rPr lang="ru-RU" sz="4000" dirty="0" smtClean="0"/>
              <a:t>Определённо-личное</a:t>
            </a:r>
          </a:p>
          <a:p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93486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i="1" dirty="0"/>
              <a:t>Прочитайте, укажите сказуемые и обращения в односоставных определённо-личных предложениях. Спишите, расставляя пропущенные запятые</a:t>
            </a:r>
            <a:r>
              <a:rPr lang="ru-RU" sz="32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403" y="2376075"/>
            <a:ext cx="11600597" cy="393192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Поди </a:t>
            </a:r>
            <a:r>
              <a:rPr lang="ru-RU" sz="2400" dirty="0" smtClean="0"/>
              <a:t>вон  </a:t>
            </a:r>
            <a:r>
              <a:rPr lang="ru-RU" sz="2400" dirty="0"/>
              <a:t>Савельич; я чаю не </a:t>
            </a:r>
            <a:r>
              <a:rPr lang="ru-RU" sz="2400" dirty="0" smtClean="0"/>
              <a:t>хочу.</a:t>
            </a:r>
          </a:p>
          <a:p>
            <a:pPr marL="0" indent="0">
              <a:buNone/>
            </a:pPr>
            <a:r>
              <a:rPr lang="ru-RU" sz="2400" dirty="0" smtClean="0"/>
              <a:t>«Войди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батюшка, — отвечал инвалид, — наши </a:t>
            </a:r>
            <a:r>
              <a:rPr lang="ru-RU" sz="2400" dirty="0" smtClean="0"/>
              <a:t>дома».</a:t>
            </a:r>
          </a:p>
          <a:p>
            <a:pPr marL="0" indent="0">
              <a:buNone/>
            </a:pPr>
            <a:r>
              <a:rPr lang="ru-RU" sz="2400" dirty="0" err="1" smtClean="0"/>
              <a:t>Палашка</a:t>
            </a:r>
            <a:r>
              <a:rPr lang="ru-RU" sz="2400" dirty="0" smtClean="0"/>
              <a:t> </a:t>
            </a:r>
            <a:r>
              <a:rPr lang="ru-RU" sz="2400" dirty="0"/>
              <a:t>позови барина обедать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Не говори с ним </a:t>
            </a:r>
            <a:r>
              <a:rPr lang="ru-RU" sz="2400" dirty="0" smtClean="0"/>
              <a:t>много Савельич.</a:t>
            </a:r>
          </a:p>
          <a:p>
            <a:pPr marL="0" indent="0">
              <a:buNone/>
            </a:pPr>
            <a:r>
              <a:rPr lang="ru-RU" sz="2400" dirty="0"/>
              <a:t>Василиса </a:t>
            </a:r>
            <a:r>
              <a:rPr lang="ru-RU" sz="2400" dirty="0" smtClean="0"/>
              <a:t>Егоровна  </a:t>
            </a:r>
            <a:r>
              <a:rPr lang="ru-RU" sz="2400" dirty="0"/>
              <a:t>дай мне ключ от </a:t>
            </a:r>
            <a:r>
              <a:rPr lang="ru-RU" sz="2400" dirty="0" err="1"/>
              <a:t>анбара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«Прощай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ангел </a:t>
            </a:r>
            <a:r>
              <a:rPr lang="ru-RU" sz="2400" dirty="0" smtClean="0"/>
              <a:t>мой  </a:t>
            </a:r>
            <a:r>
              <a:rPr lang="ru-RU" sz="2400" dirty="0"/>
              <a:t>— сказал я, — </a:t>
            </a:r>
            <a:r>
              <a:rPr lang="ru-RU" sz="2400" dirty="0" smtClean="0"/>
              <a:t>прощай</a:t>
            </a:r>
            <a:r>
              <a:rPr lang="ru-RU" sz="2400" dirty="0"/>
              <a:t> </a:t>
            </a:r>
            <a:r>
              <a:rPr lang="ru-RU" sz="2400" dirty="0" smtClean="0"/>
              <a:t> моя милая  </a:t>
            </a:r>
            <a:r>
              <a:rPr lang="ru-RU" sz="2400" dirty="0"/>
              <a:t>моя </a:t>
            </a:r>
            <a:r>
              <a:rPr lang="ru-RU" sz="2400" dirty="0" smtClean="0"/>
              <a:t>желанная!»</a:t>
            </a:r>
          </a:p>
          <a:p>
            <a:pPr marL="0" indent="0">
              <a:buNone/>
            </a:pPr>
            <a:r>
              <a:rPr lang="ru-RU" sz="2400" dirty="0"/>
              <a:t>Отцы </a:t>
            </a:r>
            <a:r>
              <a:rPr lang="ru-RU" sz="2400" dirty="0" smtClean="0"/>
              <a:t>родные  </a:t>
            </a:r>
            <a:r>
              <a:rPr lang="ru-RU" sz="2400" dirty="0"/>
              <a:t>отведите меня к Ивану </a:t>
            </a:r>
            <a:r>
              <a:rPr lang="ru-RU" sz="2400" dirty="0" err="1"/>
              <a:t>Кузмичу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22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i="1" dirty="0"/>
              <a:t>Прочитайте, укажите сказуемые и обращения в односоставных определённо-личных предложениях. Спишите, расставляя пропущенные запятые</a:t>
            </a:r>
            <a:r>
              <a:rPr lang="ru-RU" sz="32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19" y="2376075"/>
            <a:ext cx="11700681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Поди вон, Савельич; я чаю не </a:t>
            </a:r>
            <a:r>
              <a:rPr lang="ru-RU" sz="2400" dirty="0" smtClean="0"/>
              <a:t>хочу.</a:t>
            </a:r>
          </a:p>
          <a:p>
            <a:pPr marL="0" indent="0">
              <a:buNone/>
            </a:pPr>
            <a:r>
              <a:rPr lang="ru-RU" sz="2400" dirty="0" smtClean="0"/>
              <a:t>«Войди</a:t>
            </a:r>
            <a:r>
              <a:rPr lang="ru-RU" sz="2400" dirty="0"/>
              <a:t>, батюшка, — отвечал инвалид, — наши </a:t>
            </a:r>
            <a:r>
              <a:rPr lang="ru-RU" sz="2400" dirty="0" smtClean="0"/>
              <a:t>дома».</a:t>
            </a:r>
          </a:p>
          <a:p>
            <a:pPr marL="0" indent="0">
              <a:buNone/>
            </a:pPr>
            <a:r>
              <a:rPr lang="ru-RU" sz="2400" dirty="0" err="1"/>
              <a:t>Палашка</a:t>
            </a:r>
            <a:r>
              <a:rPr lang="ru-RU" sz="2400" dirty="0"/>
              <a:t>, позови барина обедать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Не говори с ним много, </a:t>
            </a:r>
            <a:r>
              <a:rPr lang="ru-RU" sz="2400" dirty="0" smtClean="0"/>
              <a:t>Савельич.</a:t>
            </a:r>
          </a:p>
          <a:p>
            <a:pPr marL="0" indent="0">
              <a:buNone/>
            </a:pPr>
            <a:r>
              <a:rPr lang="ru-RU" sz="2400" dirty="0"/>
              <a:t>Василиса Егоровна, дай мне ключ от </a:t>
            </a:r>
            <a:r>
              <a:rPr lang="ru-RU" sz="2400" dirty="0" err="1"/>
              <a:t>анбара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«Прощай</a:t>
            </a:r>
            <a:r>
              <a:rPr lang="ru-RU" sz="2400" dirty="0"/>
              <a:t>, ангел мой, — сказал я, — прощай, моя милая, моя </a:t>
            </a:r>
            <a:r>
              <a:rPr lang="ru-RU" sz="2400" dirty="0" smtClean="0"/>
              <a:t>желанная!»</a:t>
            </a:r>
          </a:p>
          <a:p>
            <a:pPr marL="0" indent="0">
              <a:buNone/>
            </a:pPr>
            <a:r>
              <a:rPr lang="ru-RU" sz="2400" dirty="0"/>
              <a:t>Отцы родные, отведите меня к Ивану </a:t>
            </a:r>
            <a:r>
              <a:rPr lang="ru-RU" sz="2400" dirty="0" err="1" smtClean="0"/>
              <a:t>Кузмичу</a:t>
            </a:r>
            <a:r>
              <a:rPr lang="ru-RU" sz="24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54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799" y="346380"/>
            <a:ext cx="10058400" cy="1371600"/>
          </a:xfrm>
        </p:spPr>
        <p:txBody>
          <a:bodyPr/>
          <a:lstStyle/>
          <a:p>
            <a:r>
              <a:rPr lang="ru-RU" dirty="0" smtClean="0"/>
              <a:t>Творческое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799" y="1486554"/>
            <a:ext cx="9480997" cy="3931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i="1" dirty="0" smtClean="0"/>
              <a:t>Составьте небольшой рассказ о детстве Петруши Гринева. Постарайтесь употребить не меньше трех односоставных предложений.</a:t>
            </a:r>
            <a:endParaRPr lang="ru-RU" sz="28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287" y="2854622"/>
            <a:ext cx="2834429" cy="3867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28645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10332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Д</a:t>
            </a:r>
            <a:r>
              <a:rPr lang="ru-RU" dirty="0" smtClean="0"/>
              <a:t>омашнее задание</a:t>
            </a:r>
            <a:br>
              <a:rPr lang="ru-RU" dirty="0" smtClean="0"/>
            </a:br>
            <a:r>
              <a:rPr lang="ru-RU" sz="2700" dirty="0" smtClean="0"/>
              <a:t>Дополнить таблицу своими примерами из повести «Капитанская дочка» (3-4 примера</a:t>
            </a:r>
            <a:r>
              <a:rPr lang="ru-RU" sz="2700" dirty="0"/>
              <a:t>). </a:t>
            </a:r>
            <a:r>
              <a:rPr lang="ru-RU" sz="2700" dirty="0" smtClean="0"/>
              <a:t>Творческий подход в оформлении приветствуется!</a:t>
            </a:r>
            <a:endParaRPr lang="ru-RU" sz="27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843664"/>
              </p:ext>
            </p:extLst>
          </p:nvPr>
        </p:nvGraphicFramePr>
        <p:xfrm>
          <a:off x="1066800" y="1828801"/>
          <a:ext cx="10058400" cy="45914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32496"/>
                <a:gridCol w="6525904"/>
              </a:tblGrid>
              <a:tr h="876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</a:rPr>
                        <a:t>Определенно-</a:t>
                      </a:r>
                      <a:br>
                        <a:rPr lang="ru-RU" sz="2800" b="0" dirty="0">
                          <a:effectLst/>
                        </a:rPr>
                      </a:br>
                      <a:r>
                        <a:rPr lang="ru-RU" sz="2800" b="0" dirty="0">
                          <a:effectLst/>
                        </a:rPr>
                        <a:t>личное</a:t>
                      </a:r>
                      <a:endParaRPr lang="ru-RU" sz="2800" b="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6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Неопределенно-</a:t>
                      </a:r>
                      <a:br>
                        <a:rPr lang="ru-RU" sz="2800" dirty="0">
                          <a:effectLst/>
                        </a:rPr>
                      </a:br>
                      <a:r>
                        <a:rPr lang="ru-RU" sz="2800" dirty="0">
                          <a:effectLst/>
                        </a:rPr>
                        <a:t>личное</a:t>
                      </a:r>
                      <a:endParaRPr lang="ru-RU" sz="2800" b="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618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Обобщенно-личное</a:t>
                      </a:r>
                      <a:endParaRPr lang="ru-RU" sz="28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6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Безличное</a:t>
                      </a:r>
                      <a:endParaRPr lang="ru-RU" sz="2800" b="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Назывное</a:t>
                      </a:r>
                      <a:endParaRPr lang="ru-RU" sz="2800" b="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31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371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Рефлексия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66" y="220282"/>
            <a:ext cx="7325933" cy="629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00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068" y="117273"/>
            <a:ext cx="6132490" cy="13716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Верю - не верю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812" y="1228583"/>
            <a:ext cx="4638145" cy="4468185"/>
          </a:xfrm>
        </p:spPr>
      </p:pic>
      <p:sp>
        <p:nvSpPr>
          <p:cNvPr id="6" name="TextBox 5"/>
          <p:cNvSpPr txBox="1"/>
          <p:nvPr/>
        </p:nvSpPr>
        <p:spPr>
          <a:xfrm>
            <a:off x="294068" y="1228583"/>
            <a:ext cx="705889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</a:pPr>
            <a:r>
              <a:rPr lang="ru-RU" sz="2400" dirty="0" smtClean="0"/>
              <a:t>1.</a:t>
            </a:r>
            <a:r>
              <a:rPr lang="ru-RU" sz="2400" dirty="0"/>
              <a:t> Верно ли, что односоставными называются предложения с одним главным членом-сказуемым?</a:t>
            </a:r>
          </a:p>
          <a:p>
            <a:pPr lvl="0" algn="just">
              <a:spcBef>
                <a:spcPts val="600"/>
              </a:spcBef>
            </a:pPr>
            <a:r>
              <a:rPr lang="ru-RU" sz="2400" dirty="0" smtClean="0"/>
              <a:t>2.</a:t>
            </a:r>
            <a:r>
              <a:rPr lang="ru-RU" sz="2400" dirty="0"/>
              <a:t> Верно ли, что односоставными называются предложения с одним главным членом - подлежащим?</a:t>
            </a:r>
          </a:p>
          <a:p>
            <a:pPr lvl="0" algn="just">
              <a:spcBef>
                <a:spcPts val="600"/>
              </a:spcBef>
            </a:pPr>
            <a:r>
              <a:rPr lang="ru-RU" sz="2400" dirty="0" smtClean="0"/>
              <a:t>3. Предложения </a:t>
            </a:r>
            <a:r>
              <a:rPr lang="ru-RU" sz="2400" dirty="0"/>
              <a:t>с одним главным членом </a:t>
            </a:r>
            <a:r>
              <a:rPr lang="ru-RU" sz="2400" dirty="0" smtClean="0"/>
              <a:t>– подлежащим называются назывными?</a:t>
            </a:r>
            <a:endParaRPr lang="ru-RU" sz="2400" dirty="0"/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4.</a:t>
            </a:r>
            <a:r>
              <a:rPr lang="ru-RU" sz="2400" dirty="0"/>
              <a:t> </a:t>
            </a:r>
            <a:r>
              <a:rPr lang="ru-RU" sz="2400" dirty="0" smtClean="0"/>
              <a:t>Односоставные </a:t>
            </a:r>
            <a:r>
              <a:rPr lang="ru-RU" sz="2400" dirty="0"/>
              <a:t>предложения, в которых есть сказуемое, но нет и не может быть </a:t>
            </a:r>
            <a:r>
              <a:rPr lang="ru-RU" sz="2400" dirty="0" smtClean="0"/>
              <a:t>подлежащего, называются безличными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5.</a:t>
            </a:r>
            <a:r>
              <a:rPr lang="ru-RU" sz="2400" dirty="0"/>
              <a:t> </a:t>
            </a:r>
            <a:r>
              <a:rPr lang="ru-RU" sz="2400" dirty="0" smtClean="0"/>
              <a:t>Предложения</a:t>
            </a:r>
            <a:r>
              <a:rPr lang="ru-RU" sz="2400" dirty="0"/>
              <a:t>, в которых деятель не назван и мыслится как неопределённое </a:t>
            </a:r>
            <a:r>
              <a:rPr lang="ru-RU" sz="2400" dirty="0" smtClean="0"/>
              <a:t>лицо – это неопределённо-личные?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9360087" y="1507815"/>
            <a:ext cx="20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983465" y="2884661"/>
            <a:ext cx="272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0328857" y="4632240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580703" y="4447574"/>
            <a:ext cx="260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759083" y="3278009"/>
            <a:ext cx="60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2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812" y="1228583"/>
            <a:ext cx="4638145" cy="446818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9387822" y="1507815"/>
            <a:ext cx="206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</a:p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 rot="20481286">
            <a:off x="10381568" y="3020066"/>
            <a:ext cx="92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 2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19723893">
            <a:off x="10148786" y="4253382"/>
            <a:ext cx="403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да3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 rot="18698445">
            <a:off x="8374441" y="4373028"/>
            <a:ext cx="85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да 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759083" y="3278009"/>
            <a:ext cx="112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да 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364390" y="5924550"/>
            <a:ext cx="2891744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Проверяем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2530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 разработке использовались следующие источники: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http://rus.reshuege.ru/test?id=716196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http://likbez.com/board/sintaksis/prostoe_predlozhenie/odnosostavnye_predlozhenija_tablica/47-1-0-292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u="sng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http://bugaga.net.ru/ege/rus/odnosostav.php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u="sng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http://russkiy-na-5.ru/articles/441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u="sng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http://www.hi-edu.ru/e-books/xbook089/01/part-022.htm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u="sng" dirty="0">
                <a:solidFill>
                  <a:schemeClr val="accent6">
                    <a:lumMod val="50000"/>
                  </a:schemeClr>
                </a:solidFill>
                <a:hlinkClick r:id="rId7"/>
              </a:rPr>
              <a:t>http://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  <a:hlinkClick r:id="rId7"/>
              </a:rPr>
              <a:t>videotutor-rusyaz.ru/uchenikam/testy-i-upragneniya/223-odnosostavnyepredlogeniyaupragneniyaitest.html</a:t>
            </a:r>
            <a:endParaRPr lang="ru-RU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hlinkClick r:id="rId8"/>
              </a:rPr>
              <a:t>http://knigapolis.ru/?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8"/>
              </a:rPr>
              <a:t>menu=show_book&amp;book=2624533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92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2192000" cy="381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Блок-схема: альтернативный процесс 11"/>
          <p:cNvSpPr/>
          <p:nvPr/>
        </p:nvSpPr>
        <p:spPr>
          <a:xfrm>
            <a:off x="103032" y="4275786"/>
            <a:ext cx="11951594" cy="2408349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70456" y="4494727"/>
            <a:ext cx="117841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</a:t>
            </a:r>
            <a:r>
              <a:rPr lang="ru-RU" sz="3200" b="1" dirty="0" smtClean="0"/>
              <a:t>.</a:t>
            </a:r>
            <a:r>
              <a:rPr lang="ru-RU" sz="3200" b="1" dirty="0"/>
              <a:t> Синее небо над головой</a:t>
            </a:r>
            <a:endParaRPr lang="ru-RU" sz="3200" b="1" dirty="0" smtClean="0"/>
          </a:p>
          <a:p>
            <a:r>
              <a:rPr lang="ru-RU" sz="3200" b="1" dirty="0" smtClean="0"/>
              <a:t>2. С </a:t>
            </a:r>
            <a:r>
              <a:rPr lang="ru-RU" sz="3200" b="1" dirty="0"/>
              <a:t>особенным чувством вспоминаю свой последний школьный </a:t>
            </a:r>
            <a:r>
              <a:rPr lang="ru-RU" sz="3200" b="1" dirty="0" smtClean="0"/>
              <a:t>день.</a:t>
            </a:r>
          </a:p>
          <a:p>
            <a:r>
              <a:rPr lang="ru-RU" sz="3200" b="1" dirty="0" smtClean="0"/>
              <a:t>3.</a:t>
            </a:r>
            <a:r>
              <a:rPr lang="ru-RU" sz="3200" b="1" dirty="0"/>
              <a:t> "Когда заедете к нам?" </a:t>
            </a:r>
          </a:p>
          <a:p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03032" y="4275785"/>
            <a:ext cx="12005256" cy="2408349"/>
            <a:chOff x="186744" y="6754967"/>
            <a:chExt cx="12005256" cy="2408349"/>
          </a:xfrm>
        </p:grpSpPr>
        <p:sp>
          <p:nvSpPr>
            <p:cNvPr id="14" name="Блок-схема: альтернативный процесс 13"/>
            <p:cNvSpPr/>
            <p:nvPr/>
          </p:nvSpPr>
          <p:spPr>
            <a:xfrm>
              <a:off x="186744" y="6754967"/>
              <a:ext cx="11951594" cy="2408349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7830" y="7035813"/>
              <a:ext cx="11784170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4</a:t>
              </a:r>
              <a:r>
                <a:rPr lang="ru-RU" sz="3200" b="1" dirty="0" smtClean="0"/>
                <a:t>. </a:t>
              </a:r>
              <a:r>
                <a:rPr lang="ru-RU" sz="3200" b="1" dirty="0"/>
                <a:t>Нет счастья в жизни!</a:t>
              </a:r>
            </a:p>
            <a:p>
              <a:r>
                <a:rPr lang="ru-RU" sz="3200" b="1" dirty="0" smtClean="0"/>
                <a:t>5. </a:t>
              </a:r>
              <a:r>
                <a:rPr lang="ru-RU" sz="3200" b="1" dirty="0"/>
                <a:t>По телевизору </a:t>
              </a:r>
              <a:r>
                <a:rPr lang="ru-RU" sz="3200" b="1" dirty="0" smtClean="0"/>
                <a:t>сообщили прогноз погоды.</a:t>
              </a:r>
            </a:p>
            <a:p>
              <a:pPr lvl="0"/>
              <a:r>
                <a:rPr lang="ru-RU" sz="3200" b="1" dirty="0" smtClean="0"/>
                <a:t>6. </a:t>
              </a:r>
              <a:r>
                <a:rPr lang="ru-RU" sz="3200" b="1" dirty="0"/>
                <a:t>В газете </a:t>
              </a:r>
              <a:r>
                <a:rPr lang="ru-RU" sz="3200" b="1" dirty="0" smtClean="0"/>
                <a:t>напечатан </a:t>
              </a:r>
              <a:r>
                <a:rPr lang="ru-RU" sz="3200" b="1" dirty="0"/>
                <a:t>прогноз погоды на неделю</a:t>
              </a:r>
              <a:r>
                <a:rPr lang="ru-RU" sz="3200" b="1" dirty="0" smtClean="0"/>
                <a:t>.</a:t>
              </a:r>
              <a:endParaRPr lang="ru-RU" sz="3200" b="1" dirty="0"/>
            </a:p>
            <a:p>
              <a:endParaRPr lang="ru-RU" dirty="0"/>
            </a:p>
          </p:txBody>
        </p:sp>
      </p:grpSp>
      <p:sp>
        <p:nvSpPr>
          <p:cNvPr id="16" name="Нашивка 15"/>
          <p:cNvSpPr/>
          <p:nvPr/>
        </p:nvSpPr>
        <p:spPr>
          <a:xfrm>
            <a:off x="11629623" y="3812147"/>
            <a:ext cx="425003" cy="33485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03032" y="4275784"/>
            <a:ext cx="12005256" cy="2408349"/>
            <a:chOff x="186744" y="6754967"/>
            <a:chExt cx="12005256" cy="2408349"/>
          </a:xfrm>
        </p:grpSpPr>
        <p:sp>
          <p:nvSpPr>
            <p:cNvPr id="19" name="Блок-схема: альтернативный процесс 18"/>
            <p:cNvSpPr/>
            <p:nvPr/>
          </p:nvSpPr>
          <p:spPr>
            <a:xfrm>
              <a:off x="186744" y="6754967"/>
              <a:ext cx="11951594" cy="2408349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7830" y="7035813"/>
              <a:ext cx="11784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/>
                <a:t>7</a:t>
              </a:r>
              <a:r>
                <a:rPr lang="ru-RU" sz="3200" b="1" dirty="0" smtClean="0"/>
                <a:t>. </a:t>
              </a:r>
              <a:r>
                <a:rPr lang="ru-RU" sz="3200" b="1" dirty="0"/>
                <a:t>Берегите природу</a:t>
              </a:r>
              <a:r>
                <a:rPr lang="ru-RU" sz="3200" b="1" dirty="0" smtClean="0"/>
                <a:t>!</a:t>
              </a:r>
            </a:p>
            <a:p>
              <a:r>
                <a:rPr lang="ru-RU" sz="3200" b="1" dirty="0" smtClean="0"/>
                <a:t>8. </a:t>
              </a:r>
              <a:r>
                <a:rPr lang="ru-RU" sz="3200" b="1" dirty="0"/>
                <a:t>Ему хотелось спать</a:t>
              </a:r>
              <a:r>
                <a:rPr lang="ru-RU" sz="3200" b="1" dirty="0" smtClean="0"/>
                <a:t>.</a:t>
              </a:r>
            </a:p>
            <a:p>
              <a:pPr lvl="0"/>
              <a:r>
                <a:rPr lang="ru-RU" sz="3200" b="1" dirty="0"/>
                <a:t>9</a:t>
              </a:r>
              <a:r>
                <a:rPr lang="ru-RU" sz="3200" b="1" dirty="0" smtClean="0"/>
                <a:t>. </a:t>
              </a:r>
              <a:r>
                <a:rPr lang="ru-RU" sz="3200" b="1" dirty="0"/>
                <a:t>Ласковым словом и камень </a:t>
              </a:r>
              <a:r>
                <a:rPr lang="ru-RU" sz="3200" b="1" dirty="0" smtClean="0"/>
                <a:t>растопишь.</a:t>
              </a:r>
              <a:endParaRPr lang="ru-RU" b="1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93372" y="4275784"/>
            <a:ext cx="12271500" cy="2408349"/>
            <a:chOff x="186744" y="6664812"/>
            <a:chExt cx="12271500" cy="2408349"/>
          </a:xfrm>
        </p:grpSpPr>
        <p:sp>
          <p:nvSpPr>
            <p:cNvPr id="26" name="Блок-схема: альтернативный процесс 25"/>
            <p:cNvSpPr/>
            <p:nvPr/>
          </p:nvSpPr>
          <p:spPr>
            <a:xfrm>
              <a:off x="186744" y="6664812"/>
              <a:ext cx="11951594" cy="2408349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0166" y="6883755"/>
              <a:ext cx="12148078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10. </a:t>
              </a:r>
              <a:r>
                <a:rPr lang="ru-RU" sz="3200" b="1" dirty="0"/>
                <a:t>Один день похож на другой.</a:t>
              </a:r>
              <a:endParaRPr lang="ru-RU" sz="3200" b="1" dirty="0" smtClean="0"/>
            </a:p>
            <a:p>
              <a:r>
                <a:rPr lang="ru-RU" sz="3200" b="1" dirty="0" smtClean="0"/>
                <a:t>11. </a:t>
              </a:r>
              <a:r>
                <a:rPr lang="ru-RU" sz="3200" b="1" dirty="0"/>
                <a:t>У окна маленький стол, покрытый скатертью.</a:t>
              </a:r>
            </a:p>
            <a:p>
              <a:r>
                <a:rPr lang="ru-RU" sz="3200" b="1" dirty="0" smtClean="0"/>
                <a:t>12. </a:t>
              </a:r>
              <a:r>
                <a:rPr lang="ru-RU" sz="3200" b="1" dirty="0"/>
                <a:t>Завод только начали строить и бросили </a:t>
              </a:r>
              <a:r>
                <a:rPr lang="ru-RU" sz="3200" b="1" dirty="0" smtClean="0"/>
                <a:t>недостроенным.</a:t>
              </a:r>
              <a:endParaRPr lang="ru-RU" sz="3200" b="1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93372" y="4275784"/>
            <a:ext cx="11951594" cy="2408349"/>
            <a:chOff x="93372" y="4275784"/>
            <a:chExt cx="11951594" cy="2408349"/>
          </a:xfrm>
        </p:grpSpPr>
        <p:sp>
          <p:nvSpPr>
            <p:cNvPr id="30" name="Блок-схема: альтернативный процесс 29"/>
            <p:cNvSpPr/>
            <p:nvPr/>
          </p:nvSpPr>
          <p:spPr>
            <a:xfrm>
              <a:off x="93372" y="4275784"/>
              <a:ext cx="11951594" cy="2408349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15904" y="4802851"/>
              <a:ext cx="590948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3" action="ppaction://hlinksldjump"/>
                </a:rPr>
                <a:t>Проверка</a:t>
              </a:r>
              <a:endParaRPr lang="ru-RU" sz="8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188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2192000" cy="381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18614" y="3165816"/>
            <a:ext cx="143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2,3,7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3211" y="3165815"/>
            <a:ext cx="143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5,12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60375" y="3165814"/>
            <a:ext cx="143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9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79993" y="2240043"/>
            <a:ext cx="143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4,8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63384" y="2390169"/>
            <a:ext cx="143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1,11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456459" y="1259743"/>
            <a:ext cx="143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6,10</a:t>
            </a:r>
            <a:endParaRPr lang="ru-RU" sz="3600" b="1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31025453"/>
              </p:ext>
            </p:extLst>
          </p:nvPr>
        </p:nvGraphicFramePr>
        <p:xfrm>
          <a:off x="-836875" y="3995882"/>
          <a:ext cx="13028875" cy="2636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567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Береги честь смолоду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40" y="2103120"/>
            <a:ext cx="11682484" cy="393192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Выполните разбор по членам предложения.</a:t>
            </a:r>
          </a:p>
          <a:p>
            <a:pPr algn="just"/>
            <a:r>
              <a:rPr lang="ru-RU" sz="3200" dirty="0" smtClean="0"/>
              <a:t>Определите вид предложения.</a:t>
            </a:r>
          </a:p>
          <a:p>
            <a:pPr algn="just"/>
            <a:r>
              <a:rPr lang="ru-RU" sz="3200" dirty="0" smtClean="0"/>
              <a:t>Знаете ли вы эту пословицу? Как объяснить ее смысл?</a:t>
            </a:r>
          </a:p>
          <a:p>
            <a:pPr algn="just"/>
            <a:r>
              <a:rPr lang="ru-RU" sz="3200" dirty="0" smtClean="0"/>
              <a:t>Известна ли вам полная версия пословицы?</a:t>
            </a:r>
          </a:p>
          <a:p>
            <a:pPr algn="just"/>
            <a:r>
              <a:rPr lang="ru-RU" sz="3200" dirty="0" smtClean="0"/>
              <a:t>Эпиграфом к какому произведению она является?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3152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Найди односоставное предложение (в том числе в составе сложного)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2140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Савельич встретил нас на крыльце. Он ахнул, </a:t>
            </a:r>
            <a:r>
              <a:rPr lang="ru-RU" sz="3200" dirty="0" err="1"/>
              <a:t>увидя</a:t>
            </a:r>
            <a:r>
              <a:rPr lang="ru-RU" sz="3200" dirty="0"/>
              <a:t> несомненные признаки моего усердия к службе. «Что это, сударь, с тобою сделалось? — сказал он жалким голосом, — где ты это нагрузился? Ахти господи! отроду такого греха не бывало</a:t>
            </a:r>
            <a:r>
              <a:rPr lang="ru-RU" sz="3200" dirty="0" smtClean="0"/>
              <a:t>!»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1797048" y="6465194"/>
            <a:ext cx="394952" cy="3928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2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Найди односоставное предложение (в том числе в составе сложного)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2140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Савельич встретил нас на крыльце. Он ахнул, </a:t>
            </a:r>
            <a:r>
              <a:rPr lang="ru-RU" sz="3200" dirty="0" err="1"/>
              <a:t>увидя</a:t>
            </a:r>
            <a:r>
              <a:rPr lang="ru-RU" sz="3200" dirty="0"/>
              <a:t> несомненные признаки моего усердия к службе. «Что это, сударь, с тобою сделалось? — сказал он жалким голосом, — где ты это нагрузился? Ахти господи!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отроду такого греха не бывало!» 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6834558"/>
              </p:ext>
            </p:extLst>
          </p:nvPr>
        </p:nvGraphicFramePr>
        <p:xfrm>
          <a:off x="3513070" y="122194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ыноска-облако 6"/>
          <p:cNvSpPr/>
          <p:nvPr/>
        </p:nvSpPr>
        <p:spPr>
          <a:xfrm rot="10800000">
            <a:off x="6372896" y="4914709"/>
            <a:ext cx="4752304" cy="1519707"/>
          </a:xfrm>
          <a:prstGeom prst="cloudCallout">
            <a:avLst>
              <a:gd name="adj1" fmla="val 76186"/>
              <a:gd name="adj2" fmla="val 726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993228" y="5331854"/>
            <a:ext cx="34257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Что предшествовало данному эпизоду 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64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Найди односоставное предложение (в том числе в составе сложного)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Савельич поглядел на меня с глубокой горестью и пошел за моим долгом. Мне было жаль бедного старика; но я хотел вырваться на волю и доказать, что уж я не ребенок. Деньги были доставлены </a:t>
            </a:r>
            <a:r>
              <a:rPr lang="ru-RU" sz="2800" dirty="0" err="1"/>
              <a:t>Зурину</a:t>
            </a:r>
            <a:r>
              <a:rPr lang="ru-RU" sz="2800" dirty="0"/>
              <a:t>. Савельич поспешил вывезти меня из проклятого трактира. Он явился с известием, что лошади готовы. С неспокойной </a:t>
            </a:r>
            <a:r>
              <a:rPr lang="ru-RU" sz="2800" dirty="0" err="1"/>
              <a:t>совестию</a:t>
            </a:r>
            <a:r>
              <a:rPr lang="ru-RU" sz="2800" dirty="0"/>
              <a:t> и с безмолвным раскаянием выехал я из Симбирска, не </a:t>
            </a:r>
            <a:r>
              <a:rPr lang="ru-RU" sz="2800" dirty="0" err="1"/>
              <a:t>простясь</a:t>
            </a:r>
            <a:r>
              <a:rPr lang="ru-RU" sz="2800" dirty="0"/>
              <a:t> с моим учителем и не думая с ним уже когда-нибудь увидеться.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11797048" y="6465194"/>
            <a:ext cx="394952" cy="3928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439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Найди односоставное предложение (в том числе в составе сложного)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Савельич поглядел на меня с глубокой горестью и пошел за моим долгом.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 было жаль бедного старика</a:t>
            </a:r>
            <a:r>
              <a:rPr lang="ru-RU" sz="2800" dirty="0"/>
              <a:t>; но я хотел вырваться на волю и доказать, что уж я не ребенок. Деньги были доставлены </a:t>
            </a:r>
            <a:r>
              <a:rPr lang="ru-RU" sz="2800" dirty="0" err="1"/>
              <a:t>Зурину</a:t>
            </a:r>
            <a:r>
              <a:rPr lang="ru-RU" sz="2800" dirty="0"/>
              <a:t>. Савельич поспешил вывезти меня из проклятого трактира. Он явился с известием, что лошади готовы. С неспокойной </a:t>
            </a:r>
            <a:r>
              <a:rPr lang="ru-RU" sz="2800" dirty="0" err="1"/>
              <a:t>совестию</a:t>
            </a:r>
            <a:r>
              <a:rPr lang="ru-RU" sz="2800" dirty="0"/>
              <a:t> и с безмолвным раскаянием выехал я из Симбирска, не </a:t>
            </a:r>
            <a:r>
              <a:rPr lang="ru-RU" sz="2800" dirty="0" err="1"/>
              <a:t>простясь</a:t>
            </a:r>
            <a:r>
              <a:rPr lang="ru-RU" sz="2800" dirty="0"/>
              <a:t> с моим учителем и не думая с ним уже когда-нибудь увидеться.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425003" y="296214"/>
            <a:ext cx="5087155" cy="1806906"/>
          </a:xfrm>
          <a:prstGeom prst="cloudCallout">
            <a:avLst>
              <a:gd name="adj1" fmla="val 595"/>
              <a:gd name="adj2" fmla="val 2458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23493" y="845724"/>
            <a:ext cx="3709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Кого и почему Петруша называет своим учителем? 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834131" y="296215"/>
            <a:ext cx="4726546" cy="1806906"/>
          </a:xfrm>
          <a:prstGeom prst="cloudCallout">
            <a:avLst>
              <a:gd name="adj1" fmla="val -48555"/>
              <a:gd name="adj2" fmla="val 197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За что стыдно герою? Почему он раскаивается?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9201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1129</Words>
  <Application>Microsoft Office PowerPoint</Application>
  <PresentationFormat>Широкоэкранный</PresentationFormat>
  <Paragraphs>120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Calibri</vt:lpstr>
      <vt:lpstr>Calibri Light</vt:lpstr>
      <vt:lpstr>Century Gothic</vt:lpstr>
      <vt:lpstr>Garamond</vt:lpstr>
      <vt:lpstr>Times New Roman</vt:lpstr>
      <vt:lpstr>Wingdings 2</vt:lpstr>
      <vt:lpstr>HDOfficeLightV0</vt:lpstr>
      <vt:lpstr>Savon</vt:lpstr>
      <vt:lpstr>Односоставные предложения</vt:lpstr>
      <vt:lpstr>Верю - не верю</vt:lpstr>
      <vt:lpstr>Презентация PowerPoint</vt:lpstr>
      <vt:lpstr>Презентация PowerPoint</vt:lpstr>
      <vt:lpstr>Береги честь смолоду.</vt:lpstr>
      <vt:lpstr>Найди односоставное предложение (в том числе в составе сложного)</vt:lpstr>
      <vt:lpstr>Найди односоставное предложение (в том числе в составе сложного)</vt:lpstr>
      <vt:lpstr>Найди односоставное предложение (в том числе в составе сложного)</vt:lpstr>
      <vt:lpstr>Найди односоставное предложение (в том числе в составе сложного)</vt:lpstr>
      <vt:lpstr>Найди односоставное предложение (в том числе в составе сложного)</vt:lpstr>
      <vt:lpstr>Найди односоставное предложение (в том числе в составе сложного)</vt:lpstr>
      <vt:lpstr>Найди односоставное предложение (в том числе в составе сложного)</vt:lpstr>
      <vt:lpstr>Найди односоставное предложение (в том числе в составе сложного)</vt:lpstr>
      <vt:lpstr>Определите вид найденных односоставных предложений</vt:lpstr>
      <vt:lpstr>Прочитайте, укажите сказуемые и обращения в односоставных определённо-личных предложениях. Спишите, расставляя пропущенные запятые.</vt:lpstr>
      <vt:lpstr>Прочитайте, укажите сказуемые и обращения в односоставных определённо-личных предложениях. Спишите, расставляя пропущенные запятые.</vt:lpstr>
      <vt:lpstr>Творческое задание</vt:lpstr>
      <vt:lpstr>Домашнее задание Дополнить таблицу своими примерами из повести «Капитанская дочка» (3-4 примера). Творческий подход в оформлении приветствуется!</vt:lpstr>
      <vt:lpstr>Рефлексия</vt:lpstr>
      <vt:lpstr>При разработке использовались следующие источники: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Береги честь смолоду</dc:title>
  <dc:creator>user</dc:creator>
  <cp:lastModifiedBy>user</cp:lastModifiedBy>
  <cp:revision>26</cp:revision>
  <dcterms:created xsi:type="dcterms:W3CDTF">2015-11-30T17:49:01Z</dcterms:created>
  <dcterms:modified xsi:type="dcterms:W3CDTF">2016-01-17T11:48:17Z</dcterms:modified>
</cp:coreProperties>
</file>