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39"/>
  </p:notesMasterIdLst>
  <p:handoutMasterIdLst>
    <p:handoutMasterId r:id="rId40"/>
  </p:handoutMasterIdLst>
  <p:sldIdLst>
    <p:sldId id="257" r:id="rId2"/>
    <p:sldId id="279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1" r:id="rId32"/>
    <p:sldId id="358" r:id="rId33"/>
    <p:sldId id="312" r:id="rId34"/>
    <p:sldId id="314" r:id="rId35"/>
    <p:sldId id="315" r:id="rId36"/>
    <p:sldId id="316" r:id="rId37"/>
    <p:sldId id="357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00CC00"/>
    <a:srgbClr val="003366"/>
    <a:srgbClr val="FF0000"/>
    <a:srgbClr val="009999"/>
    <a:srgbClr val="FF7C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69" autoAdjust="0"/>
    <p:restoredTop sz="94660"/>
  </p:normalViewPr>
  <p:slideViewPr>
    <p:cSldViewPr>
      <p:cViewPr varScale="1">
        <p:scale>
          <a:sx n="89" d="100"/>
          <a:sy n="89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6D47A2-B837-4820-95C8-D41C74E1ABB0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1811C0-2732-4A60-8C4E-C34528E1D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F4704B-BEAF-4010-B7E2-1423AEC49144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B53CA9-BB56-40A0-B549-077DE5734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1205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AD39F0-55C1-4FBE-9944-BC3EE53FB2FC}" type="datetime1">
              <a:rPr lang="ru-RU" smtClean="0"/>
              <a:pPr/>
              <a:t>12.06.2013</a:t>
            </a:fld>
            <a:endParaRPr lang="ru-RU" smtClean="0"/>
          </a:p>
        </p:txBody>
      </p:sp>
      <p:sp>
        <p:nvSpPr>
          <p:cNvPr id="51206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1207" name="Номер слайда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E0FD-ECE9-4FBC-95F5-7C266103CAA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418156-FC9E-4EBF-BB63-33E5F68B00CC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Русскова Ю.Б.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6D07E9-3353-4CD5-A86B-A2A7EC3259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92D828-0958-4097-9239-2332C0F4A508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832805-1C72-4E89-8D86-00EC50684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78B31-50BD-4074-810F-529A796D5E47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51F193-2065-429F-92C2-8D2A1B6FEA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E61C-D59D-44A0-9D5A-E4010524A818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5929313" y="62150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</a:t>
            </a:r>
            <a:r>
              <a:rPr lang="ru-RU" smtClean="0"/>
              <a:t>:.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66A6-24AF-4F41-9200-60DD71337E7F}" type="datetime1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36E61C-D59D-44A0-9D5A-E4010524A818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0C90D7-B356-4E1F-82EF-1967BA0DF63C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CE6615-56FE-45A2-B76E-2497B6D6B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B83AFC-A4B3-465E-8632-C322DE526B53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F5BB8A-CE4E-4701-9B83-2136D2D0F7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6E846D-385F-41FD-B669-04F07849B015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B7D33D-3582-4233-BFFB-AE2B364A8C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FF6566-3CB9-4836-8DB3-A17F49EA917D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FF2EA8-C9BE-47E4-B695-F760B78D8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ECEA31-4D93-4319-984B-3D36DDC43CF9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4DDA2D-211E-4747-A801-1C7F14879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AB31C0-5AC6-42B4-BD23-DF61D0DB0E3B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B570BC-0CD8-4405-8B38-DD42294BBA3F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B28A2A-C4BA-42CB-8A07-49D366BC13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5AB31C0-5AC6-42B4-BD23-DF61D0DB0E3B}" type="datetime1">
              <a:rPr lang="ru-RU" smtClean="0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Автор: Русскова Ю.Б.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12" r:id="rId12"/>
    <p:sldLayoutId id="2147484210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18" Type="http://schemas.openxmlformats.org/officeDocument/2006/relationships/slide" Target="slide28.xml"/><Relationship Id="rId26" Type="http://schemas.openxmlformats.org/officeDocument/2006/relationships/slide" Target="slide11.xml"/><Relationship Id="rId3" Type="http://schemas.openxmlformats.org/officeDocument/2006/relationships/slide" Target="slide32.xml"/><Relationship Id="rId21" Type="http://schemas.openxmlformats.org/officeDocument/2006/relationships/slide" Target="slide22.xml"/><Relationship Id="rId34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19.xml"/><Relationship Id="rId17" Type="http://schemas.openxmlformats.org/officeDocument/2006/relationships/slide" Target="slide6.xml"/><Relationship Id="rId25" Type="http://schemas.openxmlformats.org/officeDocument/2006/relationships/slide" Target="slide8.xml"/><Relationship Id="rId33" Type="http://schemas.openxmlformats.org/officeDocument/2006/relationships/slide" Target="slide18.xml"/><Relationship Id="rId38" Type="http://schemas.openxmlformats.org/officeDocument/2006/relationships/slide" Target="slide37.xml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20" Type="http://schemas.openxmlformats.org/officeDocument/2006/relationships/slide" Target="slide34.xml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3.xml"/><Relationship Id="rId24" Type="http://schemas.openxmlformats.org/officeDocument/2006/relationships/slide" Target="slide9.xml"/><Relationship Id="rId32" Type="http://schemas.openxmlformats.org/officeDocument/2006/relationships/slide" Target="slide29.xml"/><Relationship Id="rId37" Type="http://schemas.openxmlformats.org/officeDocument/2006/relationships/slide" Target="slide31.xml"/><Relationship Id="rId5" Type="http://schemas.openxmlformats.org/officeDocument/2006/relationships/image" Target="../media/image2.jpeg"/><Relationship Id="rId15" Type="http://schemas.openxmlformats.org/officeDocument/2006/relationships/slide" Target="slide5.xml"/><Relationship Id="rId23" Type="http://schemas.openxmlformats.org/officeDocument/2006/relationships/slide" Target="slide15.xml"/><Relationship Id="rId28" Type="http://schemas.openxmlformats.org/officeDocument/2006/relationships/slide" Target="slide30.xml"/><Relationship Id="rId36" Type="http://schemas.openxmlformats.org/officeDocument/2006/relationships/slide" Target="slide17.xml"/><Relationship Id="rId10" Type="http://schemas.openxmlformats.org/officeDocument/2006/relationships/slide" Target="slide26.xml"/><Relationship Id="rId19" Type="http://schemas.openxmlformats.org/officeDocument/2006/relationships/slide" Target="slide35.xml"/><Relationship Id="rId31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4.xml"/><Relationship Id="rId14" Type="http://schemas.openxmlformats.org/officeDocument/2006/relationships/slide" Target="slide13.xml"/><Relationship Id="rId22" Type="http://schemas.openxmlformats.org/officeDocument/2006/relationships/slide" Target="slide14.xml"/><Relationship Id="rId27" Type="http://schemas.openxmlformats.org/officeDocument/2006/relationships/slide" Target="slide24.xml"/><Relationship Id="rId30" Type="http://schemas.openxmlformats.org/officeDocument/2006/relationships/slide" Target="slide23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4.gif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10" Type="http://schemas.openxmlformats.org/officeDocument/2006/relationships/image" Target="../media/image10.jpeg"/><Relationship Id="rId4" Type="http://schemas.openxmlformats.org/officeDocument/2006/relationships/image" Target="../media/image3.gif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8643998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произведений русской литературы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sz="6000" b="1" dirty="0">
                <a:ln w="11430"/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1052513"/>
            <a:ext cx="6918325" cy="11525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70C0"/>
                </a:solidFill>
              </a:rPr>
              <a:t>Назовите произведения писателя</a:t>
            </a:r>
          </a:p>
        </p:txBody>
      </p:sp>
      <p:pic>
        <p:nvPicPr>
          <p:cNvPr id="2253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00563" y="26368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4932363" y="3573463"/>
            <a:ext cx="3960812" cy="2212975"/>
          </a:xfrm>
          <a:prstGeom prst="wedgeRectCallout">
            <a:avLst>
              <a:gd name="adj1" fmla="val 2454"/>
              <a:gd name="adj2" fmla="val 62282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Сказка о царе Салтане…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Зимний вечер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У Лукоморья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Сказка о мёртвой царевне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Сказка о золотой рыбке</a:t>
            </a:r>
          </a:p>
        </p:txBody>
      </p:sp>
      <p:sp>
        <p:nvSpPr>
          <p:cNvPr id="358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2549" name="Picture 22" descr="Kiprensky Pushk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2420938"/>
            <a:ext cx="2525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nimBg="1" autoUpdateAnimBg="0" advAuto="0"/>
      <p:bldP spid="35847" grpId="0" animBg="1" autoUpdateAnimBg="0"/>
      <p:bldP spid="35848" grpId="0" animBg="1" autoUpdateAnimBg="0"/>
      <p:bldP spid="35849" grpId="0" animBg="1" autoUpdateAnimBg="0"/>
      <p:bldP spid="35850" grpId="0" animBg="1" autoUpdateAnimBg="0"/>
      <p:bldP spid="35851" grpId="0" animBg="1" autoUpdateAnimBg="0"/>
      <p:bldP spid="35852" grpId="0" animBg="1" autoUpdateAnimBg="0"/>
      <p:bldP spid="3585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052513"/>
            <a:ext cx="6737350" cy="1296987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0070C0"/>
                </a:solidFill>
              </a:rPr>
              <a:t>Чьи это произведения?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0070C0"/>
                </a:solidFill>
              </a:rPr>
              <a:t>Назовите их.</a:t>
            </a:r>
            <a:endParaRPr lang="ru-RU" sz="5400" b="1" smtClean="0">
              <a:solidFill>
                <a:srgbClr val="0070C0"/>
              </a:solidFill>
            </a:endParaRPr>
          </a:p>
        </p:txBody>
      </p:sp>
      <p:pic>
        <p:nvPicPr>
          <p:cNvPr id="2355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5580063" y="4868863"/>
            <a:ext cx="3313112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143500" y="5732463"/>
            <a:ext cx="3714750" cy="43338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400" b="1">
                <a:solidFill>
                  <a:srgbClr val="CC0000"/>
                </a:solidFill>
              </a:rPr>
              <a:t>И.А. Крылов</a:t>
            </a:r>
          </a:p>
        </p:txBody>
      </p:sp>
      <p:sp>
        <p:nvSpPr>
          <p:cNvPr id="368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3573" name="Picture 26" descr="http://i026.radikal.ru/0710/b5/2ca70f7df1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6238" y="2420938"/>
            <a:ext cx="25193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8" descr="http://artru.info/il/img.php?img=234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420938"/>
            <a:ext cx="2520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30" descr="http://cs5562.userapi.com/u1346573/-1/x_6afccba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8625" y="2420938"/>
            <a:ext cx="3438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 bwMode="auto">
          <a:xfrm>
            <a:off x="251520" y="5085184"/>
            <a:ext cx="2376264" cy="43204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</a:rPr>
              <a:t>Волк и журавль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915816" y="5085184"/>
            <a:ext cx="2448272" cy="43204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</a:rPr>
              <a:t>Кукушка и петух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012160" y="4293096"/>
            <a:ext cx="2376264" cy="43204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FF00"/>
                </a:solidFill>
              </a:rPr>
              <a:t>Слон и Моська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nimBg="1" autoUpdateAnimBg="0" advAuto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5" grpId="0" animBg="1" autoUpdateAnimBg="0"/>
      <p:bldP spid="36876" grpId="0" animBg="1" autoUpdateAnimBg="0"/>
      <p:bldP spid="3687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86750" cy="18573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Мария Алексеевна и Арина Родионовна – эти две добрые и умные женщины были его первыми воспитательницами.</a:t>
            </a: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2458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4929188" y="4786313"/>
            <a:ext cx="4000500" cy="85725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4400" b="1">
                <a:solidFill>
                  <a:srgbClr val="FF0000"/>
                </a:solidFill>
              </a:rPr>
              <a:t>А.С. Пушкин</a:t>
            </a:r>
          </a:p>
        </p:txBody>
      </p:sp>
      <p:sp>
        <p:nvSpPr>
          <p:cNvPr id="37910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nimBg="1" autoUpdateAnimBg="0" advAuto="0"/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899" grpId="0" animBg="1" autoUpdateAnimBg="0"/>
      <p:bldP spid="37900" grpId="0" animBg="1" autoUpdateAnimBg="0"/>
      <p:bldP spid="3790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358188" cy="2506662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marL="0" indent="457200" algn="just">
              <a:spcBef>
                <a:spcPct val="0"/>
              </a:spcBef>
              <a:buFontTx/>
              <a:buNone/>
            </a:pPr>
            <a:r>
              <a:rPr lang="ru-RU" b="1" smtClean="0"/>
              <a:t>Его ссылают на Кавказ. Там идёт война с горцами. Он участвует в боях, командует группой разведчиков, мужественно и самоотверженно ведёт себя на поле битвы. </a:t>
            </a:r>
            <a:endParaRPr lang="ru-RU" b="1" i="1" smtClean="0">
              <a:solidFill>
                <a:srgbClr val="FFFF00"/>
              </a:solidFill>
            </a:endParaRPr>
          </a:p>
        </p:txBody>
      </p:sp>
      <p:pic>
        <p:nvPicPr>
          <p:cNvPr id="25604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572000" y="44370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4932363" y="5445125"/>
            <a:ext cx="3960812" cy="720725"/>
          </a:xfrm>
          <a:prstGeom prst="wedgeRectCallout">
            <a:avLst>
              <a:gd name="adj1" fmla="val -3741"/>
              <a:gd name="adj2" fmla="val 97069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600" b="1">
                <a:solidFill>
                  <a:srgbClr val="FF0000"/>
                </a:solidFill>
              </a:rPr>
              <a:t>М.Ю. Лермонтов</a:t>
            </a:r>
          </a:p>
        </p:txBody>
      </p:sp>
      <p:sp>
        <p:nvSpPr>
          <p:cNvPr id="3995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nimBg="1" autoUpdateAnimBg="0" advAuto="0"/>
      <p:bldP spid="39943" grpId="0" animBg="1" autoUpdateAnimBg="0"/>
      <p:bldP spid="39944" grpId="0" animBg="1" autoUpdateAnimBg="0"/>
      <p:bldP spid="39945" grpId="0" animBg="1" autoUpdateAnimBg="0"/>
      <p:bldP spid="39946" grpId="0" animBg="1" autoUpdateAnimBg="0"/>
      <p:bldP spid="39947" grpId="0" animBg="1" autoUpdateAnimBg="0"/>
      <p:bldP spid="39948" grpId="0" animBg="1" autoUpdateAnimBg="0"/>
      <p:bldP spid="3994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14500"/>
            <a:ext cx="8501062" cy="1785938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 10-ти лет мальчик вынужден работать. У него хороший почерк, и его берут в канцелярию переписывать бумаги.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endParaRPr lang="ru-RU" sz="3000" b="1" dirty="0" smtClean="0">
              <a:solidFill>
                <a:schemeClr val="bg1"/>
              </a:solidFill>
            </a:endParaRPr>
          </a:p>
        </p:txBody>
      </p:sp>
      <p:pic>
        <p:nvPicPr>
          <p:cNvPr id="2662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989013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4000" b="1">
                <a:solidFill>
                  <a:srgbClr val="FF0000"/>
                </a:solidFill>
              </a:rPr>
              <a:t>И.А. Крылов</a:t>
            </a:r>
          </a:p>
        </p:txBody>
      </p:sp>
      <p:sp>
        <p:nvSpPr>
          <p:cNvPr id="4098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nimBg="1" autoUpdateAnimBg="0" advAuto="0"/>
      <p:bldP spid="40967" grpId="0" animBg="1" autoUpdateAnimBg="0"/>
      <p:bldP spid="40968" grpId="0" animBg="1" autoUpdateAnimBg="0"/>
      <p:bldP spid="40969" grpId="0" animBg="1" autoUpdateAnimBg="0"/>
      <p:bldP spid="40970" grpId="0" animBg="1" autoUpdateAnimBg="0"/>
      <p:bldP spid="40971" grpId="0" animBg="1" autoUpdateAnimBg="0"/>
      <p:bldP spid="40972" grpId="0" animBg="1" autoUpdateAnimBg="0"/>
      <p:bldP spid="4097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358188" cy="1930400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Будущий поэт был горячо привязан к матери. Позднее в своих стихах он часто вспоминал и «нежный голос» матери, и её «печальный взгляд», и «тихий плач».</a:t>
            </a:r>
            <a:endParaRPr lang="ru-RU" sz="4800" b="1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42926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003800" y="5229225"/>
            <a:ext cx="3889375" cy="8461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10000"/>
              </a:lnSpc>
            </a:pPr>
            <a:r>
              <a:rPr lang="ru-RU" sz="4000" b="1">
                <a:solidFill>
                  <a:srgbClr val="FF0000"/>
                </a:solidFill>
              </a:rPr>
              <a:t>Н.А. Некрасов</a:t>
            </a:r>
          </a:p>
        </p:txBody>
      </p:sp>
      <p:sp>
        <p:nvSpPr>
          <p:cNvPr id="4200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nimBg="1" autoUpdateAnimBg="0" advAuto="0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  <p:bldP spid="41996" grpId="0" animBg="1" autoUpdateAnimBg="0"/>
      <p:bldP spid="4199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429625" cy="2146300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Недалеко от Тулы, в усадьбе Ясная Поляна, родился будущий писатель.</a:t>
            </a:r>
          </a:p>
        </p:txBody>
      </p:sp>
      <p:pic>
        <p:nvPicPr>
          <p:cNvPr id="2867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44370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5373688"/>
            <a:ext cx="3816350" cy="730250"/>
          </a:xfrm>
          <a:prstGeom prst="wedgeRectCallout">
            <a:avLst>
              <a:gd name="adj1" fmla="val 1037"/>
              <a:gd name="adj2" fmla="val 8984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4400" b="1">
                <a:solidFill>
                  <a:srgbClr val="FF0000"/>
                </a:solidFill>
              </a:rPr>
              <a:t>Л.Н. Толстой</a:t>
            </a:r>
          </a:p>
        </p:txBody>
      </p:sp>
      <p:sp>
        <p:nvSpPr>
          <p:cNvPr id="430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nimBg="1" autoUpdateAnimBg="0" advAuto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  <p:bldP spid="43020" grpId="0" animBg="1" autoUpdateAnimBg="0"/>
      <p:bldP spid="4302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358188" cy="20732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300" b="1" smtClean="0">
                <a:solidFill>
                  <a:schemeClr val="bg1"/>
                </a:solidFill>
              </a:rPr>
              <a:t>У этого писателя было выдающееся от природы актёрское дарование. За несколько минут он изменял свой вид и превращался в зубного врача…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41497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5373688"/>
            <a:ext cx="3671887" cy="719137"/>
          </a:xfrm>
          <a:prstGeom prst="wedgeRectCallout">
            <a:avLst>
              <a:gd name="adj1" fmla="val -3361"/>
              <a:gd name="adj2" fmla="val 12777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4400" b="1">
                <a:solidFill>
                  <a:srgbClr val="FF0000"/>
                </a:solidFill>
              </a:rPr>
              <a:t>А.П. Чехов</a:t>
            </a:r>
          </a:p>
        </p:txBody>
      </p:sp>
      <p:sp>
        <p:nvSpPr>
          <p:cNvPr id="4405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nimBg="1" autoUpdateAnimBg="0" advAuto="0"/>
      <p:bldP spid="44039" grpId="0" animBg="1" autoUpdateAnimBg="0"/>
      <p:bldP spid="44040" grpId="0" animBg="1" autoUpdateAnimBg="0"/>
      <p:bldP spid="44041" grpId="0" animBg="1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429625" cy="20732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Всё творчество этого писателя – призыв к справедливости.</a:t>
            </a: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41497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003800" y="5229225"/>
            <a:ext cx="3816350" cy="771525"/>
          </a:xfrm>
          <a:prstGeom prst="wedgeRectCallout">
            <a:avLst>
              <a:gd name="adj1" fmla="val -1963"/>
              <a:gd name="adj2" fmla="val 97662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В.Г. Короленко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4507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nimBg="1" autoUpdateAnimBg="0" advAuto="0"/>
      <p:bldP spid="45063" grpId="0" animBg="1" autoUpdateAnimBg="0"/>
      <p:bldP spid="45064" grpId="0" animBg="1" autoUpdateAnimBg="0"/>
      <p:bldP spid="45065" grpId="0" animBg="1" autoUpdateAnimBg="0"/>
      <p:bldP spid="45066" grpId="0" animBg="1" autoUpdateAnimBg="0"/>
      <p:bldP spid="45067" grpId="0" animBg="1" autoUpdateAnimBg="0"/>
      <p:bldP spid="45068" grpId="0" animBg="1" autoUpdateAnimBg="0"/>
      <p:bldP spid="4506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635375" y="1125538"/>
            <a:ext cx="5151438" cy="215900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b="1" smtClean="0"/>
              <a:t>Угадай произведение по рисунку. Назови автора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40767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5084763"/>
            <a:ext cx="3671887" cy="100806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У Лукоморья.</a:t>
            </a:r>
          </a:p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А.С. Пушкин</a:t>
            </a:r>
          </a:p>
        </p:txBody>
      </p:sp>
      <p:sp>
        <p:nvSpPr>
          <p:cNvPr id="4610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1765" name="Picture 22" descr="http://www.virtuzor.ru/data/projects/photos/1/71/02ea6f9a02c9c271afffc656d0011e2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700213"/>
            <a:ext cx="31686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nimBg="1" autoUpdateAnimBg="0" advAuto="0"/>
      <p:bldP spid="46087" grpId="0" animBg="1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  <p:bldP spid="46092" grpId="0" animBg="1" autoUpdateAnimBg="0"/>
      <p:bldP spid="4609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AutoShape 6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25754" name="Rectangle 154">
            <a:hlinkClick r:id="rId38" action="ppaction://hlinksldjump" tooltip="Выход из игры &quot;АЛХИМИК&quot;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ЗАДАНИЕ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1484313"/>
            <a:ext cx="4357687" cy="2449512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/>
              <a:t>Угадай произведение по рисунку. Назови автора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b="1" smtClean="0">
              <a:solidFill>
                <a:srgbClr val="003300"/>
              </a:solidFill>
            </a:endParaRPr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00563" y="42211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0625" y="5229225"/>
            <a:ext cx="3889375" cy="1008063"/>
          </a:xfrm>
          <a:prstGeom prst="wedgeRectCallout">
            <a:avLst>
              <a:gd name="adj1" fmla="val -861"/>
              <a:gd name="adj2" fmla="val 83759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Бородино.</a:t>
            </a:r>
          </a:p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М.Ю. Лермонтов</a:t>
            </a:r>
          </a:p>
        </p:txBody>
      </p:sp>
      <p:sp>
        <p:nvSpPr>
          <p:cNvPr id="471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2789" name="Picture 22" descr="http://vladnews.ru/uploads/2012/06/20/42837_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773238"/>
            <a:ext cx="403383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nimBg="1" autoUpdateAnimBg="0" advAuto="0"/>
      <p:bldP spid="47111" grpId="0" animBg="1" autoUpdateAnimBg="0"/>
      <p:bldP spid="47112" grpId="0" animBg="1" autoUpdateAnimBg="0"/>
      <p:bldP spid="47113" grpId="0" animBg="1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196975"/>
            <a:ext cx="3998912" cy="2519363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4000" b="1" smtClean="0"/>
              <a:t>Угадай произведение по рисунку. Назови автора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3600" b="1" smtClean="0">
              <a:solidFill>
                <a:srgbClr val="003300"/>
              </a:solidFill>
            </a:endParaRP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716463" y="4005263"/>
            <a:ext cx="4176712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000625" y="4868863"/>
            <a:ext cx="3857625" cy="1131887"/>
          </a:xfrm>
          <a:prstGeom prst="wedgeRectCallout">
            <a:avLst>
              <a:gd name="adj1" fmla="val -5278"/>
              <a:gd name="adj2" fmla="val 65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Генерал Топтыгин.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Н.А. Некрасов</a:t>
            </a:r>
          </a:p>
        </p:txBody>
      </p:sp>
      <p:sp>
        <p:nvSpPr>
          <p:cNvPr id="481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3813" name="Picture 22" descr="http://www.ostashkov.ru/foto/free/DD1BF038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388" y="1773238"/>
            <a:ext cx="43926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nimBg="1" autoUpdateAnimBg="0" advAuto="0"/>
      <p:bldP spid="48135" grpId="0" animBg="1" autoUpdateAnimBg="0"/>
      <p:bldP spid="48136" grpId="0" animBg="1" autoUpdateAnimBg="0"/>
      <p:bldP spid="48137" grpId="0" animBg="1" autoUpdateAnimBg="0"/>
      <p:bldP spid="48138" grpId="0" animBg="1" autoUpdateAnimBg="0"/>
      <p:bldP spid="48139" grpId="0" animBg="1" autoUpdateAnimBg="0"/>
      <p:bldP spid="48140" grpId="0" animBg="1" autoUpdateAnimBg="0"/>
      <p:bldP spid="4814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428750"/>
            <a:ext cx="4141787" cy="2792413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000" b="1" smtClean="0"/>
              <a:t>Угадай произведение по рисунку. Назови автора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4000" b="1" smtClean="0"/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643438" y="4437063"/>
            <a:ext cx="4249737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4929188" y="5300663"/>
            <a:ext cx="4000500" cy="850900"/>
          </a:xfrm>
          <a:prstGeom prst="wedgeRectCallout">
            <a:avLst>
              <a:gd name="adj1" fmla="val -653"/>
              <a:gd name="adj2" fmla="val 76972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80000"/>
              </a:lnSpc>
            </a:pPr>
            <a:r>
              <a:rPr lang="ru-RU" sz="2800" b="1">
                <a:solidFill>
                  <a:srgbClr val="C00000"/>
                </a:solidFill>
              </a:rPr>
              <a:t>Кавказский пленник.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b="1">
                <a:solidFill>
                  <a:srgbClr val="C00000"/>
                </a:solidFill>
              </a:rPr>
              <a:t>Л.Н. Толстой</a:t>
            </a:r>
          </a:p>
        </p:txBody>
      </p:sp>
      <p:sp>
        <p:nvSpPr>
          <p:cNvPr id="491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4837" name="Picture 22" descr="http://900igr.net/datas/literatura/Kavkazskij-plennik-1/0030-030-Kavkazskij-plennik-rasskaz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844675"/>
            <a:ext cx="43497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nimBg="1" autoUpdateAnimBg="0" advAuto="0"/>
      <p:bldP spid="49159" grpId="0" animBg="1" autoUpdateAnimBg="0"/>
      <p:bldP spid="49160" grpId="0" animBg="1" autoUpdateAnimBg="0"/>
      <p:bldP spid="49161" grpId="0" animBg="1" autoUpdateAnimBg="0"/>
      <p:bldP spid="49162" grpId="0" animBg="1" autoUpdateAnimBg="0"/>
      <p:bldP spid="49163" grpId="0" animBg="1" autoUpdateAnimBg="0"/>
      <p:bldP spid="49164" grpId="0" animBg="1" autoUpdateAnimBg="0"/>
      <p:bldP spid="4916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125538"/>
            <a:ext cx="4286250" cy="2735262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sz="3600" b="1" smtClean="0"/>
              <a:t>Угадай произведение по рисунку. Назови автора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endParaRPr lang="ru-RU" b="1" smtClean="0">
              <a:solidFill>
                <a:srgbClr val="003300"/>
              </a:solidFill>
            </a:endParaRP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41497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5084763"/>
            <a:ext cx="3311525" cy="93662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Хамелеон.</a:t>
            </a:r>
          </a:p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А.П. Чехов</a:t>
            </a:r>
          </a:p>
        </p:txBody>
      </p:sp>
      <p:sp>
        <p:nvSpPr>
          <p:cNvPr id="5019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5861" name="Picture 22" descr="http://img-fotki.yandex.ru/get/4424/19411616.157/0_8d2db_c1e782d8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4213" y="1700213"/>
            <a:ext cx="36004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nimBg="1" autoUpdateAnimBg="0" advAuto="0"/>
      <p:bldP spid="50183" grpId="0" animBg="1" autoUpdateAnimBg="0"/>
      <p:bldP spid="50184" grpId="0" animBg="1" autoUpdateAnimBg="0"/>
      <p:bldP spid="50185" grpId="0" animBg="1" autoUpdateAnimBg="0"/>
      <p:bldP spid="50186" grpId="0" animBg="1" autoUpdateAnimBg="0"/>
      <p:bldP spid="50187" grpId="0" animBg="1" autoUpdateAnimBg="0"/>
      <p:bldP spid="50188" grpId="0" animBg="1" autoUpdateAnimBg="0"/>
      <p:bldP spid="5018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196975"/>
            <a:ext cx="4143375" cy="216217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Угадай произведение по рисунку. </a:t>
            </a:r>
          </a:p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Назови автора</a:t>
            </a:r>
          </a:p>
        </p:txBody>
      </p:sp>
      <p:pic>
        <p:nvPicPr>
          <p:cNvPr id="3686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131888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000" b="1">
                <a:solidFill>
                  <a:srgbClr val="CC0000"/>
                </a:solidFill>
              </a:rPr>
              <a:t>Дети подземелья.</a:t>
            </a:r>
          </a:p>
          <a:p>
            <a:pPr algn="ctr" eaLnBrk="1" hangingPunct="1"/>
            <a:r>
              <a:rPr lang="ru-RU" sz="3000" b="1">
                <a:solidFill>
                  <a:srgbClr val="CC0000"/>
                </a:solidFill>
              </a:rPr>
              <a:t>Короленко В.Г.</a:t>
            </a:r>
          </a:p>
        </p:txBody>
      </p:sp>
      <p:sp>
        <p:nvSpPr>
          <p:cNvPr id="512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6885" name="Picture 22" descr="«&amp;Ncy;&amp;acy;&amp;kcy;&amp;ocy;&amp;ncy;&amp;iecy;&amp;tscy; &amp;mcy;&amp;iecy;&amp;ncy;&amp;yacy; &amp;pcy;&amp;ocy;&amp;zcy;&amp;vcy;&amp;acy;&amp;lcy;&amp;icy; &amp;kcy; &amp;ocy;&amp;tcy;&amp;tscy;&amp;ucy;, &amp;vcy; &amp;iecy;&amp;gcy;&amp;ocy; &amp;kcy;&amp;acy;&amp;bcy;&amp;icy;&amp;ncy;&amp;iecy;&amp;tcy;. &amp;YAcy; &amp;vcy;&amp;ocy;&amp;shcy;&amp;iocy;&amp;lcy; &amp;icy; &amp;rcy;&amp;ocy;&amp;bcy;&amp;kcy;&amp;ocy; &amp;ocy;&amp;scy;&amp;tcy;&amp;acy;&amp;ncy;&amp;ocy;&amp;vcy;&amp;icy;&amp;lcy;&amp;scy;&amp;yacy; &amp;ucy; &amp;pcy;&amp;rcy;&amp;icy;&amp;tcy;&amp;ocy;&amp;lcy;&amp;ocy;&amp;kcy;&amp;icy;. &amp;YAcy; &amp;scy;&amp;lcy;&amp;ycy;&amp;shcy;&amp;acy;&amp;lcy; &amp;tcy;&amp;rcy;&amp;iecy;&amp;vcy;&amp;ocy;&amp;zhcy;&amp;ncy;&amp;ycy;&amp;jcy; &amp;scy;&amp;tcy;&amp;ucy;&amp;kcy; &amp;scy;&amp;ocy;&amp;bcy;&amp;scy;&amp;tcy;&amp;vcy;&amp;iecy;&amp;ncy;&amp;ncy;&amp;ocy;&amp;gcy;&amp;ocy; &amp;scy;&amp;iecy;&amp;rcy;&amp;dcy;&amp;tscy;&amp;acy;». &amp;Gcy;.&amp;Fcy;&amp;icy;&amp;tcy;&amp;icy;&amp;ncy;&amp;gcy;&amp;ocy;&amp;fcy;. &amp;Bcy;&amp;acy;&amp;scy;&amp;yacy; &amp;icy; &amp;ocy;&amp;tcy;&amp;iecy;&amp;tscy;. &amp;Vcy;. &amp;Vcy;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773238"/>
            <a:ext cx="3095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nimBg="1" autoUpdateAnimBg="0" advAuto="0"/>
      <p:bldP spid="51207" grpId="0" animBg="1" autoUpdateAnimBg="0"/>
      <p:bldP spid="51208" grpId="0" animBg="1" autoUpdateAnimBg="0"/>
      <p:bldP spid="51209" grpId="0" animBg="1" autoUpdateAnimBg="0"/>
      <p:bldP spid="51210" grpId="0" animBg="1" autoUpdateAnimBg="0"/>
      <p:bldP spid="51211" grpId="0" animBg="1" autoUpdateAnimBg="0"/>
      <p:bldP spid="51212" grpId="0" animBg="1" autoUpdateAnimBg="0"/>
      <p:bldP spid="5121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1484313"/>
            <a:ext cx="4070350" cy="22320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Угадай произведение по рисунку.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Назови автора</a:t>
            </a:r>
          </a:p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003300"/>
              </a:solidFill>
            </a:endParaRPr>
          </a:p>
        </p:txBody>
      </p:sp>
      <p:pic>
        <p:nvPicPr>
          <p:cNvPr id="3789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643438" y="4005263"/>
            <a:ext cx="4249737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368425"/>
          </a:xfrm>
          <a:prstGeom prst="wedgeRectCallout">
            <a:avLst>
              <a:gd name="adj1" fmla="val -458"/>
              <a:gd name="adj2" fmla="val 59028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2400" b="1">
                <a:solidFill>
                  <a:srgbClr val="CC0000"/>
                </a:solidFill>
              </a:rPr>
              <a:t>Сказка о царе Салтане.</a:t>
            </a:r>
          </a:p>
          <a:p>
            <a:pPr algn="ctr" eaLnBrk="1" hangingPunct="1"/>
            <a:r>
              <a:rPr lang="ru-RU" sz="2400" b="1">
                <a:solidFill>
                  <a:srgbClr val="CC0000"/>
                </a:solidFill>
              </a:rPr>
              <a:t>Пушкин А.С.</a:t>
            </a:r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5224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7909" name="Picture 22" descr="http://www.pk08.ru/images/4f3b64e4db4d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916113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nimBg="1" autoUpdateAnimBg="0" advAuto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 autoUpdateAnimBg="0"/>
      <p:bldP spid="52236" grpId="0" animBg="1" autoUpdateAnimBg="0"/>
      <p:bldP spid="5223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911975" cy="1209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47063" cy="2519362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Царь ступил на двор широкий: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Там под ёлкою высокой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Белка песенку поёт, Золотой орех грызёт…</a:t>
            </a:r>
          </a:p>
        </p:txBody>
      </p:sp>
      <p:pic>
        <p:nvPicPr>
          <p:cNvPr id="3891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643438" y="4508500"/>
            <a:ext cx="4249737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5300663"/>
            <a:ext cx="3744912" cy="865187"/>
          </a:xfrm>
          <a:prstGeom prst="wedgeRectCallout">
            <a:avLst>
              <a:gd name="adj1" fmla="val -1694"/>
              <a:gd name="adj2" fmla="val 67074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Сказка о царе Салтане…</a:t>
            </a:r>
          </a:p>
        </p:txBody>
      </p:sp>
      <p:sp>
        <p:nvSpPr>
          <p:cNvPr id="5326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nimBg="1" autoUpdateAnimBg="0" advAuto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  <p:bldP spid="53259" grpId="0" animBg="1" autoUpdateAnimBg="0"/>
      <p:bldP spid="53260" grpId="0" animBg="1" autoUpdateAnimBg="0"/>
      <p:bldP spid="5326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985000" cy="1138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572500" cy="18002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Прилёг вздремнуть я у лафета,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И слышно было до рассвета,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Как ликовал француз…</a:t>
            </a:r>
            <a:endParaRPr lang="ru-RU" sz="3600" b="1" smtClean="0">
              <a:solidFill>
                <a:srgbClr val="000066"/>
              </a:solidFill>
            </a:endParaRPr>
          </a:p>
        </p:txBody>
      </p:sp>
      <p:pic>
        <p:nvPicPr>
          <p:cNvPr id="3994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46529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3" y="5516563"/>
            <a:ext cx="3671887" cy="64928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200" b="1">
                <a:solidFill>
                  <a:srgbClr val="CC0000"/>
                </a:solidFill>
              </a:rPr>
              <a:t>Бородино</a:t>
            </a:r>
          </a:p>
        </p:txBody>
      </p:sp>
      <p:sp>
        <p:nvSpPr>
          <p:cNvPr id="5429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nimBg="1" autoUpdateAnimBg="0" advAuto="0"/>
      <p:bldP spid="54279" grpId="0" animBg="1" autoUpdateAnimBg="0"/>
      <p:bldP spid="54280" grpId="0" animBg="1" autoUpdateAnimBg="0"/>
      <p:bldP spid="54281" grpId="0" animBg="1" autoUpdateAnimBg="0"/>
      <p:bldP spid="54282" grpId="0" animBg="1" autoUpdateAnimBg="0"/>
      <p:bldP spid="54283" grpId="0" animBg="1" autoUpdateAnimBg="0"/>
      <p:bldP spid="54284" grpId="0" animBg="1" autoUpdateAnimBg="0"/>
      <p:bldP spid="5428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985000" cy="1354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86750" cy="250507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i="1" cap="all" dirty="0" smtClean="0"/>
              <a:t>Тут Воробей, </a:t>
            </a:r>
            <a:r>
              <a:rPr lang="ru-RU" b="1" i="1" cap="all" dirty="0" err="1" smtClean="0"/>
              <a:t>случась</a:t>
            </a:r>
            <a:r>
              <a:rPr lang="ru-RU" b="1" i="1" cap="all" dirty="0" smtClean="0"/>
              <a:t>, промолвил им: «Друзья!</a:t>
            </a:r>
            <a:br>
              <a:rPr lang="ru-RU" b="1" i="1" cap="all" dirty="0" smtClean="0"/>
            </a:br>
            <a:r>
              <a:rPr lang="ru-RU" b="1" i="1" cap="all" dirty="0" smtClean="0"/>
              <a:t>Хоть вы охрипните хваля друг дружку, - всё ваша музыка плоха!...»</a:t>
            </a:r>
            <a:endParaRPr lang="ru-RU" sz="4000" b="1" dirty="0" smtClean="0"/>
          </a:p>
        </p:txBody>
      </p:sp>
      <p:pic>
        <p:nvPicPr>
          <p:cNvPr id="40964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45815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076825" y="5445125"/>
            <a:ext cx="3743325" cy="6302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800" b="1">
                <a:solidFill>
                  <a:srgbClr val="CC0000"/>
                </a:solidFill>
              </a:rPr>
              <a:t>Кукушка и Петух</a:t>
            </a:r>
          </a:p>
        </p:txBody>
      </p:sp>
      <p:sp>
        <p:nvSpPr>
          <p:cNvPr id="553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nimBg="1" autoUpdateAnimBg="0" advAuto="0"/>
      <p:bldP spid="55303" grpId="0" animBg="1" autoUpdateAnimBg="0"/>
      <p:bldP spid="55304" grpId="0" animBg="1" autoUpdateAnimBg="0"/>
      <p:bldP spid="55305" grpId="0" animBg="1" autoUpdateAnimBg="0"/>
      <p:bldP spid="55306" grpId="0" animBg="1" autoUpdateAnimBg="0"/>
      <p:bldP spid="55307" grpId="0" animBg="1" autoUpdateAnimBg="0"/>
      <p:bldP spid="55308" grpId="0" animBg="1" autoUpdateAnimBg="0"/>
      <p:bldP spid="5530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7058025" cy="1209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351837" cy="2736850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Нет! Мы не хуже других – и давно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В нас налилось и созрело зерно.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Не для того же пахал он и сеял,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Чтобы нас ветер осенний развеял?...</a:t>
            </a:r>
          </a:p>
        </p:txBody>
      </p:sp>
      <p:pic>
        <p:nvPicPr>
          <p:cNvPr id="4198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45815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5373688"/>
            <a:ext cx="3743325" cy="71913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200" b="1">
                <a:solidFill>
                  <a:srgbClr val="CC0000"/>
                </a:solidFill>
              </a:rPr>
              <a:t>Несжатая полоса</a:t>
            </a:r>
          </a:p>
        </p:txBody>
      </p:sp>
      <p:sp>
        <p:nvSpPr>
          <p:cNvPr id="5736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nimBg="1" autoUpdateAnimBg="0" advAuto="0"/>
      <p:bldP spid="57351" grpId="0" animBg="1" autoUpdateAnimBg="0"/>
      <p:bldP spid="57352" grpId="0" animBg="1" autoUpdateAnimBg="0"/>
      <p:bldP spid="57353" grpId="0" animBg="1" autoUpdateAnimBg="0"/>
      <p:bldP spid="57354" grpId="0" animBg="1" autoUpdateAnimBg="0"/>
      <p:bldP spid="57355" grpId="0" animBg="1" autoUpdateAnimBg="0"/>
      <p:bldP spid="57356" grpId="0" animBg="1" autoUpdateAnimBg="0"/>
      <p:bldP spid="5735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500188"/>
            <a:ext cx="7786687" cy="1423987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5400" b="1" smtClean="0">
                <a:solidFill>
                  <a:srgbClr val="0070C0"/>
                </a:solidFill>
              </a:rPr>
              <a:t>Что такое биография?</a:t>
            </a:r>
          </a:p>
        </p:txBody>
      </p:sp>
      <p:pic>
        <p:nvPicPr>
          <p:cNvPr id="15364" name="Picture 5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4929188" y="4786313"/>
            <a:ext cx="3857625" cy="130651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3600" b="1">
                <a:solidFill>
                  <a:srgbClr val="CC0000"/>
                </a:solidFill>
              </a:rPr>
              <a:t>Описание жизни человека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nimBg="1" autoUpdateAnimBg="0" advAuto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9" grpId="0" animBg="1" autoUpdateAnimBg="0"/>
      <p:bldP spid="2664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7058025" cy="1570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 Чьи слова?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143875" cy="1785938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«Ну, - говорит, - ещё тридцать шагов пройду, сверну в лес и сяду».</a:t>
            </a:r>
          </a:p>
        </p:txBody>
      </p:sp>
      <p:pic>
        <p:nvPicPr>
          <p:cNvPr id="4301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42211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076825" y="5157788"/>
            <a:ext cx="3743325" cy="915987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400" b="1">
                <a:solidFill>
                  <a:srgbClr val="CC0000"/>
                </a:solidFill>
              </a:rPr>
              <a:t>Кавказский пленник.</a:t>
            </a:r>
          </a:p>
          <a:p>
            <a:pPr algn="ctr" eaLnBrk="1" hangingPunct="1"/>
            <a:r>
              <a:rPr lang="ru-RU" sz="2400" b="1">
                <a:solidFill>
                  <a:srgbClr val="CC0000"/>
                </a:solidFill>
              </a:rPr>
              <a:t>Жилин</a:t>
            </a:r>
          </a:p>
        </p:txBody>
      </p:sp>
      <p:sp>
        <p:nvSpPr>
          <p:cNvPr id="583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nimBg="1" autoUpdateAnimBg="0" advAuto="0"/>
      <p:bldP spid="58375" grpId="0" animBg="1" autoUpdateAnimBg="0"/>
      <p:bldP spid="58376" grpId="0" animBg="1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  <p:bldP spid="5838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985000" cy="1282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Из какого произведения отрывок?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286750" cy="2217737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- Ишь ты, господи…соскучились по братце…А я ведь и не знал! Так это ихняя собачка? Очень рад…</a:t>
            </a:r>
          </a:p>
        </p:txBody>
      </p:sp>
      <p:pic>
        <p:nvPicPr>
          <p:cNvPr id="4403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 rot="10800000" flipV="1">
            <a:off x="4643438" y="4292600"/>
            <a:ext cx="4321175" cy="642938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>
        <p:nvSpPr>
          <p:cNvPr id="594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20" name="AutoShape 13"/>
          <p:cNvSpPr>
            <a:spLocks noChangeArrowheads="1"/>
          </p:cNvSpPr>
          <p:nvPr/>
        </p:nvSpPr>
        <p:spPr bwMode="auto">
          <a:xfrm rot="10800000">
            <a:off x="5219700" y="5300663"/>
            <a:ext cx="3714750" cy="784225"/>
          </a:xfrm>
          <a:prstGeom prst="wedgeRectCallout">
            <a:avLst>
              <a:gd name="adj1" fmla="val -352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4000" b="1">
                <a:solidFill>
                  <a:srgbClr val="CC0000"/>
                </a:solidFill>
              </a:rPr>
              <a:t>Хамелеон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nimBg="1" autoUpdateAnimBg="0" advAuto="0"/>
      <p:bldP spid="59399" grpId="0" animBg="1" autoUpdateAnimBg="0"/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2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985000" cy="1282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cap="all" dirty="0" smtClean="0">
                <a:solidFill>
                  <a:srgbClr val="FF0000"/>
                </a:solidFill>
              </a:rPr>
              <a:t>Кого описывает автор?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286750" cy="32988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А моя маленькая приятельница почти никогда не бегала и смеялась очень редко: когда же смеялась, то смех её звучал, как самый маленький серебряный колокольчик…</a:t>
            </a:r>
          </a:p>
        </p:txBody>
      </p:sp>
      <p:pic>
        <p:nvPicPr>
          <p:cNvPr id="4506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 rot="10800000" flipV="1">
            <a:off x="4643438" y="5157788"/>
            <a:ext cx="4321175" cy="4984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>
        <p:nvSpPr>
          <p:cNvPr id="594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20" name="AutoShape 13"/>
          <p:cNvSpPr>
            <a:spLocks noChangeArrowheads="1"/>
          </p:cNvSpPr>
          <p:nvPr/>
        </p:nvSpPr>
        <p:spPr bwMode="auto">
          <a:xfrm rot="10800000">
            <a:off x="5148263" y="5732463"/>
            <a:ext cx="3714750" cy="433387"/>
          </a:xfrm>
          <a:prstGeom prst="wedgeRectCallout">
            <a:avLst>
              <a:gd name="adj1" fmla="val -352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2400" b="1">
                <a:solidFill>
                  <a:srgbClr val="CC0000"/>
                </a:solidFill>
              </a:rPr>
              <a:t>Маруся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nimBg="1" autoUpdateAnimBg="0" advAuto="0"/>
      <p:bldP spid="59399" grpId="0" animBg="1" autoUpdateAnimBg="0"/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2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46084" name="Picture 8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46087" name="AutoShape 11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J02827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Заработанные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баллы удваиваются!</a:t>
            </a:r>
          </a:p>
        </p:txBody>
      </p:sp>
      <p:sp>
        <p:nvSpPr>
          <p:cNvPr id="47111" name="AutoShape 9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Дополнительно 10 баллов!</a:t>
            </a:r>
          </a:p>
        </p:txBody>
      </p:sp>
      <p:pic>
        <p:nvPicPr>
          <p:cNvPr id="48134" name="Picture 7" descr="J02827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AutoShape 8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49156" name="Picture 4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Минус 5 баллов от общего количества!</a:t>
            </a:r>
          </a:p>
        </p:txBody>
      </p:sp>
      <p:sp>
        <p:nvSpPr>
          <p:cNvPr id="49159" name="AutoShape 7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714500"/>
            <a:ext cx="8143875" cy="8509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b="1" smtClean="0">
                <a:solidFill>
                  <a:srgbClr val="0070C0"/>
                </a:solidFill>
              </a:rPr>
              <a:t>Что такое басня?</a:t>
            </a:r>
          </a:p>
        </p:txBody>
      </p:sp>
      <p:pic>
        <p:nvPicPr>
          <p:cNvPr id="1638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072063" y="4797425"/>
            <a:ext cx="378618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</a:rPr>
              <a:t>краткий стихотворный рассказ с иносказательным смыслом</a:t>
            </a:r>
          </a:p>
        </p:txBody>
      </p:sp>
      <p:sp>
        <p:nvSpPr>
          <p:cNvPr id="297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nimBg="1" autoUpdateAnimBg="0" advAuto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0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501063" cy="1858963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0070C0"/>
                </a:solidFill>
              </a:rPr>
              <a:t>Прием, который используют баснописцы, когда изображают животных, а имеют  в виду людей</a:t>
            </a:r>
            <a:r>
              <a:rPr lang="ru-RU" sz="3600" b="1" smtClean="0">
                <a:solidFill>
                  <a:srgbClr val="0070C0"/>
                </a:solidFill>
              </a:rPr>
              <a:t>.</a:t>
            </a:r>
            <a:endParaRPr lang="ru-RU" sz="6000" b="1" smtClean="0">
              <a:solidFill>
                <a:srgbClr val="0070C0"/>
              </a:solidFill>
            </a:endParaRPr>
          </a:p>
        </p:txBody>
      </p:sp>
      <p:pic>
        <p:nvPicPr>
          <p:cNvPr id="1741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Вставьте буквы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sz="3600" b="1">
                <a:solidFill>
                  <a:srgbClr val="CC0000"/>
                </a:solidFill>
              </a:rPr>
              <a:t>Ин..ск..з..н..е</a:t>
            </a:r>
          </a:p>
        </p:txBody>
      </p:sp>
      <p:sp>
        <p:nvSpPr>
          <p:cNvPr id="30742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nimBg="1" autoUpdateAnimBg="0" advAuto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  <p:bldP spid="30732" grpId="0" animBg="1" autoUpdateAnimBg="0"/>
      <p:bldP spid="3073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77225" cy="2001837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0070C0"/>
                </a:solidFill>
              </a:rPr>
              <a:t>Поучительный вывод из основного повествования,  который даётся в начале или в конце басни.</a:t>
            </a:r>
          </a:p>
        </p:txBody>
      </p:sp>
      <p:pic>
        <p:nvPicPr>
          <p:cNvPr id="18436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0" y="393382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200" b="1" i="1">
                <a:solidFill>
                  <a:srgbClr val="660033"/>
                </a:solidFill>
              </a:rPr>
              <a:t>Вставьте буквы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863600"/>
          </a:xfrm>
          <a:prstGeom prst="wedgeRectCallout">
            <a:avLst>
              <a:gd name="adj1" fmla="val -3069"/>
              <a:gd name="adj2" fmla="val 6565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5400" b="1">
                <a:solidFill>
                  <a:srgbClr val="CC0000"/>
                </a:solidFill>
              </a:rPr>
              <a:t>М..р..ль</a:t>
            </a:r>
          </a:p>
        </p:txBody>
      </p:sp>
      <p:sp>
        <p:nvSpPr>
          <p:cNvPr id="3176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nimBg="1" autoUpdateAnimBg="0" advAuto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5" grpId="0" animBg="1" autoUpdateAnimBg="0"/>
      <p:bldP spid="31756" grpId="0" animBg="1" autoUpdateAnimBg="0"/>
      <p:bldP spid="317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 descr="http://www.aonb.ru/foto/nek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1863" y="2060575"/>
            <a:ext cx="2592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ВНИМАНИЕ !  </a:t>
            </a:r>
            <a:r>
              <a:rPr lang="ru-RU" sz="3600" b="1" i="1" cap="all" dirty="0" smtClean="0">
                <a:solidFill>
                  <a:srgbClr val="FF0000"/>
                </a:solidFill>
              </a:rPr>
              <a:t>задание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429625" cy="849312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0070C0"/>
                </a:solidFill>
              </a:rPr>
              <a:t>Добавьте имя и отчество писателей</a:t>
            </a:r>
          </a:p>
        </p:txBody>
      </p:sp>
      <p:pic>
        <p:nvPicPr>
          <p:cNvPr id="19461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7" name="Picture 6" descr="http://4.bp.blogspot.com/-oIhFGV2o8cE/Ta7WB7C9IUI/AAAAAAAABGY/WAmVRem8Tb8/s1600/image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32856"/>
            <a:ext cx="252028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Прямоугольник 17"/>
          <p:cNvSpPr/>
          <p:nvPr/>
        </p:nvSpPr>
        <p:spPr bwMode="auto">
          <a:xfrm>
            <a:off x="611560" y="4869160"/>
            <a:ext cx="2376264" cy="36004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</a:rPr>
              <a:t>Короленко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084168" y="4869160"/>
            <a:ext cx="2376264" cy="36004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</a:rPr>
              <a:t>Некрасов</a:t>
            </a:r>
          </a:p>
        </p:txBody>
      </p:sp>
      <p:pic>
        <p:nvPicPr>
          <p:cNvPr id="19483" name="Picture 22" descr="http://cdn.endata.cx/data/games/28939/chel_8_88888988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2060575"/>
            <a:ext cx="2447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 bwMode="auto">
          <a:xfrm>
            <a:off x="3419872" y="4869160"/>
            <a:ext cx="2376264" cy="360040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</a:rPr>
              <a:t>Крылов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nimBg="1" autoUpdateAnimBg="0" advAuto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ЗАДАНИЕ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429625" cy="703263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solidFill>
                  <a:srgbClr val="0070C0"/>
                </a:solidFill>
              </a:rPr>
              <a:t>Узнай писателя</a:t>
            </a:r>
          </a:p>
        </p:txBody>
      </p:sp>
      <p:pic>
        <p:nvPicPr>
          <p:cNvPr id="20484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0499" name="Picture 24" descr="http://mixo.com.ua/uploads/posts/2011-10/1317643488_ca447a2e6c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989138"/>
            <a:ext cx="2016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6" descr="http://lermontovpenza.ucoz.ru/_ph/1/2/6018538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27313" y="1989138"/>
            <a:ext cx="1944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8" descr="http://www.studentsoftheworld.info/sites/misc/img/37660_Anton_P_Chekhov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16463" y="1989138"/>
            <a:ext cx="2016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5219700" y="5445125"/>
            <a:ext cx="3311525" cy="863600"/>
          </a:xfrm>
          <a:prstGeom prst="wedgeRectCallout">
            <a:avLst>
              <a:gd name="adj1" fmla="val 49665"/>
              <a:gd name="adj2" fmla="val 22500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sz="1600" b="1" dirty="0">
                <a:solidFill>
                  <a:srgbClr val="CC0000"/>
                </a:solidFill>
              </a:rPr>
              <a:t>Толстой Л.Н.</a:t>
            </a:r>
          </a:p>
          <a:p>
            <a:pPr algn="ctr" eaLnBrk="1" hangingPunct="1"/>
            <a:r>
              <a:rPr lang="ru-RU" sz="1600" b="1" dirty="0">
                <a:solidFill>
                  <a:srgbClr val="CC0000"/>
                </a:solidFill>
              </a:rPr>
              <a:t>Лермонтов М.Ю.</a:t>
            </a:r>
          </a:p>
          <a:p>
            <a:pPr algn="ctr" eaLnBrk="1" hangingPunct="1"/>
            <a:r>
              <a:rPr lang="ru-RU" sz="1600" b="1" dirty="0">
                <a:solidFill>
                  <a:srgbClr val="CC0000"/>
                </a:solidFill>
              </a:rPr>
              <a:t>Чехов А.П., Пушкин А.С.</a:t>
            </a:r>
          </a:p>
        </p:txBody>
      </p:sp>
      <p:pic>
        <p:nvPicPr>
          <p:cNvPr id="20503" name="Picture 30" descr="http://upload.wikimedia.org/wikipedia/commons/thumb/3/3f/Pushkin_04.jpg/160px-Pushkin_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1989138"/>
            <a:ext cx="20177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nimBg="1" autoUpdateAnimBg="0" advAuto="0"/>
      <p:bldP spid="33799" grpId="0" animBg="1" autoUpdateAnimBg="0"/>
      <p:bldP spid="33800" grpId="0" animBg="1" autoUpdateAnimBg="0"/>
      <p:bldP spid="33801" grpId="0" animBg="1" autoUpdateAnimBg="0"/>
      <p:bldP spid="33802" grpId="0" animBg="1" autoUpdateAnimBg="0"/>
      <p:bldP spid="33803" grpId="0" animBg="1" autoUpdateAnimBg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429625" cy="23622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6000" b="1" smtClean="0">
                <a:solidFill>
                  <a:srgbClr val="0070C0"/>
                </a:solidFill>
              </a:rPr>
              <a:t>Чем отличается стихотворение от рассказа? </a:t>
            </a:r>
          </a:p>
        </p:txBody>
      </p:sp>
      <p:pic>
        <p:nvPicPr>
          <p:cNvPr id="21508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nimBg="1" autoUpdateAnimBg="0" advAuto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2264</TotalTime>
  <Words>909</Words>
  <Application>Microsoft Office PowerPoint</Application>
  <PresentationFormat>Экран (4:3)</PresentationFormat>
  <Paragraphs>265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Слайд 1</vt:lpstr>
      <vt:lpstr>Слайд 2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задание</vt:lpstr>
      <vt:lpstr>ВНИМАНИЕ !  ЗАДАНИЕ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ЗАДАНИЕ</vt:lpstr>
      <vt:lpstr>ВНИМАНИЕ ! ЗАДАНИЕ</vt:lpstr>
      <vt:lpstr>ВНИМАНИЕ !  ЗАДАНИЕ</vt:lpstr>
      <vt:lpstr>ВНИМАНИЕ !  ЗАДАНИЕ</vt:lpstr>
      <vt:lpstr>ВНИМАНИЕ !  ЗАДАНИЕ</vt:lpstr>
      <vt:lpstr>ВНИМАНИЕ !  ЗАДАНИЕ</vt:lpstr>
      <vt:lpstr>ВНИМАНИЕ !  ВОПРОС</vt:lpstr>
      <vt:lpstr>Из какого произведения отрывок?</vt:lpstr>
      <vt:lpstr>Из какого произведения отрывок?</vt:lpstr>
      <vt:lpstr>Из какого произведения отрывок?</vt:lpstr>
      <vt:lpstr>Из какого произведения отрывок?</vt:lpstr>
      <vt:lpstr>Из какого произведения отрывок? Чьи слова?</vt:lpstr>
      <vt:lpstr>Из какого произведения отрывок?</vt:lpstr>
      <vt:lpstr>Кого описывает автор?</vt:lpstr>
      <vt:lpstr>Слайд 33</vt:lpstr>
      <vt:lpstr>Слайд 34</vt:lpstr>
      <vt:lpstr>Слайд 35</vt:lpstr>
      <vt:lpstr>Слайд 36</vt:lpstr>
      <vt:lpstr>Слайд 37</vt:lpstr>
    </vt:vector>
  </TitlesOfParts>
  <Manager>Юлия Русскова</Manager>
  <Company>ГОУ СОШ № 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Обществовед</dc:title>
  <dc:subject>Общество</dc:subject>
  <dc:creator>Юлия Русскова;Губарева Л.А.</dc:creator>
  <cp:keywords>Общество, экология, космос, мировой океан, и т.д.</cp:keywords>
  <dc:description>Используется как внеклассное мероприятие в рамках предметной недели</dc:description>
  <cp:lastModifiedBy>Наталья</cp:lastModifiedBy>
  <cp:revision>146</cp:revision>
  <dcterms:created xsi:type="dcterms:W3CDTF">2005-02-06T04:29:15Z</dcterms:created>
  <dcterms:modified xsi:type="dcterms:W3CDTF">2013-06-12T09:14:40Z</dcterms:modified>
  <cp:category>высшая</cp:category>
</cp:coreProperties>
</file>