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3" r:id="rId9"/>
    <p:sldId id="262" r:id="rId10"/>
    <p:sldId id="261" r:id="rId11"/>
    <p:sldId id="264" r:id="rId12"/>
    <p:sldId id="265" r:id="rId13"/>
    <p:sldId id="269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Критерий 1</c:v>
                </c:pt>
              </c:strCache>
            </c:strRef>
          </c:tx>
          <c:cat>
            <c:strRef>
              <c:f>Лист1!$B$2:$B$5</c:f>
              <c:strCache>
                <c:ptCount val="4"/>
                <c:pt idx="0">
                  <c:v>5 "В"</c:v>
                </c:pt>
                <c:pt idx="1">
                  <c:v>6 "В"</c:v>
                </c:pt>
                <c:pt idx="2">
                  <c:v>7 "А"</c:v>
                </c:pt>
                <c:pt idx="3">
                  <c:v>8 "А"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45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Критерий 2</c:v>
                </c:pt>
              </c:strCache>
            </c:strRef>
          </c:tx>
          <c:cat>
            <c:strRef>
              <c:f>Лист1!$B$2:$B$5</c:f>
              <c:strCache>
                <c:ptCount val="4"/>
                <c:pt idx="0">
                  <c:v>5 "В"</c:v>
                </c:pt>
                <c:pt idx="1">
                  <c:v>6 "В"</c:v>
                </c:pt>
                <c:pt idx="2">
                  <c:v>7 "А"</c:v>
                </c:pt>
                <c:pt idx="3">
                  <c:v>8 "А"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</c:v>
                </c:pt>
                <c:pt idx="1">
                  <c:v>80</c:v>
                </c:pt>
                <c:pt idx="2">
                  <c:v>50</c:v>
                </c:pt>
                <c:pt idx="3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Критерий 3</c:v>
                </c:pt>
              </c:strCache>
            </c:strRef>
          </c:tx>
          <c:cat>
            <c:strRef>
              <c:f>Лист1!$B$2:$B$5</c:f>
              <c:strCache>
                <c:ptCount val="4"/>
                <c:pt idx="0">
                  <c:v>5 "В"</c:v>
                </c:pt>
                <c:pt idx="1">
                  <c:v>6 "В"</c:v>
                </c:pt>
                <c:pt idx="2">
                  <c:v>7 "А"</c:v>
                </c:pt>
                <c:pt idx="3">
                  <c:v>8 "А"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60</c:v>
                </c:pt>
                <c:pt idx="1">
                  <c:v>70</c:v>
                </c:pt>
                <c:pt idx="2">
                  <c:v>55</c:v>
                </c:pt>
                <c:pt idx="3">
                  <c:v>70</c:v>
                </c:pt>
              </c:numCache>
            </c:numRef>
          </c:val>
        </c:ser>
        <c:axId val="111883776"/>
        <c:axId val="111885312"/>
      </c:barChart>
      <c:catAx>
        <c:axId val="111883776"/>
        <c:scaling>
          <c:orientation val="minMax"/>
        </c:scaling>
        <c:axPos val="b"/>
        <c:tickLblPos val="nextTo"/>
        <c:crossAx val="111885312"/>
        <c:crosses val="autoZero"/>
        <c:auto val="1"/>
        <c:lblAlgn val="ctr"/>
        <c:lblOffset val="100"/>
      </c:catAx>
      <c:valAx>
        <c:axId val="111885312"/>
        <c:scaling>
          <c:orientation val="minMax"/>
        </c:scaling>
        <c:axPos val="l"/>
        <c:majorGridlines/>
        <c:numFmt formatCode="General" sourceLinked="1"/>
        <c:tickLblPos val="nextTo"/>
        <c:crossAx val="111883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242E-488C-49D7-8329-C9AFE0F8209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E0383-320E-44EF-8E67-969CA3594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383-320E-44EF-8E67-969CA3594CD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262464" cy="352839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Аналитический отчёт за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межаттестационный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период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 2010 - по 2012 год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«Комплексный анализ текста на уроках русского языка».</a:t>
            </a:r>
            <a:b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077072"/>
            <a:ext cx="5472608" cy="1101248"/>
          </a:xfrm>
        </p:spPr>
        <p:txBody>
          <a:bodyPr>
            <a:normAutofit fontScale="25000" lnSpcReduction="20000"/>
          </a:bodyPr>
          <a:lstStyle/>
          <a:p>
            <a:pPr lvl="4" algn="r"/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pPr lvl="4" algn="r"/>
            <a:r>
              <a:rPr lang="ru-RU" sz="8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Левинская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Марина </a:t>
            </a:r>
            <a:r>
              <a:rPr lang="ru-RU" sz="8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Кадировна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8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4" algn="r"/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6" descr="ED001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2209800" cy="223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Комплексный анализ текста. 6 класс.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931224" cy="57092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По тёплому морю проплыва..т корабль. Вдруг моряки видят впереди странный остров (голубовато)зелёного цвета. Этот остров (не)обозначается на картах! Сразу по радио передаёт..</a:t>
            </a:r>
            <a:r>
              <a:rPr lang="ru-RU" dirty="0" err="1" smtClean="0"/>
              <a:t>ся</a:t>
            </a:r>
            <a:r>
              <a:rPr lang="ru-RU" dirty="0" smtClean="0"/>
              <a:t> срочное сообщение На морском пути заметили айсберг!</a:t>
            </a:r>
          </a:p>
          <a:p>
            <a:pPr>
              <a:buNone/>
            </a:pPr>
            <a:r>
              <a:rPr lang="ru-RU" dirty="0" smtClean="0"/>
              <a:t>       Айсберг огромная плавучая </a:t>
            </a:r>
            <a:r>
              <a:rPr lang="ru-RU" dirty="0" err="1" smtClean="0"/>
              <a:t>ледян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гора. Моряки знают с давних пор, что встреча с таким островом может обернут..</a:t>
            </a:r>
            <a:r>
              <a:rPr lang="ru-RU" dirty="0" err="1" smtClean="0"/>
              <a:t>ся</a:t>
            </a:r>
            <a:r>
              <a:rPr lang="ru-RU" dirty="0" smtClean="0"/>
              <a:t> (корабле)крушением. А пр..</a:t>
            </a:r>
            <a:r>
              <a:rPr lang="ru-RU" dirty="0" err="1" smtClean="0"/>
              <a:t>плывают</a:t>
            </a:r>
            <a:r>
              <a:rPr lang="ru-RU" dirty="0" smtClean="0"/>
              <a:t> эти </a:t>
            </a:r>
            <a:r>
              <a:rPr lang="ru-RU" dirty="0" err="1" smtClean="0"/>
              <a:t>ледя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острова из Антарктиды. Медленно </a:t>
            </a:r>
            <a:r>
              <a:rPr lang="ru-RU" dirty="0" err="1" smtClean="0"/>
              <a:t>сполза</a:t>
            </a:r>
            <a:r>
              <a:rPr lang="ru-RU" dirty="0" smtClean="0"/>
              <a:t>..т лёд с береговых склонов и с грохотом </a:t>
            </a:r>
            <a:r>
              <a:rPr lang="ru-RU" dirty="0" err="1" smtClean="0"/>
              <a:t>обламыва</a:t>
            </a:r>
            <a:r>
              <a:rPr lang="ru-RU" dirty="0" smtClean="0"/>
              <a:t>..</a:t>
            </a:r>
            <a:r>
              <a:rPr lang="ru-RU" dirty="0" err="1" smtClean="0"/>
              <a:t>тся</a:t>
            </a:r>
            <a:r>
              <a:rPr lang="ru-RU" dirty="0" smtClean="0"/>
              <a:t>. Взлетают вверх фонтаны брызг, вздымают..</a:t>
            </a:r>
            <a:r>
              <a:rPr lang="ru-RU" dirty="0" err="1" smtClean="0"/>
              <a:t>ся</a:t>
            </a:r>
            <a:r>
              <a:rPr lang="ru-RU" dirty="0" smtClean="0"/>
              <a:t> </a:t>
            </a:r>
            <a:r>
              <a:rPr lang="ru-RU" dirty="0" err="1" smtClean="0"/>
              <a:t>волны.Это</a:t>
            </a:r>
            <a:r>
              <a:rPr lang="ru-RU" dirty="0" smtClean="0"/>
              <a:t> ещё один айсберг отправляет..</a:t>
            </a:r>
            <a:r>
              <a:rPr lang="ru-RU" dirty="0" err="1" smtClean="0"/>
              <a:t>ся</a:t>
            </a:r>
            <a:r>
              <a:rPr lang="ru-RU" dirty="0" smtClean="0"/>
              <a:t> в плавание.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 Задание</a:t>
            </a:r>
          </a:p>
          <a:p>
            <a:pPr lvl="0"/>
            <a:r>
              <a:rPr lang="ru-RU" dirty="0" smtClean="0"/>
              <a:t>Определить тему и основную мысль текста.</a:t>
            </a:r>
          </a:p>
          <a:p>
            <a:pPr lvl="0"/>
            <a:r>
              <a:rPr lang="ru-RU" dirty="0" smtClean="0"/>
              <a:t>Озаглавить текст.</a:t>
            </a:r>
          </a:p>
          <a:p>
            <a:pPr lvl="0"/>
            <a:r>
              <a:rPr lang="ru-RU" dirty="0" smtClean="0"/>
              <a:t>Выписать глаголы с пропущенными орфограммами, объяснить написание.</a:t>
            </a:r>
          </a:p>
          <a:p>
            <a:pPr lvl="0"/>
            <a:r>
              <a:rPr lang="ru-RU" dirty="0" smtClean="0"/>
              <a:t>Выписать сложные существительные и прилагательные, объяснить написание.</a:t>
            </a:r>
          </a:p>
          <a:p>
            <a:pPr lvl="0"/>
            <a:r>
              <a:rPr lang="ru-RU" dirty="0" smtClean="0"/>
              <a:t>Списать 4 и 5 предложения, объяснив и поставив знаки препинания.</a:t>
            </a:r>
          </a:p>
          <a:p>
            <a:pPr lvl="0"/>
            <a:r>
              <a:rPr lang="ru-RU" dirty="0" smtClean="0"/>
              <a:t>Определить вид и переходность глаголов.</a:t>
            </a:r>
          </a:p>
          <a:p>
            <a:pPr lvl="0"/>
            <a:r>
              <a:rPr lang="ru-RU" dirty="0" smtClean="0"/>
              <a:t>Найти глагол по его морфологическим признакам:</a:t>
            </a:r>
          </a:p>
          <a:p>
            <a:pPr>
              <a:buNone/>
            </a:pPr>
            <a:r>
              <a:rPr lang="ru-RU" dirty="0" smtClean="0"/>
              <a:t>         А) несовершенный вид, переходный, 2 спряжения, в настоящем времени, 3 лица, множественного числа.</a:t>
            </a:r>
          </a:p>
          <a:p>
            <a:pPr>
              <a:buNone/>
            </a:pPr>
            <a:r>
              <a:rPr lang="ru-RU" dirty="0" smtClean="0"/>
              <a:t>         Б)  совершенный вид, переходный, 2 спряжения, в прошедшем времени, множественного числа.</a:t>
            </a:r>
          </a:p>
          <a:p>
            <a:r>
              <a:rPr lang="ru-RU" dirty="0" smtClean="0"/>
              <a:t>8.  Разобрать по составу слова: заметили, плавание.</a:t>
            </a:r>
          </a:p>
          <a:p>
            <a:r>
              <a:rPr lang="ru-RU" dirty="0" smtClean="0"/>
              <a:t>9.  Произвести морфологический разбор слова (по) тёплому.</a:t>
            </a:r>
          </a:p>
          <a:p>
            <a:r>
              <a:rPr lang="ru-RU" dirty="0" smtClean="0"/>
              <a:t>10. Написать сочинение-миниатюру « На морском берегу».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Комплексный анализ  текста. 7 класс.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96944" cy="549322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Вставь пропущенные буквы и недостающие знаки препинания. Раскрой скобки: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(1) Бывает, поздней осенью вернётся лето и зацепит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уходящ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 осень огне…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хвостиком. (2) И осень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…т,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разнеж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пр..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тихн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..т. (3) И тогда лес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запахн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..т прощальным ар..матом палой листвы рубиновыми плодами шиповника и янтарём барбариса белым грибом (н..)кем (не)тронутым уже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разваливш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пропита…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водой но всё ещё паху…м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напоминающ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 прошлых погодах;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потеч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…т по лесу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улыбч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…вый добрый дух  от сосны к берёзе, от берёзы к дубу а тот ответит могуч…ми запахами силы крепости и вечности. (4) В запахах леса есть что(то) вечное и (не)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истребимое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особо ощутимое в последние дни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уходящ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осени; она уже освободилась от нудных дождей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злючих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наскоков зазимья: всё ушло всё в прошлом. (5) И будто осень засыпая видит сон о лете а нам показывает свои божестве….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видения во всём величии…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одухотворё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…ой красоты и в животворящ…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ар…матах земли. (6) Благо тому кто сумел впитать всё это с детства и пронёс через жизнь(не)расплёскивая н… капли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дарова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….ого природой сосуда спасения души!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2. Смысловой тип данного текста – это: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повествование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описание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рассуждение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Текст относится к следующему стилю: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официально-деловому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публицистическому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научному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 художественному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Какое сочетание слов служит грамматической основой в 1 предложении?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вернётся лето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захватит осень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вернётся лето и захватит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Среди 1-4 предложений найди предложение, которое связано с предыдущим с помощью повтора слов и союза. Укажи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номер.___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Какие из указанных средств выразительности использованы в тексте?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метафора                                       г) эпитет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сравнение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олицетворение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 по 1-2 примера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а)___________                                 в) 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___________                                 г)_____________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 6 предложении найди слово, состав которого соответствует схеме: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. Выпиши это слово.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Напиши сочинение-миниатюру (5-7 предложений) на тему  «Осенью в лесу».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оценки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-наблюдение за активностью учащихся на занятиях;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-результаты выполнения предложенных заданий;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-анализ промежуточных работ.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Библиография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Малюшкин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А.Б. Комплексный анализ текста. Рабочая тетрадь. – М.: ТЦ Сфера, 2003. – 112 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рекомендации. Русский язык 8 класс./М.М. Разумовская, С.И. Львова, В.И. Капинос, под редакцией М.М. Разумовской. – 4-е издание, стереотип. – М.: Дрофа, 2002. – 128 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язык: теория: Учебник для 5-9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общеобразовательных учреждений. – 6-е издание. – М.: Просвещение, 1997. – 256 с.: ил.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язык: Учебник для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общеобразовательных учреждений./М.М. Разумовская, С.И. Львова, В.И. Капинос, В.В.Львов; под редакцией М.М. Разумовской. – 4-е издание, стереотип. – М.: Дрофа, 2001. – 272 с.: ил., 8л.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язык: Учебник для 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общеобразовательных учреждений./М.М. Разумовская, С.И. Львова, В.И. Капинос, и др.; под редакцией М.М. Разумовской., П.А.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Леканта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6-е издание, стереотип. – М.: Дрофа, 2002. – 320 с.: ил., 8л.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язык. Ответы на экзаменационные билеты: 9 класс. Издательство «экзамен» Москва – 2004 г.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j0088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33610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i="1" u="sng" dirty="0" smtClean="0"/>
              <a:t>ЦЕЛЬ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Овладение учащимися практической грамотностью, языковой и речевой компетентностью при   детальном исследовании текстов.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000" b="1" i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орфографических и пунктуационных умений и навыков;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Научить учащихся производить разноаспектную характеристику текста (частичный анализ, полный анализ);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Продолжить наблюдение над текстовыми характеристиками, сочетая эти наблюдения с языковым разбором – синтаксическим, лексическим, морфологическим и т. д. </a:t>
            </a:r>
          </a:p>
          <a:p>
            <a:pPr>
              <a:buNone/>
            </a:pPr>
            <a:endParaRPr lang="ru-RU" sz="3200" i="1" dirty="0" smtClean="0"/>
          </a:p>
          <a:p>
            <a:endParaRPr lang="ru-RU" dirty="0"/>
          </a:p>
        </p:txBody>
      </p:sp>
      <p:pic>
        <p:nvPicPr>
          <p:cNvPr id="6" name="Picture 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6632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проблемы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Раньше в центре внимания учителя на уроке русского языка находилось письмо, его содержательная сторона.  </a:t>
            </a:r>
          </a:p>
          <a:p>
            <a:r>
              <a:rPr lang="ru-RU" dirty="0" smtClean="0"/>
              <a:t>Сейчас перед  учащимися средних классов очень остро, особенно в последнее время, </a:t>
            </a:r>
            <a:r>
              <a:rPr lang="ru-RU" u="sng" dirty="0" smtClean="0"/>
              <a:t>стоит задача приобретения знаний и умений, необходимых для восприятия   понимания и интерпретации текстов различных стилей и жанров.</a:t>
            </a:r>
          </a:p>
          <a:p>
            <a:r>
              <a:rPr lang="ru-RU" dirty="0" smtClean="0"/>
              <a:t> Учителю необходимо вести работу по формированию и совершенствованию умений и навыков речевой деятельности учащихся, </a:t>
            </a:r>
            <a:r>
              <a:rPr lang="ru-RU" u="sng" dirty="0" smtClean="0"/>
              <a:t>нужно раскрывать учащимся свойства и возможности всех единиц языка с помощью текста или на текстовой основе.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Picture 5" descr="j0088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4081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Предполагаемый результат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По итогам обучения учащиеся смогут:</a:t>
            </a:r>
          </a:p>
          <a:p>
            <a:r>
              <a:rPr lang="ru-RU" dirty="0" smtClean="0"/>
              <a:t> осознанно проводить элементарный языковой анализ художественного текста;</a:t>
            </a:r>
          </a:p>
          <a:p>
            <a:pPr lvl="0"/>
            <a:r>
              <a:rPr lang="ru-RU" dirty="0" smtClean="0"/>
              <a:t>указывать средства связи между частями текста;</a:t>
            </a:r>
          </a:p>
          <a:p>
            <a:pPr lvl="0"/>
            <a:r>
              <a:rPr lang="ru-RU" dirty="0" smtClean="0"/>
              <a:t>определить тему и основную мысль текста;</a:t>
            </a:r>
          </a:p>
          <a:p>
            <a:pPr lvl="0"/>
            <a:r>
              <a:rPr lang="ru-RU" dirty="0" smtClean="0"/>
              <a:t>определить тип и стиль речи;</a:t>
            </a:r>
          </a:p>
          <a:p>
            <a:pPr lvl="0"/>
            <a:r>
              <a:rPr lang="ru-RU" dirty="0" smtClean="0"/>
              <a:t>использовать знания о тексте и изобразительно-выразительных средствах языка при анализе текста;</a:t>
            </a:r>
          </a:p>
          <a:p>
            <a:pPr lvl="0"/>
            <a:r>
              <a:rPr lang="ru-RU" dirty="0" smtClean="0"/>
              <a:t>производить анализ орфографии текста:</a:t>
            </a:r>
          </a:p>
          <a:p>
            <a:pPr lvl="0"/>
            <a:r>
              <a:rPr lang="ru-RU" dirty="0" smtClean="0"/>
              <a:t>выполнять основные виды грамматических разборов.</a:t>
            </a:r>
          </a:p>
          <a:p>
            <a:endParaRPr lang="ru-RU" dirty="0"/>
          </a:p>
        </p:txBody>
      </p:sp>
      <p:pic>
        <p:nvPicPr>
          <p:cNvPr id="4" name="Picture 4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4664"/>
            <a:ext cx="1460476" cy="239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Технология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Материал </a:t>
            </a:r>
            <a:r>
              <a:rPr lang="ru-RU" dirty="0" smtClean="0"/>
              <a:t>для комплексного обучения языку и речи - тексты различные по типу и стилю. </a:t>
            </a:r>
          </a:p>
          <a:p>
            <a:pPr>
              <a:buNone/>
            </a:pPr>
            <a:r>
              <a:rPr lang="ru-RU" dirty="0" smtClean="0"/>
              <a:t>   Анализ текста начинается с заданий, связанных с речевым развитием школьников:</a:t>
            </a:r>
          </a:p>
          <a:p>
            <a:r>
              <a:rPr lang="ru-RU" dirty="0" smtClean="0"/>
              <a:t>1.выразительное чтение текста;</a:t>
            </a:r>
          </a:p>
          <a:p>
            <a:r>
              <a:rPr lang="ru-RU" dirty="0" smtClean="0"/>
              <a:t>2.определение темы и идеи, типа и стиля текста;</a:t>
            </a:r>
          </a:p>
          <a:p>
            <a:r>
              <a:rPr lang="ru-RU" dirty="0" smtClean="0"/>
              <a:t>3.составление плана, конспекта;</a:t>
            </a:r>
          </a:p>
          <a:p>
            <a:r>
              <a:rPr lang="ru-RU" dirty="0" smtClean="0"/>
              <a:t>4.вопросы, проверяющие грамматические умения и навыки.</a:t>
            </a:r>
          </a:p>
          <a:p>
            <a:endParaRPr lang="ru-RU" dirty="0"/>
          </a:p>
        </p:txBody>
      </p:sp>
      <p:pic>
        <p:nvPicPr>
          <p:cNvPr id="4" name="Picture 6" descr="n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016473" cy="1464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b="1" dirty="0" smtClean="0"/>
              <a:t>Работа над текстом включает следующие компоненты:</a:t>
            </a:r>
          </a:p>
          <a:p>
            <a:r>
              <a:rPr lang="ru-RU" dirty="0" smtClean="0"/>
              <a:t> -  Текст и его строение. Определение функционального  стиля текста. Работа со смысловыми типами речи. Работа с основной мыслью текста. Освоение приёмов логического разворачивания основной мысли (тезиса). Работа с языковыми средствами, обеспечивающими связность текста. Анализ изобразительно-выразительных средств языка, оформляющих функциональные стили речи.</a:t>
            </a:r>
          </a:p>
          <a:p>
            <a:pPr>
              <a:buNone/>
            </a:pPr>
            <a:r>
              <a:rPr lang="ru-RU" b="1" dirty="0" smtClean="0"/>
              <a:t>    Виды грамматического разбора</a:t>
            </a:r>
            <a:endParaRPr lang="ru-RU" dirty="0" smtClean="0"/>
          </a:p>
          <a:p>
            <a:r>
              <a:rPr lang="ru-RU" dirty="0" smtClean="0"/>
              <a:t>  - Фонетический, орфографический, морфологический разбор слов, морфемный и словообразовательный анализ,  синтаксический разбор словосочетаний и предложений.</a:t>
            </a:r>
          </a:p>
          <a:p>
            <a:pPr>
              <a:buNone/>
            </a:pPr>
            <a:r>
              <a:rPr lang="ru-RU" b="1" dirty="0" smtClean="0"/>
              <a:t>   Целостное рассмотрение текста</a:t>
            </a:r>
            <a:endParaRPr lang="ru-RU" dirty="0" smtClean="0"/>
          </a:p>
          <a:p>
            <a:r>
              <a:rPr lang="ru-RU" dirty="0" smtClean="0"/>
              <a:t>  - Комплексный анализ текстов различных стилей речи. </a:t>
            </a:r>
          </a:p>
        </p:txBody>
      </p:sp>
      <p:pic>
        <p:nvPicPr>
          <p:cNvPr id="4" name="Picture 7" descr="guest-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1354137" cy="12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Развитие орфографической зоркости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 каждому тексту прилагаются вопросы, составленные с учетом его лингвистического, стилистического и художественного своеобразия;</a:t>
            </a:r>
          </a:p>
          <a:p>
            <a:r>
              <a:rPr lang="ru-RU" dirty="0" smtClean="0"/>
              <a:t>Получив текст и задания к нему, учащиеся определяет тему, идею, анализирует структуру текста, лексику, типичные синтаксические конструкции, особенности авторского языка;</a:t>
            </a:r>
          </a:p>
          <a:p>
            <a:r>
              <a:rPr lang="ru-RU" dirty="0" smtClean="0"/>
              <a:t>Исследуя предложенный текст детально, кропотливо и вдумчиво и пытаясь охарактеризовать его как единое целое, работая то с отдельными словами, то с предложениями, ученик тренирует свою внутреннюю зрительную память, а значит, развивает орфографическую зоркость.</a:t>
            </a:r>
            <a:endParaRPr lang="ru-RU" dirty="0"/>
          </a:p>
        </p:txBody>
      </p:sp>
      <p:pic>
        <p:nvPicPr>
          <p:cNvPr id="4" name="Picture 5" descr="bumag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4664"/>
            <a:ext cx="1471612" cy="1557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Комплексный анализ текста. </a:t>
            </a:r>
            <a:br>
              <a:rPr lang="ru-RU" b="1" dirty="0" smtClean="0"/>
            </a:br>
            <a:r>
              <a:rPr lang="ru-RU" b="1" dirty="0" smtClean="0"/>
              <a:t> 5 класс.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91264" cy="5421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/>
              <a:t>План анализа</a:t>
            </a:r>
          </a:p>
          <a:p>
            <a:pPr lvl="0"/>
            <a:r>
              <a:rPr lang="ru-RU" dirty="0" smtClean="0"/>
              <a:t>Озаглавить текст.</a:t>
            </a:r>
          </a:p>
          <a:p>
            <a:pPr lvl="0"/>
            <a:r>
              <a:rPr lang="ru-RU" dirty="0" smtClean="0"/>
              <a:t>Определить тему и основную мысль текста.</a:t>
            </a:r>
          </a:p>
          <a:p>
            <a:pPr lvl="0"/>
            <a:r>
              <a:rPr lang="ru-RU" dirty="0" smtClean="0"/>
              <a:t>Найти и выписать ключевые слова.</a:t>
            </a:r>
          </a:p>
          <a:p>
            <a:pPr lvl="0"/>
            <a:r>
              <a:rPr lang="ru-RU" dirty="0" smtClean="0"/>
              <a:t>Определить стиль текста и доказать свое мнение.</a:t>
            </a:r>
          </a:p>
          <a:p>
            <a:pPr lvl="0"/>
            <a:r>
              <a:rPr lang="ru-RU" dirty="0" smtClean="0"/>
              <a:t>Определить тип речи и доказать своё мнение.</a:t>
            </a:r>
          </a:p>
          <a:p>
            <a:pPr lvl="0"/>
            <a:r>
              <a:rPr lang="ru-RU" dirty="0" smtClean="0"/>
              <a:t>Списать текст, вставить пропущенные буквы и расставить знаки препинания.</a:t>
            </a:r>
          </a:p>
          <a:p>
            <a:r>
              <a:rPr lang="ru-RU" dirty="0" smtClean="0"/>
              <a:t>(Возможны задания типа: сгруппировать слова по орфограммам, написание сочинения-миниатюры и др.)</a:t>
            </a:r>
          </a:p>
          <a:p>
            <a:endParaRPr lang="ru-RU" dirty="0"/>
          </a:p>
        </p:txBody>
      </p:sp>
      <p:pic>
        <p:nvPicPr>
          <p:cNvPr id="4" name="Picture 7" descr="guest-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354137" cy="12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Текст «Муравей и голубка»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568952" cy="57332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Муравей спустился 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руч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захотел напит(?)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Волна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захле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стн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нула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его и чуть не потопила. Голубка несла ветку. Она увидела – муравей тонет(?) и бросила ему ветку в ручей.  Муравей сел на ветку и спасся. Потом охотник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с,сс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тавил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сеть на голу(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б,п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хотел захлопнуть. Муравей по(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т,д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)полз,  к охотнику (?) и укусил его за ногу. Охотник охнул и уронил сеть.  Голу(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б,п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з.с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)порхнула (?) и улетела.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Задания к тексту.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Прочитайте текст выразительно, то есть с паузами и смысловыми ударениями на отдельных словах, соблюдая нормы произношения. Можно ли данный текст озаглавить иначе – «Долг платежом красен»? Докажите.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Определите его стиль и тип речи. 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Определите главную мысль текста.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Выпишите и сгруппируйте из текста слова на следующие орфограммы:</a:t>
            </a:r>
          </a:p>
          <a:p>
            <a:pPr lvl="1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Правописание безударной проверяемой гласной;</a:t>
            </a:r>
          </a:p>
          <a:p>
            <a:pPr lvl="1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Слова с орфограммами согласных в корне</a:t>
            </a:r>
          </a:p>
          <a:p>
            <a:pPr lvl="1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Правописание Ь в словах</a:t>
            </a:r>
          </a:p>
          <a:p>
            <a:pPr lvl="1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Правописание приставок в русском языке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Подберите синонимы к словам: захлестнула, охнул.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Объясните графически постановку (или отсутствие) знаков препинания.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683</TotalTime>
  <Words>1243</Words>
  <Application>Microsoft Office PowerPoint</Application>
  <PresentationFormat>Экран (4:3)</PresentationFormat>
  <Paragraphs>125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Аналитический отчёт за  межаттестационный период  с 2010 - по 2012 год «Комплексный анализ текста на уроках русского языка». </vt:lpstr>
      <vt:lpstr>ЦЕЛЬ:</vt:lpstr>
      <vt:lpstr>Актуальность проблемы </vt:lpstr>
      <vt:lpstr>Предполагаемый результат </vt:lpstr>
      <vt:lpstr>Технология работы </vt:lpstr>
      <vt:lpstr>Слайд 6</vt:lpstr>
      <vt:lpstr>Развитие орфографической зоркости</vt:lpstr>
      <vt:lpstr>     Комплексный анализ текста.   5 класс. </vt:lpstr>
      <vt:lpstr>Текст «Муравей и голубка»</vt:lpstr>
      <vt:lpstr>Комплексный анализ текста. 6 класс.   </vt:lpstr>
      <vt:lpstr>Комплексный анализ  текста. 7 класс.</vt:lpstr>
      <vt:lpstr>Слайд 12</vt:lpstr>
      <vt:lpstr>критерии оценки</vt:lpstr>
      <vt:lpstr>Результаты деятельности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отчёт за  межаттестационный период  с 2010 - по 2012 год</dc:title>
  <cp:lastModifiedBy>123</cp:lastModifiedBy>
  <cp:revision>76</cp:revision>
  <dcterms:modified xsi:type="dcterms:W3CDTF">2014-10-12T21:33:59Z</dcterms:modified>
</cp:coreProperties>
</file>