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91" r:id="rId3"/>
    <p:sldId id="292" r:id="rId4"/>
    <p:sldId id="293" r:id="rId5"/>
    <p:sldId id="260" r:id="rId6"/>
    <p:sldId id="294" r:id="rId7"/>
    <p:sldId id="296" r:id="rId8"/>
    <p:sldId id="297" r:id="rId9"/>
    <p:sldId id="266" r:id="rId10"/>
    <p:sldId id="295" r:id="rId11"/>
    <p:sldId id="258" r:id="rId12"/>
    <p:sldId id="298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D5ED2D-1BA0-4E82-ACDC-FA4D53E15BC0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D23700-7202-4944-A27D-954D8D2F9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44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446C99-7D3A-4BC2-8AFF-0CEE837D4E85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8797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05C1-5C35-4516-BB6B-58AF8949014B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E3F6-8000-4FB3-B620-816791263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18367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6BB4-10B1-45FE-AC6B-1D316BA874F0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1BFA-F10A-47BA-9447-D3A9E54B4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5856"/>
      </p:ext>
    </p:extLst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6804-0155-4AFA-BDAC-EED00C0F2637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8A29-EEEA-4797-A8D3-41025CF0A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97119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2E29-610B-4B2B-B00A-3D943005FF20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4CEB-42AB-4EAC-A577-8063934DD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8336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0D0B-3F7C-4461-8E10-8AA804D604E5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09E3-F3CC-4E40-A26B-86AA2A3FF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24304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16FA-4C82-4B4E-BD6E-D3174E0A2766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F52C-5A1A-4523-BFD3-C9C8E1430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16434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771F-8F27-4C2A-8BB5-70ECB4AF5614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7830-E54E-4E00-A9D3-2896A7E29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96480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BFF6-4F7C-4546-B3F7-E5E95B36DFDC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A5E8-A7CF-4D19-AB91-3B5788092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40641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36A9-9D4A-4D5B-A7C5-C99FFA7A2B37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07E7-A657-49FA-9857-A1F1FABC4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44340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05B3-5CDE-4E54-86E7-BBF747A26CE8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5D70-924A-4EB3-B5ED-69A9241D7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8762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10F3-BAA6-40D5-A17D-D0EF80592FBA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ADB0-EA39-4D09-910B-DE693AB30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3672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7490FF-D37F-4E3D-ABD9-66EE9F10CAB6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64388D-802B-422E-A64E-0875AF3D5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F%D0%BE%D1%81_%D0%BE_%D0%93%D0%B8%D0%BB%D1%8C%D0%B3%D0%B0%D0%BC%D0%B5%D1%88%D0%B5" TargetMode="External"/><Relationship Id="rId2" Type="http://schemas.openxmlformats.org/officeDocument/2006/relationships/hyperlink" Target="http://briefly.ru/_/pesn_o_roland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F%D0%B5%D1%81%D0%BD%D1%8C_%D0%BE_%D0%A0%D0%BE%D0%BB%D0%B0%D0%BD%D0%B4%D0%B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i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«Героический эпос народов мира»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(урок 1/2)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943972"/>
            <a:ext cx="5904656" cy="39325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0" y="5949280"/>
            <a:ext cx="5096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0175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героического эпоса народов мира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5400" y="608013"/>
            <a:ext cx="91440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выдающимся памят­никам героического эпоса относится </a:t>
            </a:r>
            <a:r>
              <a:rPr lang="ru-RU" sz="2400" b="1" spc="-7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шумерский эпос «Сказание о Гильгамеше» (</a:t>
            </a:r>
            <a:r>
              <a:rPr lang="ru-RU" sz="2400" b="1" spc="-7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2400" b="1" spc="-7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1800г. до н.э.). </a:t>
            </a:r>
          </a:p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из самых поэтичных произ­ведений рассказывает об отважном народном герое Гильгамеше, ко­торый отправился на поиски мудрости, счастья и бессмертия.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8513" y="6142038"/>
            <a:ext cx="522763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Статуя Гильгамеша со львом из дворца</a:t>
            </a:r>
          </a:p>
          <a:p>
            <a:pPr eaLnBrk="1" hangingPunct="1"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Саргона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в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Дур-Шаррукине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8 в. до н.э.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6" y="2214000"/>
            <a:ext cx="1990289" cy="4644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8" descr="gilgamesh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602" y="2216858"/>
            <a:ext cx="3940614" cy="3996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3250" name="Picture 2" descr="Иллюстрация № 1 к книге &quot;Эпос о Гильгамеше (&quot;О все видавшем&quot;)&quot;, фотография, изображение, картинк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9875" y="2216858"/>
            <a:ext cx="2380597" cy="399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41875" y="2222500"/>
            <a:ext cx="2598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Гильгамеш и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Энкиду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" y="187325"/>
            <a:ext cx="9036050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Интересен индийский народный эпос «Махабхарата», соз­данный к середине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тысячелетия нашей эры на санскрите - древнейшем индийском литературном языке. </a:t>
            </a:r>
          </a:p>
          <a:p>
            <a:pPr algn="ctr"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сложился на основе сказаний и легенд и повествует о битве двух родов и их союзников за господство в царстве, расположенном в верхнем течении реки Ганг.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268559"/>
            <a:ext cx="5808325" cy="42484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340" name="Picture 2" descr="C:\Users\User\Desktop\356px-Om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387600"/>
            <a:ext cx="13684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38016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«Махабхарата» - книжные иллюстрации</a:t>
            </a:r>
          </a:p>
        </p:txBody>
      </p:sp>
      <p:pic>
        <p:nvPicPr>
          <p:cNvPr id="7172" name="Picture 4" descr="http://vaikuntha.ru/uploads/images/751/87440ec81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829" y="2282149"/>
            <a:ext cx="3079800" cy="424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3" y="1916113"/>
            <a:ext cx="4356100" cy="3109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средние века у многих народов Западной Европы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сложился герои­ческий эпос, отразивший рыцарские идеалы доблести и чести.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5298" name="Picture 2" descr="http://lidersys.ru/wp-content/uploads/2012/05/Spiritual_Warrio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188" y="914819"/>
            <a:ext cx="3987804" cy="51125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3" y="115888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наиболее значимым следует отнести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8" y="657032"/>
            <a:ext cx="2490698" cy="306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4274" name="Picture 2" descr="http://www.russianplanet.ru/filolog/epos/cid/images/cid2-2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8756" y="657032"/>
            <a:ext cx="2345492" cy="30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7610" y="657032"/>
            <a:ext cx="1880374" cy="306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4276" name="Picture 4" descr="http://www.libex.ru/dimg/140b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57032"/>
            <a:ext cx="2281888" cy="30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2963" y="3013075"/>
            <a:ext cx="16684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Беовульф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Англии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1288" y="2924175"/>
            <a:ext cx="1674812" cy="747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17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«Песнь о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нибелунгах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Германии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24663" y="3038475"/>
            <a:ext cx="22383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«Старшая Эдда» в Исландии</a:t>
            </a:r>
          </a:p>
        </p:txBody>
      </p:sp>
      <p:pic>
        <p:nvPicPr>
          <p:cNvPr id="54280" name="Picture 8" descr="http://upload.wikimedia.org/wikipedia/commons/1/18/Mort_de_Roland.jpg?uselang=ru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794" y="3723562"/>
            <a:ext cx="3854769" cy="313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4" name="Picture 12" descr="http://www.bochkavpechatleniy.com/data/upload/3843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605880" cy="313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575175" y="3779838"/>
            <a:ext cx="40751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Карело-финский эпос «Кале­вала»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950" y="3779838"/>
            <a:ext cx="3825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«Песнь о Роланде» во Франции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00563" y="2997200"/>
            <a:ext cx="2270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«Песнь о моём Сиде» в Испании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" y="107950"/>
            <a:ext cx="9144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Народно-героический французский эпос </a:t>
            </a:r>
          </a:p>
          <a:p>
            <a:pPr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"Песнь о Роланде".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7988" y="4076700"/>
            <a:ext cx="212883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Роланд получает меч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Дюрандаль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рук Карла Великого</a:t>
            </a:r>
          </a:p>
        </p:txBody>
      </p:sp>
      <p:pic>
        <p:nvPicPr>
          <p:cNvPr id="57346" name="Picture 2" descr="File:Rolandfealt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824" y="1177138"/>
            <a:ext cx="2742296" cy="30439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575" y="5949950"/>
            <a:ext cx="19780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Гибель Роланда.</a:t>
            </a:r>
          </a:p>
        </p:txBody>
      </p:sp>
      <p:pic>
        <p:nvPicPr>
          <p:cNvPr id="6" name="Picture 8" descr="http://upload.wikimedia.org/wikipedia/commons/1/18/Mort_de_Roland.jpg?uselang=r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4141440"/>
            <a:ext cx="3734273" cy="26109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www.myjulia.ru/data/cache/2009/01/28/30286_3396-800x6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89" y="1700808"/>
            <a:ext cx="2721815" cy="4103239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Иллюстрация № 4 к книге &quot;Песнь о Роланде&quot;, фотография, изображение, картинка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4388" y="693240"/>
            <a:ext cx="2571811" cy="34558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3605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468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обозначает слово «эпос»?</a:t>
            </a:r>
          </a:p>
          <a:p>
            <a:pPr marL="468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героический  эпос?</a:t>
            </a:r>
          </a:p>
          <a:p>
            <a:pPr marL="468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же возник и сложился героический эпос народов мира?</a:t>
            </a:r>
          </a:p>
          <a:p>
            <a:pPr marL="468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называли людей, которые «сказывали»?</a:t>
            </a:r>
          </a:p>
          <a:p>
            <a:pPr marL="468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памятники героического эпоса народов мира. </a:t>
            </a:r>
          </a:p>
          <a:p>
            <a:pPr marL="468000" indent="-32400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ком нам рассказывает шумерский эпос «Сказание </a:t>
            </a: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Гильгамеше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</a:p>
        </p:txBody>
      </p:sp>
      <p:pic>
        <p:nvPicPr>
          <p:cNvPr id="3" name="Picture 8" descr="gilgamesh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46" y="3717032"/>
            <a:ext cx="2932502" cy="297371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/>
        </p:blipFill>
        <p:spPr>
          <a:xfrm>
            <a:off x="3058146" y="3284984"/>
            <a:ext cx="3667305" cy="34777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http://www.myjulia.ru/data/cache/2009/01/28/30286_3396-800x6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350" y="3284984"/>
            <a:ext cx="2306924" cy="34777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140516"/>
            <a:ext cx="8928992" cy="688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lnSpc>
                <a:spcPct val="9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Литература.</a:t>
            </a: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 «Мировая художественная культура». 7-9 классы: Базовый уровень.  </a:t>
            </a:r>
            <a:r>
              <a:rPr lang="ru-RU" b="1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Г.И.Данилова</a:t>
            </a: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Москва. Дрофа. 2010 год.</a:t>
            </a: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Мир художественной культуры (поурочное планирование), 8 класс. </a:t>
            </a:r>
            <a:r>
              <a:rPr lang="ru-RU" sz="2000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Н.Н.Куцман</a:t>
            </a:r>
            <a:r>
              <a:rPr lang="ru-RU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Волгоград. Корифей. 2009 год.</a:t>
            </a:r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u="sng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http://briefly.ru/_/pesn_o_rolande/</a:t>
            </a:r>
            <a:endParaRPr lang="ru-RU" sz="1100" b="1" dirty="0" smtClean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Википедия – 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://</a:t>
            </a:r>
            <a:r>
              <a:rPr lang="en-US" b="1" u="sng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ru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b="1" u="sng" dirty="0" err="1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wikipedia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org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wiki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BF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BE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1%81_%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BE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_%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0%93%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8%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1%8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3%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BC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5%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1%88%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0%</a:t>
            </a:r>
            <a:r>
              <a:rPr lang="en-US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B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5</a:t>
            </a:r>
            <a:endParaRPr lang="ru-RU" sz="1100" b="1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Википедия –</a:t>
            </a:r>
            <a:r>
              <a:rPr lang="ru-RU" sz="11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https://ru.wikipedia.org/wiki/%D0%9F%D0%B5%D1%81%D0%BD%D1%8C_%D0%BE_%D0%A0%D0%BE%D0%BB%D0%B0%D0%BD%D0%B4%D0%B5</a:t>
            </a:r>
            <a:endParaRPr lang="ru-RU" sz="1100" b="1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70"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80899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36" y="2994343"/>
            <a:ext cx="2546484" cy="331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4" descr="http://www.irkutsk-350.ru/upload/iblock/b07/kyozewym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7420" y="3501008"/>
            <a:ext cx="2148596" cy="331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dacha-sad.com/wp-content/uploads/2011/03/0011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501008"/>
            <a:ext cx="2453714" cy="331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sielbysam.ru/articles/for_tea2.jpg"/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025531"/>
            <a:ext cx="1968313" cy="331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7788" y="115888"/>
            <a:ext cx="9036050" cy="28781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504000" indent="-32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термин «многообразие культур»? </a:t>
            </a:r>
          </a:p>
          <a:p>
            <a:pPr marL="504000" indent="-32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проявляется многообразие культур? </a:t>
            </a:r>
          </a:p>
          <a:p>
            <a:pPr marL="504000" indent="-32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чайной церемонии. </a:t>
            </a:r>
          </a:p>
          <a:p>
            <a:pPr marL="504000" indent="-32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икебана?  Что означают ее составные части? </a:t>
            </a:r>
          </a:p>
          <a:p>
            <a:pPr marL="504000" indent="-32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Каково значение  японских садов? Назовите их виды.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6988"/>
            <a:ext cx="9036050" cy="1416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Эпос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греч. - «слово, повество­вание») –</a:t>
            </a:r>
          </a:p>
          <a:p>
            <a:pPr algn="ctr" eaLnBrk="1" hangingPunct="1">
              <a:lnSpc>
                <a:spcPts val="3000"/>
              </a:lnSpc>
              <a:defRPr/>
            </a:pPr>
            <a:r>
              <a:rPr lang="ru-RU" sz="28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трёх родов литературы, повествующий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различных событиях, происшедших в прошлом.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373688"/>
            <a:ext cx="9144000" cy="137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5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истории мировой культуры особое место принадлежит героическому эпосу, художественно отразившему представления об историческом прошлом, воссоздавшем целостные кар­тины народной жизни.</a:t>
            </a:r>
          </a:p>
        </p:txBody>
      </p:sp>
      <p:pic>
        <p:nvPicPr>
          <p:cNvPr id="35844" name="Picture 4" descr="http://www.icr.su/upload/iblock/3e9/full_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374933"/>
            <a:ext cx="5461656" cy="406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7000" y="3895725"/>
            <a:ext cx="2667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Н.К.Рерих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Иллюстрация к монгольскому героическому эпосу «Бум-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Эрдени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1947г.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1113" y="595313"/>
            <a:ext cx="75596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Героический эпос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" pitchFamily="2" charset="0"/>
              </a:rPr>
              <a:t>народов мира являет­ся единственным свидетелем отдалённой эпохи.</a:t>
            </a:r>
          </a:p>
        </p:txBody>
      </p:sp>
      <p:pic>
        <p:nvPicPr>
          <p:cNvPr id="49156" name="Picture 4" descr="http://www.erzan.ru/files/u1/________________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5133975" cy="3905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234950"/>
            <a:ext cx="5327650" cy="522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663" y="1052513"/>
            <a:ext cx="2879725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38" y="1789113"/>
            <a:ext cx="3887787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исторических событиях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9338" y="1787525"/>
            <a:ext cx="3856037" cy="830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подвигах легендарных героев</a:t>
            </a:r>
          </a:p>
        </p:txBody>
      </p:sp>
      <p:cxnSp>
        <p:nvCxnSpPr>
          <p:cNvPr id="8" name="Прямая со стрелкой 7"/>
          <p:cNvCxnSpPr>
            <a:stCxn id="3" idx="2"/>
            <a:endCxn id="4" idx="0"/>
          </p:cNvCxnSpPr>
          <p:nvPr/>
        </p:nvCxnSpPr>
        <p:spPr>
          <a:xfrm flipH="1">
            <a:off x="4454525" y="757238"/>
            <a:ext cx="0" cy="295275"/>
          </a:xfrm>
          <a:prstGeom prst="straightConnector1">
            <a:avLst/>
          </a:prstGeom>
          <a:ln w="57150" cap="sq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6" idx="0"/>
          </p:cNvCxnSpPr>
          <p:nvPr/>
        </p:nvCxnSpPr>
        <p:spPr>
          <a:xfrm>
            <a:off x="4454525" y="1514475"/>
            <a:ext cx="2333625" cy="273050"/>
          </a:xfrm>
          <a:prstGeom prst="straightConnector1">
            <a:avLst/>
          </a:prstGeom>
          <a:ln w="57150" cap="sq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5" idx="0"/>
          </p:cNvCxnSpPr>
          <p:nvPr/>
        </p:nvCxnSpPr>
        <p:spPr>
          <a:xfrm flipH="1">
            <a:off x="2308225" y="1514475"/>
            <a:ext cx="2146300" cy="274638"/>
          </a:xfrm>
          <a:prstGeom prst="straightConnector1">
            <a:avLst/>
          </a:prstGeom>
          <a:ln w="57150" cap="sq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0" y="5300663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 народов мира  от­ражает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глубины народной памяти. Знакомясь с художе­ственными традициями народов мира, мы обращаемся именно к героическому эпосу, к седой древности.</a:t>
            </a:r>
          </a:p>
        </p:txBody>
      </p:sp>
      <p:pic>
        <p:nvPicPr>
          <p:cNvPr id="7178" name="Picture 10" descr="http://myfhology.info/heroes/g/herakl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2719388"/>
            <a:ext cx="320833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" name="Прямоугольник 5119"/>
          <p:cNvSpPr/>
          <p:nvPr/>
        </p:nvSpPr>
        <p:spPr>
          <a:xfrm>
            <a:off x="915988" y="4830763"/>
            <a:ext cx="9779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Геракл</a:t>
            </a:r>
          </a:p>
        </p:txBody>
      </p:sp>
      <p:pic>
        <p:nvPicPr>
          <p:cNvPr id="5132" name="Picture 12" descr="http://harmonia.tomsk.ru/files/bez_razgadki_24/Urij_Pantuhin._Aleksandr_Nevskij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590" y="2720777"/>
            <a:ext cx="3276466" cy="262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Прямоугольник 5120"/>
          <p:cNvSpPr/>
          <p:nvPr/>
        </p:nvSpPr>
        <p:spPr>
          <a:xfrm>
            <a:off x="3267075" y="4902200"/>
            <a:ext cx="24447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Невский</a:t>
            </a:r>
          </a:p>
        </p:txBody>
      </p:sp>
      <p:pic>
        <p:nvPicPr>
          <p:cNvPr id="5134" name="Picture 14" descr="http://1.bp.blogspot.com/_MLBR1d2y1Hc/R3PgjV4yIXI/AAAAAAAAADg/Y8tUIvfWvn0/s320/murom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4197" y="2719966"/>
            <a:ext cx="2386224" cy="262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7693025" y="2719388"/>
            <a:ext cx="1355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Муромец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38650" y="2028825"/>
            <a:ext cx="4535488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«Первые победы над природой вызвали в нём </a:t>
            </a:r>
          </a:p>
          <a:p>
            <a:pPr eaLnBrk="1" hangingPunct="1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народе. - Г. Д.) ощущение своей устойчивости, гордости собою, желание новых побед и побудили к созданию героического эпоса».</a:t>
            </a:r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Горький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9050" y="4191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 восходит к древнейшим мифам и отражает мифи­ческие представления человека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природе и окружающем мире.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475" y="6054725"/>
            <a:ext cx="38338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.Горький (1868-1936)</a:t>
            </a:r>
          </a:p>
        </p:txBody>
      </p:sp>
      <p:pic>
        <p:nvPicPr>
          <p:cNvPr id="6" name="Picture 2" descr="C:\Users\User\Desktop\Максим Горьки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35" y="1628800"/>
            <a:ext cx="3723421" cy="4479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6850"/>
            <a:ext cx="9144000" cy="1760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Сформировался эпос в устной форме, передавался из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 в уста, от одного поколения сказителей к другому.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 он обрастал новы­ми сюжетами и образами. Позднее он был закреплён и в книжной форме и дошёл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нас в виде обширных произведений.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4713" y="6188075"/>
            <a:ext cx="13096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Гусляры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http://nearyou.ru/vvasnetsov/b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957039"/>
            <a:ext cx="5390021" cy="43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1863" y="6135688"/>
            <a:ext cx="2678112" cy="606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ts val="2000"/>
              </a:lnSpc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Летописец Нестор</a:t>
            </a:r>
          </a:p>
          <a:p>
            <a:pPr algn="ctr" eaLnBrk="1" hangingPunct="1">
              <a:lnSpc>
                <a:spcPts val="2000"/>
              </a:lnSpc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ер.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– нач.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в.)</a:t>
            </a:r>
          </a:p>
        </p:txBody>
      </p:sp>
      <p:pic>
        <p:nvPicPr>
          <p:cNvPr id="50182" name="Picture 6" descr="http://www.abc-people.com/shop/nestor_chronicler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7995" y="1941150"/>
            <a:ext cx="3325534" cy="43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эпос - результат коллективного народного творче­ства,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неизвестны имена его создателей.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есть произведения, которые создали  отдельные сказители или певцы. Знаменитые «Илиада» и «Одиссея», как известно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были написаны единственным авто­ром — Гомером.</a:t>
            </a:r>
          </a:p>
        </p:txBody>
      </p:sp>
      <p:pic>
        <p:nvPicPr>
          <p:cNvPr id="4" name="Picture 2" descr="C:\Users\User\Desktop\Гомер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14" y="1948096"/>
            <a:ext cx="3377374" cy="44199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838" y="4927600"/>
            <a:ext cx="22812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Обложки </a:t>
            </a:r>
          </a:p>
          <a:p>
            <a:pPr algn="r" eaLnBrk="1" hangingPunct="1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аудиокниг «Илиада» и «Одиссея»</a:t>
            </a:r>
          </a:p>
        </p:txBody>
      </p:sp>
      <p:pic>
        <p:nvPicPr>
          <p:cNvPr id="52228" name="Picture 4" descr="http://img11.nnm.me/7/9/5/d/e/d2c896d97804a434c62ae3bc8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898" y="1975656"/>
            <a:ext cx="2965512" cy="2965512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375" y="6197600"/>
            <a:ext cx="27892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Гомер (VIII в. до н.э.)</a:t>
            </a:r>
          </a:p>
        </p:txBody>
      </p:sp>
      <p:pic>
        <p:nvPicPr>
          <p:cNvPr id="9" name="Picture 2" descr="http://alphabook.ru/wp-content/uploads/2010/08/gomer-iliad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3103887" cy="310388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2225" y="5516563"/>
            <a:ext cx="9144000" cy="1131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рассказе «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Кемейский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певец» очень точно воссоздана картина создания эпо­са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разговоре греческого юноши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Мегеса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древнего старца-сказителя</a:t>
            </a:r>
          </a:p>
        </p:txBody>
      </p:sp>
      <p:pic>
        <p:nvPicPr>
          <p:cNvPr id="8197" name="Picture 5" descr="http://upload.wikimedia.org/wikipedia/commons/9/91/Anatole_France_at_wor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099" y="338055"/>
            <a:ext cx="7200800" cy="48762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6225" y="5045075"/>
            <a:ext cx="6035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писатель А. Франс (1844-1924)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663</Words>
  <Application>Microsoft Office PowerPoint</Application>
  <PresentationFormat>Экран (4:3)</PresentationFormat>
  <Paragraphs>86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Arbat</vt:lpstr>
      <vt:lpstr>arial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73</cp:revision>
  <dcterms:created xsi:type="dcterms:W3CDTF">2010-09-27T06:15:14Z</dcterms:created>
  <dcterms:modified xsi:type="dcterms:W3CDTF">2016-01-19T09:52:51Z</dcterms:modified>
</cp:coreProperties>
</file>