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EB3F5-BF93-4B2E-8495-281F242950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A7F51-9475-4B34-A475-86491027AA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EC617-9D93-4DC8-9051-D9FBD1C9C8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3B6A6-8F0B-49E2-B74B-BC6E081DFD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E12F8-F0DA-4A0D-8506-1E7385E840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69623-9DA2-400B-B6EF-CCAF34D603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1481F-CD6E-4C13-8724-533900C48A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DDCB3-5E8A-498F-945B-184666AECA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46931-0CC3-44A5-94EA-4A8B4907B0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613F0-2BA9-441B-B61F-9429593568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326D7-4C1F-4D1F-AB81-13957F84E7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CFAC31-220B-4F51-8162-B88560DC687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historic.ru/books/item/f00/s00/z0000137/pic/000015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historic.ru/books/item/f00/s00/z0000137/pic/000015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thumb/6/69/Sales_contract_Shuruppak_Louvre_AO3760.jpg/635px-Sales_contract_Shuruppak_Louvre_AO376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upload.wikimedia.org/wikipedia/commons/c/ca/Cuneiform_script2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lib.kture.kharkov.ua/images/elexh38/image040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history.rin.ru/images/tree/small/37-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pages.uoregon.edu/klio/im/ane/Ashurbanipal_throneroom_nimrud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imageup.ru/img23/13454633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g.labirint.ru/images/comments_pic/0846/02lab3qpd1226326012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780928"/>
            <a:ext cx="7772400" cy="1470025"/>
          </a:xfrm>
        </p:spPr>
        <p:txBody>
          <a:bodyPr/>
          <a:lstStyle/>
          <a:p>
            <a:r>
              <a:rPr lang="ru-RU" sz="8800" b="1" dirty="0">
                <a:latin typeface="Mistral" pitchFamily="66" charset="0"/>
              </a:rPr>
              <a:t>Искусство Древней Передней Азии</a:t>
            </a:r>
          </a:p>
        </p:txBody>
      </p:sp>
      <p:pic>
        <p:nvPicPr>
          <p:cNvPr id="6" name="Picture 5" descr="Картинка 4 из 25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573016"/>
            <a:ext cx="2604156" cy="26574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Месопотамия, Междуречье, </a:t>
            </a:r>
            <a:r>
              <a:rPr lang="ru-RU" sz="4000" dirty="0" err="1"/>
              <a:t>Двуречье</a:t>
            </a:r>
            <a:endParaRPr lang="ru-RU" sz="4000" dirty="0"/>
          </a:p>
        </p:txBody>
      </p:sp>
      <p:pic>
        <p:nvPicPr>
          <p:cNvPr id="3077" name="Picture 5" descr="Картинка 4 из 25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7338"/>
            <a:ext cx="5194300" cy="5300662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011863" y="1557338"/>
            <a:ext cx="239712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/>
              <a:t>Шумер </a:t>
            </a:r>
          </a:p>
          <a:p>
            <a:r>
              <a:rPr lang="ru-RU" sz="4000" b="1"/>
              <a:t>Аккад</a:t>
            </a:r>
          </a:p>
          <a:p>
            <a:r>
              <a:rPr lang="ru-RU" sz="4000" b="1"/>
              <a:t>Вавилон</a:t>
            </a:r>
          </a:p>
          <a:p>
            <a:r>
              <a:rPr lang="ru-RU" sz="4000" b="1"/>
              <a:t>Ассирия</a:t>
            </a:r>
          </a:p>
          <a:p>
            <a:r>
              <a:rPr lang="ru-RU" sz="4000" b="1"/>
              <a:t>Шумер </a:t>
            </a:r>
          </a:p>
          <a:p>
            <a:r>
              <a:rPr lang="ru-RU" sz="4000" b="1"/>
              <a:t>Персия</a:t>
            </a:r>
          </a:p>
          <a:p>
            <a:endParaRPr lang="ru-RU" sz="4000" b="1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/>
              <a:t>Письменность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764704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Пиктография 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691680" y="1484784"/>
            <a:ext cx="0" cy="1008063"/>
          </a:xfrm>
          <a:prstGeom prst="line">
            <a:avLst/>
          </a:prstGeom>
          <a:noFill/>
          <a:ln w="76200" cmpd="tri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11560" y="2708920"/>
            <a:ext cx="2259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1" dirty="0"/>
              <a:t>Клинопись</a:t>
            </a:r>
            <a:r>
              <a:rPr lang="ru-RU" dirty="0"/>
              <a:t> </a:t>
            </a:r>
          </a:p>
        </p:txBody>
      </p:sp>
      <p:pic>
        <p:nvPicPr>
          <p:cNvPr id="4107" name="Picture 11" descr="Картинка 1 из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1387" y="1340768"/>
            <a:ext cx="4392613" cy="4154487"/>
          </a:xfrm>
          <a:prstGeom prst="rect">
            <a:avLst/>
          </a:prstGeom>
          <a:noFill/>
        </p:spPr>
      </p:pic>
      <p:pic>
        <p:nvPicPr>
          <p:cNvPr id="4109" name="Picture 13" descr="Картинка 2 из 5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429000"/>
            <a:ext cx="1907704" cy="317950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Архитектура </a:t>
            </a:r>
          </a:p>
        </p:txBody>
      </p:sp>
      <p:pic>
        <p:nvPicPr>
          <p:cNvPr id="5140" name="Picture 20" descr="Картинка 26 из 2362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8893175" cy="49720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Изобразительное искусство</a:t>
            </a:r>
          </a:p>
        </p:txBody>
      </p:sp>
      <p:pic>
        <p:nvPicPr>
          <p:cNvPr id="8196" name="Picture 4" descr="Картинка 24 из 25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8425" y="3048000"/>
            <a:ext cx="2695575" cy="381000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732240" y="1412776"/>
            <a:ext cx="20732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i="1" dirty="0"/>
              <a:t>Рельеф</a:t>
            </a:r>
          </a:p>
          <a:p>
            <a:r>
              <a:rPr lang="ru-RU" sz="3600" i="1" dirty="0"/>
              <a:t>Мозаика</a:t>
            </a:r>
            <a:r>
              <a:rPr lang="ru-RU" dirty="0"/>
              <a:t> </a:t>
            </a:r>
          </a:p>
        </p:txBody>
      </p:sp>
      <p:pic>
        <p:nvPicPr>
          <p:cNvPr id="8203" name="Picture 11" descr="Картинка 74 из 2362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268760"/>
            <a:ext cx="6084888" cy="376713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Картинка 1 из 59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707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dirty="0"/>
              <a:t>Музыка 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51520" y="593304"/>
            <a:ext cx="8676456" cy="6264696"/>
          </a:xfrm>
          <a:prstGeom prst="verticalScroll">
            <a:avLst>
              <a:gd name="adj" fmla="val 125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195736" y="1700808"/>
            <a:ext cx="554461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>
                <a:latin typeface="Mistral" pitchFamily="66" charset="0"/>
              </a:rPr>
              <a:t>«Царь повелел певцу предстать и петь перед власте­лином </a:t>
            </a:r>
            <a:r>
              <a:rPr lang="ru-RU" sz="2800" dirty="0" err="1">
                <a:latin typeface="Mistral" pitchFamily="66" charset="0"/>
              </a:rPr>
              <a:t>Нингирсу</a:t>
            </a:r>
            <a:r>
              <a:rPr lang="ru-RU" sz="2800" dirty="0">
                <a:latin typeface="Mistral" pitchFamily="66" charset="0"/>
              </a:rPr>
              <a:t>, чтобы успокоилось его сердце, уми­ротворилась его душа, осушились его слезы, прекра­тились его вздохи; ибо этот певец подобен морской глубине, он очищает, подобно Евфрату, и шумит, как буря»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Литература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«Эпос о Гильгамеше»  </a:t>
            </a:r>
          </a:p>
        </p:txBody>
      </p:sp>
      <p:pic>
        <p:nvPicPr>
          <p:cNvPr id="10245" name="Picture 5" descr="Картинка 1 из 104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268760"/>
            <a:ext cx="3816424" cy="508856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chemeClr val="tx1"/>
                </a:solidFill>
              </a:rPr>
              <a:t>Творческая  мастерская</a:t>
            </a:r>
            <a:r>
              <a:rPr lang="ru-RU" sz="4000">
                <a:solidFill>
                  <a:schemeClr val="tx1"/>
                </a:solidFill>
              </a:rPr>
              <a:t/>
            </a:r>
            <a:br>
              <a:rPr lang="ru-RU" sz="4000">
                <a:solidFill>
                  <a:schemeClr val="tx1"/>
                </a:solidFill>
              </a:rPr>
            </a:br>
            <a:endParaRPr lang="ru-RU" sz="4000">
              <a:solidFill>
                <a:schemeClr val="tx1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11560" y="836712"/>
            <a:ext cx="8353425" cy="5753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52400" algn="ctr"/>
            <a:r>
              <a:rPr lang="ru-RU" dirty="0"/>
              <a:t>Прочтите стихотворение В. Я. Брюсова  «</a:t>
            </a:r>
            <a:r>
              <a:rPr lang="ru-RU" dirty="0" err="1"/>
              <a:t>Ассаргадон</a:t>
            </a:r>
            <a:r>
              <a:rPr lang="ru-RU" dirty="0"/>
              <a:t>». Каким увидел поэт из своего </a:t>
            </a:r>
            <a:r>
              <a:rPr lang="en-US" dirty="0"/>
              <a:t>XX</a:t>
            </a:r>
            <a:r>
              <a:rPr lang="ru-RU" dirty="0"/>
              <a:t> века ассирийского царя-деспота?  </a:t>
            </a:r>
          </a:p>
          <a:p>
            <a:pPr indent="152400" algn="ctr"/>
            <a:r>
              <a:rPr lang="ru-RU" sz="2400" i="1" dirty="0">
                <a:latin typeface="Monotype Corsiva" pitchFamily="66" charset="0"/>
              </a:rPr>
              <a:t>Я — вождь земных царей и царь, </a:t>
            </a:r>
            <a:r>
              <a:rPr lang="ru-RU" sz="2400" i="1" dirty="0" err="1">
                <a:latin typeface="Monotype Corsiva" pitchFamily="66" charset="0"/>
              </a:rPr>
              <a:t>Ассаргадон</a:t>
            </a:r>
            <a:r>
              <a:rPr lang="ru-RU" sz="2400" i="1" dirty="0">
                <a:latin typeface="Monotype Corsiva" pitchFamily="66" charset="0"/>
              </a:rPr>
              <a:t>.</a:t>
            </a:r>
          </a:p>
          <a:p>
            <a:pPr indent="152400" algn="ctr"/>
            <a:r>
              <a:rPr lang="ru-RU" sz="2400" i="1" dirty="0">
                <a:latin typeface="Monotype Corsiva" pitchFamily="66" charset="0"/>
              </a:rPr>
              <a:t>Владыки и вожди, вам говорю я: горе!</a:t>
            </a:r>
          </a:p>
          <a:p>
            <a:pPr indent="152400" algn="ctr"/>
            <a:r>
              <a:rPr lang="ru-RU" sz="2400" i="1" dirty="0">
                <a:latin typeface="Monotype Corsiva" pitchFamily="66" charset="0"/>
              </a:rPr>
              <a:t>Едва я принял власть, на нас восстал </a:t>
            </a:r>
            <a:r>
              <a:rPr lang="ru-RU" sz="2400" i="1" dirty="0" err="1">
                <a:latin typeface="Monotype Corsiva" pitchFamily="66" charset="0"/>
              </a:rPr>
              <a:t>Сидон</a:t>
            </a:r>
            <a:r>
              <a:rPr lang="ru-RU" sz="2400" i="1" dirty="0">
                <a:latin typeface="Monotype Corsiva" pitchFamily="66" charset="0"/>
              </a:rPr>
              <a:t>.</a:t>
            </a:r>
          </a:p>
          <a:p>
            <a:pPr indent="152400" algn="ctr"/>
            <a:r>
              <a:rPr lang="ru-RU" sz="2400" i="1" dirty="0" err="1">
                <a:latin typeface="Monotype Corsiva" pitchFamily="66" charset="0"/>
              </a:rPr>
              <a:t>Сидон</a:t>
            </a:r>
            <a:r>
              <a:rPr lang="ru-RU" sz="2400" i="1" dirty="0">
                <a:latin typeface="Monotype Corsiva" pitchFamily="66" charset="0"/>
              </a:rPr>
              <a:t> я ниспроверг и камни бросил в море.</a:t>
            </a:r>
          </a:p>
          <a:p>
            <a:pPr indent="152400" algn="ctr"/>
            <a:r>
              <a:rPr lang="ru-RU" sz="2400" i="1" dirty="0">
                <a:latin typeface="Monotype Corsiva" pitchFamily="66" charset="0"/>
              </a:rPr>
              <a:t>Египту речь моя звучала, как закон,</a:t>
            </a:r>
          </a:p>
          <a:p>
            <a:pPr indent="152400" algn="ctr"/>
            <a:r>
              <a:rPr lang="ru-RU" sz="2400" i="1" dirty="0">
                <a:latin typeface="Monotype Corsiva" pitchFamily="66" charset="0"/>
              </a:rPr>
              <a:t>Элам читал судьбу в моем едином взоре,</a:t>
            </a:r>
          </a:p>
          <a:p>
            <a:pPr indent="152400" algn="ctr"/>
            <a:r>
              <a:rPr lang="ru-RU" sz="2400" i="1" dirty="0">
                <a:latin typeface="Monotype Corsiva" pitchFamily="66" charset="0"/>
              </a:rPr>
              <a:t>Я на костях врагов воздвиг свой мощный трон.</a:t>
            </a:r>
          </a:p>
          <a:p>
            <a:pPr indent="152400" algn="ctr"/>
            <a:r>
              <a:rPr lang="ru-RU" sz="2400" i="1" dirty="0">
                <a:latin typeface="Monotype Corsiva" pitchFamily="66" charset="0"/>
              </a:rPr>
              <a:t>Владыки и вожди, вам говорю я: горе!</a:t>
            </a:r>
          </a:p>
          <a:p>
            <a:pPr indent="152400" algn="ctr"/>
            <a:r>
              <a:rPr lang="ru-RU" sz="2400" i="1" dirty="0">
                <a:latin typeface="Monotype Corsiva" pitchFamily="66" charset="0"/>
              </a:rPr>
              <a:t>Кто превзойдет меня? кто будет равен мне?</a:t>
            </a:r>
          </a:p>
          <a:p>
            <a:pPr indent="152400" algn="ctr"/>
            <a:r>
              <a:rPr lang="ru-RU" sz="2400" i="1" dirty="0">
                <a:latin typeface="Monotype Corsiva" pitchFamily="66" charset="0"/>
              </a:rPr>
              <a:t>Деянья всех людей— как тень в безумном сне,</a:t>
            </a:r>
          </a:p>
          <a:p>
            <a:pPr indent="152400" algn="ctr"/>
            <a:r>
              <a:rPr lang="ru-RU" sz="2400" i="1" dirty="0">
                <a:latin typeface="Monotype Corsiva" pitchFamily="66" charset="0"/>
              </a:rPr>
              <a:t>Мечта о подвигах -   как детская забава.</a:t>
            </a:r>
          </a:p>
          <a:p>
            <a:pPr indent="152400" algn="ctr"/>
            <a:r>
              <a:rPr lang="ru-RU" sz="2400" i="1" dirty="0">
                <a:latin typeface="Monotype Corsiva" pitchFamily="66" charset="0"/>
              </a:rPr>
              <a:t>Я исчерпал до дна тебя, земная слава!</a:t>
            </a:r>
          </a:p>
          <a:p>
            <a:pPr indent="152400" algn="ctr"/>
            <a:r>
              <a:rPr lang="ru-RU" sz="2400" i="1" dirty="0">
                <a:latin typeface="Monotype Corsiva" pitchFamily="66" charset="0"/>
              </a:rPr>
              <a:t>И вот стою один, величьем упоен,</a:t>
            </a:r>
          </a:p>
          <a:p>
            <a:pPr indent="152400" algn="ctr"/>
            <a:r>
              <a:rPr lang="ru-RU" sz="2400" i="1" dirty="0">
                <a:latin typeface="Monotype Corsiva" pitchFamily="66" charset="0"/>
              </a:rPr>
              <a:t>Я, вождь земных царей и царь — </a:t>
            </a:r>
            <a:r>
              <a:rPr lang="ru-RU" sz="2400" i="1" dirty="0" err="1">
                <a:latin typeface="Monotype Corsiva" pitchFamily="66" charset="0"/>
              </a:rPr>
              <a:t>Ассаргадон</a:t>
            </a:r>
            <a:r>
              <a:rPr lang="ru-RU" sz="2400" i="1" dirty="0">
                <a:latin typeface="Monotype Corsiva" pitchFamily="66" charset="0"/>
              </a:rPr>
              <a:t>.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227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Искусство Древней Передней Азии</vt:lpstr>
      <vt:lpstr>Месопотамия, Междуречье, Двуречье</vt:lpstr>
      <vt:lpstr>Письменность </vt:lpstr>
      <vt:lpstr>Архитектура </vt:lpstr>
      <vt:lpstr>Изобразительное искусство</vt:lpstr>
      <vt:lpstr>Слайд 6</vt:lpstr>
      <vt:lpstr>Музыка </vt:lpstr>
      <vt:lpstr>Литература </vt:lpstr>
      <vt:lpstr>Творческая  мастерская </vt:lpstr>
    </vt:vector>
  </TitlesOfParts>
  <Company>СОШ 14 г.Зеленокумска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Искусство Передней Азии</dc:title>
  <dc:creator>Сафонова </dc:creator>
  <cp:lastModifiedBy>Юлия</cp:lastModifiedBy>
  <cp:revision>6</cp:revision>
  <dcterms:created xsi:type="dcterms:W3CDTF">2011-09-11T13:34:29Z</dcterms:created>
  <dcterms:modified xsi:type="dcterms:W3CDTF">2014-10-05T09:07:05Z</dcterms:modified>
</cp:coreProperties>
</file>