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2" r:id="rId7"/>
    <p:sldId id="263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0" r:id="rId24"/>
    <p:sldId id="283" r:id="rId25"/>
    <p:sldId id="261" r:id="rId26"/>
    <p:sldId id="260" r:id="rId27"/>
    <p:sldId id="266" r:id="rId28"/>
    <p:sldId id="26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9" autoAdjust="0"/>
    <p:restoredTop sz="93484" autoAdjust="0"/>
  </p:normalViewPr>
  <p:slideViewPr>
    <p:cSldViewPr>
      <p:cViewPr>
        <p:scale>
          <a:sx n="50" d="100"/>
          <a:sy n="50" d="100"/>
        </p:scale>
        <p:origin x="-181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1460-0BB7-4FD3-9FAC-961430C221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31B3D-95B9-4BB3-BE11-51AA97AE36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9D35B-23FA-4AEC-9076-551129749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48055-9D5C-4A57-AFF6-6C489BB8E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B76E5-D1A9-4B83-A0A0-165876DEA9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7A45-5ADE-4C83-866D-CEBC9BE92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7AC22-1D59-4130-AC87-0BA9338AB3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2A57-CA1E-4E57-9AB1-45F2E3BAE4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296AF-9F2F-46B6-AF1E-9C6E16A13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2D69D-4549-4541-9A3E-3C02A19EA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A4177-4688-4454-AEE0-03FDACCD6E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7A8BC6-EAC7-4608-9FFC-09130093F23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619125"/>
            <a:ext cx="727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ЭЛЕМЕНТЫ ЯЗЫКА ТУРБО ПАСКАЛЬ</a:t>
            </a:r>
            <a:r>
              <a:rPr lang="ru-RU" sz="2000">
                <a:latin typeface="Times New Roman" pitchFamily="18" charset="0"/>
              </a:rPr>
              <a:t> </a:t>
            </a:r>
          </a:p>
        </p:txBody>
      </p:sp>
      <p:sp>
        <p:nvSpPr>
          <p:cNvPr id="1127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9750" y="1916113"/>
            <a:ext cx="618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ПРОЦЕДУРЫ И ФУНКЦИИ В ТУРБО – ПАСКАЛЕ</a:t>
            </a:r>
            <a:r>
              <a:rPr lang="ru-RU" sz="2000" i="1">
                <a:solidFill>
                  <a:srgbClr val="FF99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271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8313" y="2455863"/>
            <a:ext cx="755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СОСТАВНЫЕ СТРУКТУРЫ В ТУРБО ПАСКАЛЕ </a:t>
            </a:r>
          </a:p>
        </p:txBody>
      </p:sp>
      <p:sp>
        <p:nvSpPr>
          <p:cNvPr id="11272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39750" y="1268413"/>
            <a:ext cx="613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УПРАВЛЯЮЩИЕ СТРУКТУРЫ ТУРБО ПАСКАЛЯ</a:t>
            </a:r>
            <a:endParaRPr lang="ru-RU" sz="2000" i="1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1274" name="Text Box 1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3068638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РАБОТА С ГРАФИКОЙ</a:t>
            </a:r>
            <a:endParaRPr lang="ru-RU" sz="2000" i="1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1275" name="Text 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611188" y="3716338"/>
            <a:ext cx="417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МОДУЛИ</a:t>
            </a:r>
            <a:endParaRPr lang="ru-RU" sz="2000" i="1">
              <a:solidFill>
                <a:srgbClr val="FF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246063"/>
            <a:ext cx="82391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Рекурсия в Паскале</a:t>
            </a:r>
            <a:endParaRPr lang="ru-RU" sz="2000" b="1">
              <a:latin typeface="Times New Roman" pitchFamily="18" charset="0"/>
            </a:endParaRP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Алгоритм называется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рекурсивным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если в качестве вспомогательного алгоритма (подпрограммы) он использует самого себя.</a:t>
            </a:r>
            <a:endParaRPr lang="ru-RU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!=1*2*3*…*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</a:t>
            </a:r>
            <a:endParaRPr lang="ru-RU">
              <a:latin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468313" y="1412875"/>
            <a:ext cx="2314575" cy="1190625"/>
            <a:chOff x="1655" y="981"/>
            <a:chExt cx="1458" cy="750"/>
          </a:xfrm>
        </p:grpSpPr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1655" y="981"/>
              <a:ext cx="145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lang="ru-RU">
                  <a:latin typeface="Times New Roman" pitchFamily="18" charset="0"/>
                </a:rPr>
                <a:t/>
              </a:r>
              <a:br>
                <a:rPr lang="ru-RU">
                  <a:latin typeface="Times New Roman" pitchFamily="18" charset="0"/>
                </a:rPr>
              </a:br>
              <a:r>
                <a:rPr lang="ru-RU">
                  <a:latin typeface="Times New Roman" pitchFamily="18" charset="0"/>
                  <a:cs typeface="Times New Roman" pitchFamily="18" charset="0"/>
                </a:rPr>
                <a:t>       1, если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=1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!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ru-RU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*(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-1)!, если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&gt;1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6388" name="AutoShape 4"/>
            <p:cNvSpPr>
              <a:spLocks/>
            </p:cNvSpPr>
            <p:nvPr/>
          </p:nvSpPr>
          <p:spPr bwMode="auto">
            <a:xfrm>
              <a:off x="1837" y="1253"/>
              <a:ext cx="91" cy="404"/>
            </a:xfrm>
            <a:prstGeom prst="leftBrace">
              <a:avLst>
                <a:gd name="adj1" fmla="val 3699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50825" y="2852738"/>
            <a:ext cx="8497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Процедуры и функции, использующие вызовы самих себя, называют рекурсивными (прямая рекурсия).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3867150"/>
            <a:ext cx="925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. Рассмотрим пример рекурсивной функции вычисления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- натуральное число.</a:t>
            </a:r>
            <a:endParaRPr lang="ru-RU">
              <a:latin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611188" y="4149725"/>
            <a:ext cx="6072187" cy="2289175"/>
            <a:chOff x="385" y="2614"/>
            <a:chExt cx="3825" cy="1442"/>
          </a:xfrm>
        </p:grpSpPr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385" y="2614"/>
              <a:ext cx="3825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lang="ru-RU" i="1">
                  <a:latin typeface="Times New Roman" pitchFamily="18" charset="0"/>
                  <a:cs typeface="Times New Roman" pitchFamily="18" charset="0"/>
                </a:rPr>
                <a:t>                 </a:t>
              </a:r>
              <a:r>
                <a:rPr lang="ru-RU" i="1">
                  <a:latin typeface="Times New Roman" pitchFamily="18" charset="0"/>
                </a:rPr>
                <a:t>                                                       </a:t>
              </a:r>
              <a:r>
                <a:rPr lang="ru-RU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1,  при 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 = 0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ru-RU">
                  <a:latin typeface="Times New Roman" pitchFamily="18" charset="0"/>
                  <a:cs typeface="Times New Roman" pitchFamily="18" charset="0"/>
                </a:rPr>
                <a:t>Воспользуемся известным фактом: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ru-RU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>
                  <a:latin typeface="Times New Roman" pitchFamily="18" charset="0"/>
                  <a:cs typeface="Times New Roman" pitchFamily="18" charset="0"/>
                </a:rPr>
                <a:t>n-1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* x , 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при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n ≥ 1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function deg(x, n: integer): longint;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  begin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    if n = 0 then deg:=1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     else deg:=deg(x, n-1)*x;</a:t>
              </a:r>
              <a:endParaRPr lang="ru-RU">
                <a:latin typeface="Times New Roman" pitchFamily="18" charset="0"/>
              </a:endParaRPr>
            </a:p>
            <a:p>
              <a:pPr algn="just" eaLnBrk="0" hangingPunct="0"/>
              <a:r>
                <a:rPr lang="en-US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  end</a:t>
              </a:r>
              <a:r>
                <a:rPr lang="ru-RU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6393" name="AutoShape 9"/>
            <p:cNvSpPr>
              <a:spLocks/>
            </p:cNvSpPr>
            <p:nvPr/>
          </p:nvSpPr>
          <p:spPr bwMode="auto">
            <a:xfrm>
              <a:off x="2925" y="2704"/>
              <a:ext cx="58" cy="403"/>
            </a:xfrm>
            <a:prstGeom prst="leftBrace">
              <a:avLst>
                <a:gd name="adj1" fmla="val 579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7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936625" cy="431800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333375"/>
            <a:ext cx="755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СОСТАВНЫЕ СТРУКТУРЫ В ТУРБО ПАСКАЛЕ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0825" y="1052513"/>
            <a:ext cx="8675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hlinkClick r:id="rId2" action="ppaction://hlinksldjump"/>
              </a:rPr>
              <a:t>Массив</a:t>
            </a:r>
            <a:r>
              <a:rPr lang="ru-RU">
                <a:latin typeface="Times New Roman" pitchFamily="18" charset="0"/>
              </a:rPr>
              <a:t> – Это последовательность состоящая из фиксированного числа однотипных элементов, каждый из которых имеет свой индекс (номер).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0825" y="1916113"/>
            <a:ext cx="460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hlinkClick r:id="rId3" action="ppaction://hlinksldjump"/>
              </a:rPr>
              <a:t>Строка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– это последовательность символов.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0825" y="2492375"/>
            <a:ext cx="8580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hlinkClick r:id="rId4" action="ppaction://hlinksldjump"/>
              </a:rPr>
              <a:t>Множество</a:t>
            </a:r>
            <a:r>
              <a:rPr lang="ru-RU">
                <a:latin typeface="Times New Roman" pitchFamily="18" charset="0"/>
              </a:rPr>
              <a:t> – неупорядоченная совокупность отличных друг от друга однотипных элементов.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50825" y="3252788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hlinkClick r:id="rId5" action="ppaction://hlinksldjump"/>
              </a:rPr>
              <a:t>Запись</a:t>
            </a:r>
            <a:r>
              <a:rPr lang="ru-RU">
                <a:latin typeface="Times New Roman" pitchFamily="18" charset="0"/>
              </a:rPr>
              <a:t> — это последовательность, состоящая из фиксированного числа величин разных типов, называемых </a:t>
            </a:r>
            <a:r>
              <a:rPr lang="ru-RU" b="1" i="1">
                <a:latin typeface="Times New Roman" pitchFamily="18" charset="0"/>
              </a:rPr>
              <a:t>полями</a:t>
            </a:r>
            <a:r>
              <a:rPr lang="ru-RU">
                <a:latin typeface="Times New Roman" pitchFamily="18" charset="0"/>
              </a:rPr>
              <a:t> или </a:t>
            </a:r>
            <a:r>
              <a:rPr lang="ru-RU" b="1" i="1">
                <a:latin typeface="Times New Roman" pitchFamily="18" charset="0"/>
              </a:rPr>
              <a:t>компонентами записи</a:t>
            </a:r>
            <a:r>
              <a:rPr lang="ru-RU">
                <a:latin typeface="Times New Roman" pitchFamily="18" charset="0"/>
              </a:rPr>
              <a:t>.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50825" y="4079875"/>
            <a:ext cx="874871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tabLst>
                <a:tab pos="457200" algn="l"/>
              </a:tabLst>
            </a:pPr>
            <a:r>
              <a:rPr lang="ru-RU">
                <a:latin typeface="Times New Roman" pitchFamily="18" charset="0"/>
              </a:rPr>
              <a:t>Под </a:t>
            </a:r>
            <a:r>
              <a:rPr lang="ru-RU" b="1">
                <a:latin typeface="Times New Roman" pitchFamily="18" charset="0"/>
                <a:hlinkClick r:id="rId6" action="ppaction://hlinksldjump"/>
              </a:rPr>
              <a:t>файлом</a:t>
            </a:r>
            <a:r>
              <a:rPr lang="ru-RU">
                <a:latin typeface="Times New Roman" pitchFamily="18" charset="0"/>
              </a:rPr>
              <a:t> понимается либо именованная область внешней памяти ПК, либо логическое устройство – потенциальный источник или приемник информации.</a:t>
            </a:r>
          </a:p>
          <a:p>
            <a:pPr indent="450850">
              <a:tabLst>
                <a:tab pos="457200" algn="l"/>
              </a:tabLst>
            </a:pPr>
            <a:r>
              <a:rPr lang="ru-RU">
                <a:latin typeface="Times New Roman" pitchFamily="18" charset="0"/>
              </a:rPr>
              <a:t>Любой файл имеет три характерные особенности:</a:t>
            </a:r>
          </a:p>
          <a:p>
            <a:pPr indent="45085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</a:rPr>
              <a:t>  </a:t>
            </a:r>
            <a:r>
              <a:rPr lang="ru-RU" sz="1600">
                <a:latin typeface="Times New Roman" pitchFamily="18" charset="0"/>
              </a:rPr>
              <a:t>у него есть имя, что дает программе возможность работать одновременно с несколькими файлами</a:t>
            </a:r>
          </a:p>
          <a:p>
            <a:pPr indent="45085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Times New Roman" pitchFamily="18" charset="0"/>
              </a:rPr>
              <a:t>  он содержит компоненты одного типа. Типом компонентов может быть любой тип, кроме файлов. </a:t>
            </a:r>
          </a:p>
          <a:p>
            <a:pPr indent="45085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Times New Roman" pitchFamily="18" charset="0"/>
              </a:rPr>
              <a:t>  длина вновь создаваемого файла никак не оговаривается при его объявлении и ограничивается только емкостью устройств внешней памяти.</a:t>
            </a:r>
          </a:p>
        </p:txBody>
      </p:sp>
      <p:sp>
        <p:nvSpPr>
          <p:cNvPr id="17418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900112" cy="476250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850" y="765175"/>
            <a:ext cx="6334125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program scal_proiz;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uses crt;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const n</a:t>
            </a:r>
            <a:r>
              <a:rPr lang="ru-RU" sz="1400">
                <a:latin typeface="Times New Roman" pitchFamily="18" charset="0"/>
              </a:rPr>
              <a:t>=5;  {</a:t>
            </a:r>
            <a:r>
              <a:rPr lang="en-US" sz="1400">
                <a:latin typeface="Times New Roman" pitchFamily="18" charset="0"/>
              </a:rPr>
              <a:t>n</a:t>
            </a:r>
            <a:r>
              <a:rPr lang="ru-RU" sz="1400">
                <a:latin typeface="Times New Roman" pitchFamily="18" charset="0"/>
              </a:rPr>
              <a:t> – число элементов массива}</a:t>
            </a:r>
          </a:p>
          <a:p>
            <a:r>
              <a:rPr lang="en-US" sz="1400">
                <a:latin typeface="Times New Roman" pitchFamily="18" charset="0"/>
              </a:rPr>
              <a:t>type mas=array [1..n] of integer;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var  a,b: mas; i:integer;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{---------- 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Процедура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ввода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элементов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массива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----------}</a:t>
            </a:r>
            <a:endParaRPr lang="ru-RU" sz="14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procedure input(var c:mas);  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begin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writeln</a:t>
            </a:r>
            <a:r>
              <a:rPr lang="ru-RU" sz="1400">
                <a:latin typeface="Times New Roman" pitchFamily="18" charset="0"/>
              </a:rPr>
              <a:t>('Введите ',</a:t>
            </a:r>
            <a:r>
              <a:rPr lang="en-US" sz="1400">
                <a:latin typeface="Times New Roman" pitchFamily="18" charset="0"/>
              </a:rPr>
              <a:t>n</a:t>
            </a:r>
            <a:r>
              <a:rPr lang="ru-RU" sz="1400">
                <a:latin typeface="Times New Roman" pitchFamily="18" charset="0"/>
              </a:rPr>
              <a:t>,' элементов массива');</a:t>
            </a:r>
          </a:p>
          <a:p>
            <a:r>
              <a:rPr lang="ru-RU" sz="1400">
                <a:latin typeface="Times New Roman" pitchFamily="18" charset="0"/>
              </a:rPr>
              <a:t> </a:t>
            </a:r>
            <a:r>
              <a:rPr lang="en-US" sz="1400">
                <a:latin typeface="Times New Roman" pitchFamily="18" charset="0"/>
              </a:rPr>
              <a:t>for i:=1 to n do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read(c[i]);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end</a:t>
            </a:r>
            <a:r>
              <a:rPr lang="ru-RU" sz="1400">
                <a:latin typeface="Times New Roman" pitchFamily="18" charset="0"/>
              </a:rPr>
              <a:t>;</a:t>
            </a:r>
          </a:p>
          <a:p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{--------Функция  нахождения скалярного произведения двух массивов -----------}</a:t>
            </a:r>
          </a:p>
          <a:p>
            <a:r>
              <a:rPr lang="en-US" sz="1400">
                <a:latin typeface="Times New Roman" pitchFamily="18" charset="0"/>
              </a:rPr>
              <a:t>function sp(x,y:mas):longint;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var s:longint;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begin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s:=0;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for i:=1 to n do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s:=s+x[i]*y[i];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sp:=s;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end;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BEGIN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    clrscr;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    input(a);   input(b);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    writeln ('scal proizv mas = ',sp(a,b));</a:t>
            </a:r>
            <a:endParaRPr lang="ru-RU" sz="1400">
              <a:latin typeface="Times New Roman" pitchFamily="18" charset="0"/>
            </a:endParaRPr>
          </a:p>
          <a:p>
            <a:r>
              <a:rPr lang="en-US" sz="1400">
                <a:latin typeface="Times New Roman" pitchFamily="18" charset="0"/>
              </a:rPr>
              <a:t>     </a:t>
            </a:r>
            <a:r>
              <a:rPr lang="ru-RU" sz="1400">
                <a:latin typeface="Times New Roman" pitchFamily="18" charset="0"/>
              </a:rPr>
              <a:t>readkey;</a:t>
            </a:r>
          </a:p>
          <a:p>
            <a:r>
              <a:rPr lang="ru-RU" sz="1400">
                <a:latin typeface="Times New Roman" pitchFamily="18" charset="0"/>
              </a:rPr>
              <a:t>END.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257175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Пример.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Даны два одномерных массива А и В. Найти их скалярное произведение.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Пример.</a:t>
            </a:r>
            <a:r>
              <a:rPr lang="ru-RU">
                <a:latin typeface="Times New Roman" pitchFamily="18" charset="0"/>
              </a:rPr>
              <a:t> Дан двумерный массив случайных чисел. Найти максимальный элемент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771525"/>
            <a:ext cx="53848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Times New Roman" pitchFamily="18" charset="0"/>
              </a:rPr>
              <a:t>program poisk_max;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a: array [1..30,1..30] of integer</a:t>
            </a:r>
            <a:r>
              <a:rPr lang="en-US">
                <a:latin typeface="Times New Roman" pitchFamily="18" charset="0"/>
              </a:rPr>
              <a:t>; i, j,max,m,n:integer;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     clrscr;</a:t>
            </a:r>
          </a:p>
          <a:p>
            <a:r>
              <a:rPr lang="en-US">
                <a:latin typeface="Times New Roman" pitchFamily="18" charset="0"/>
              </a:rPr>
              <a:t>writeln</a:t>
            </a:r>
            <a:r>
              <a:rPr lang="ru-RU">
                <a:latin typeface="Times New Roman" pitchFamily="18" charset="0"/>
              </a:rPr>
              <a:t>('Введите размерность массива </a:t>
            </a:r>
            <a:r>
              <a:rPr lang="en-US">
                <a:latin typeface="Times New Roman" pitchFamily="18" charset="0"/>
              </a:rPr>
              <a:t>n*m</a:t>
            </a:r>
            <a:r>
              <a:rPr lang="ru-RU">
                <a:latin typeface="Times New Roman" pitchFamily="18" charset="0"/>
              </a:rPr>
              <a:t>);</a:t>
            </a:r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Readln(n,m); randomize;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for i:=1 to n do  begin</a:t>
            </a:r>
          </a:p>
          <a:p>
            <a:r>
              <a:rPr lang="en-US">
                <a:latin typeface="Times New Roman" pitchFamily="18" charset="0"/>
              </a:rPr>
              <a:t> for j:=1 to m do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A[i,j]:=random(21)-10;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Write(a[i,j]:4);    end</a:t>
            </a:r>
            <a:r>
              <a:rPr lang="ru-RU">
                <a:latin typeface="Times New Roman" pitchFamily="18" charset="0"/>
              </a:rPr>
              <a:t>;</a:t>
            </a:r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Writeln;              end;  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Max:=-10;</a:t>
            </a:r>
          </a:p>
          <a:p>
            <a:r>
              <a:rPr lang="en-US">
                <a:latin typeface="Times New Roman" pitchFamily="18" charset="0"/>
              </a:rPr>
              <a:t>for i:=1 to n do  begin</a:t>
            </a:r>
          </a:p>
          <a:p>
            <a:r>
              <a:rPr lang="en-US">
                <a:latin typeface="Times New Roman" pitchFamily="18" charset="0"/>
              </a:rPr>
              <a:t> for j:=1 to m do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If a[i,j]&gt;max then max:=a[i,j];</a:t>
            </a:r>
          </a:p>
          <a:p>
            <a:r>
              <a:rPr lang="en-US">
                <a:latin typeface="Times New Roman" pitchFamily="18" charset="0"/>
              </a:rPr>
              <a:t>Writeln(‘max=, max:4);</a:t>
            </a:r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readkey;</a:t>
            </a:r>
          </a:p>
          <a:p>
            <a:r>
              <a:rPr lang="ru-RU">
                <a:latin typeface="Times New Roman" pitchFamily="18" charset="0"/>
              </a:rPr>
              <a:t>END.</a:t>
            </a:r>
          </a:p>
        </p:txBody>
      </p:sp>
      <p:sp>
        <p:nvSpPr>
          <p:cNvPr id="194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734050"/>
            <a:ext cx="1079500" cy="35877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333375"/>
            <a:ext cx="4572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Пример1. </a:t>
            </a:r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Подсчитать количество пробелов в данной строке</a:t>
            </a:r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Program probel;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s: string[50];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K, i: integer;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Clrscr;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Writeln(‘</a:t>
            </a:r>
            <a:r>
              <a:rPr lang="ru-RU">
                <a:latin typeface="Times New Roman" pitchFamily="18" charset="0"/>
              </a:rPr>
              <a:t>Введите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строку</a:t>
            </a:r>
            <a:r>
              <a:rPr lang="en-US">
                <a:latin typeface="Times New Roman" pitchFamily="18" charset="0"/>
              </a:rPr>
              <a:t>’);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Readln(s);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For i:=1 to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length(s)</a:t>
            </a:r>
            <a:r>
              <a:rPr lang="en-US">
                <a:latin typeface="Times New Roman" pitchFamily="18" charset="0"/>
              </a:rPr>
              <a:t> do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If s[i] = ‘ ‘</a:t>
            </a:r>
            <a:r>
              <a:rPr lang="en-US">
                <a:latin typeface="Times New Roman" pitchFamily="18" charset="0"/>
              </a:rPr>
              <a:t> then inc(k);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Writeln</a:t>
            </a:r>
            <a:r>
              <a:rPr lang="ru-RU">
                <a:latin typeface="Times New Roman" pitchFamily="18" charset="0"/>
              </a:rPr>
              <a:t>(‘Количество пробелов = ’, 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); </a:t>
            </a:r>
          </a:p>
          <a:p>
            <a:r>
              <a:rPr lang="en-US">
                <a:latin typeface="Times New Roman" pitchFamily="18" charset="0"/>
              </a:rPr>
              <a:t>Readln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End</a:t>
            </a:r>
            <a:r>
              <a:rPr lang="ru-RU">
                <a:latin typeface="Times New Roman" pitchFamily="18" charset="0"/>
              </a:rPr>
              <a:t>.</a:t>
            </a:r>
          </a:p>
          <a:p>
            <a:r>
              <a:rPr lang="ru-RU">
                <a:latin typeface="Times New Roman" pitchFamily="18" charset="0"/>
              </a:rPr>
              <a:t> 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40263" y="357188"/>
            <a:ext cx="5040312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Пример 2. </a:t>
            </a:r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Подсчитать сумму цифр в </a:t>
            </a:r>
          </a:p>
          <a:p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данной строке.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Program summa;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s: string[50];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K, i, n, l: integer;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Clrscr;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Writeln(‘</a:t>
            </a:r>
            <a:r>
              <a:rPr lang="ru-RU">
                <a:latin typeface="Times New Roman" pitchFamily="18" charset="0"/>
              </a:rPr>
              <a:t>Введите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строку</a:t>
            </a:r>
            <a:r>
              <a:rPr lang="en-US">
                <a:latin typeface="Times New Roman" pitchFamily="18" charset="0"/>
              </a:rPr>
              <a:t>’);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Readln(s);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For i:=1 to length(s) do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Val(s[i], n, l);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If  l = 0 then k:=k + n;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End;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Writeln(‘</a:t>
            </a:r>
            <a:r>
              <a:rPr lang="ru-RU">
                <a:latin typeface="Times New Roman" pitchFamily="18" charset="0"/>
              </a:rPr>
              <a:t>Сумма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цифр</a:t>
            </a:r>
            <a:r>
              <a:rPr lang="en-US">
                <a:latin typeface="Times New Roman" pitchFamily="18" charset="0"/>
              </a:rPr>
              <a:t> = ’, k);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Readln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End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3167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Процедуры и функции для работы со строками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15900" y="193675"/>
            <a:ext cx="8748713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tabLst>
                <a:tab pos="588963" algn="l"/>
              </a:tabLst>
            </a:pPr>
            <a:r>
              <a:rPr lang="ru-RU" b="1">
                <a:latin typeface="Times New Roman" pitchFamily="18" charset="0"/>
              </a:rPr>
              <a:t>Стандартные процедуры для обработки строковых величин:</a:t>
            </a:r>
            <a:endParaRPr lang="ru-RU" b="1" u="sng"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Процедура удаления </a:t>
            </a:r>
            <a:r>
              <a:rPr lang="en-US" b="1" i="1">
                <a:latin typeface="Times New Roman" pitchFamily="18" charset="0"/>
              </a:rPr>
              <a:t>delete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k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n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– из строки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 удаляется </a:t>
            </a:r>
            <a:r>
              <a:rPr lang="en-US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 символов, начиная с 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 - того.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‘барабан’;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delete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, 5, 2); Результат 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‘баран’;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Процедура вставки </a:t>
            </a:r>
            <a:r>
              <a:rPr lang="en-US" b="1" i="1">
                <a:latin typeface="Times New Roman" pitchFamily="18" charset="0"/>
              </a:rPr>
              <a:t>insert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1, 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2, </a:t>
            </a:r>
            <a:r>
              <a:rPr lang="en-US" b="1" i="1">
                <a:latin typeface="Times New Roman" pitchFamily="18" charset="0"/>
              </a:rPr>
              <a:t>n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– строка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1 вставляется в строку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2, начиная с </a:t>
            </a:r>
            <a:r>
              <a:rPr lang="en-US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 – го символа.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‘барабан’; insert(‘щик’, s, 8); Результат  s = ‘барабанщик’;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Процедура </a:t>
            </a:r>
            <a:r>
              <a:rPr lang="ru-RU" b="1" i="1">
                <a:latin typeface="Times New Roman" pitchFamily="18" charset="0"/>
              </a:rPr>
              <a:t>str(k, s)</a:t>
            </a:r>
            <a:r>
              <a:rPr lang="ru-RU">
                <a:latin typeface="Times New Roman" pitchFamily="18" charset="0"/>
              </a:rPr>
              <a:t> преобразовывает число k в строку s.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: str(3456, s); s = ‘3456’;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Процедура </a:t>
            </a:r>
            <a:r>
              <a:rPr lang="en-US" b="1" i="1">
                <a:latin typeface="Times New Roman" pitchFamily="18" charset="0"/>
              </a:rPr>
              <a:t>val</a:t>
            </a:r>
            <a:r>
              <a:rPr lang="ru-RU" b="1" i="1">
                <a:latin typeface="Times New Roman" pitchFamily="18" charset="0"/>
              </a:rPr>
              <a:t>(s, </a:t>
            </a:r>
            <a:r>
              <a:rPr lang="en-US" b="1" i="1">
                <a:latin typeface="Times New Roman" pitchFamily="18" charset="0"/>
              </a:rPr>
              <a:t>k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n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преобразовывает  строку из цифр s в число 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. </a:t>
            </a:r>
            <a:r>
              <a:rPr lang="en-US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 – номер позиции первого символа строки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, отличного от цифры.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val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(‘3456’,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);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3456;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0;      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val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(‘34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56’,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);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0;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3;</a:t>
            </a:r>
          </a:p>
          <a:p>
            <a:pPr>
              <a:tabLst>
                <a:tab pos="588963" algn="l"/>
              </a:tabLst>
            </a:pPr>
            <a:r>
              <a:rPr lang="ru-RU" b="1" i="1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Стандартные функции для обработки строковых величин: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Функция </a:t>
            </a:r>
            <a:r>
              <a:rPr lang="en-US" b="1" i="1">
                <a:latin typeface="Times New Roman" pitchFamily="18" charset="0"/>
              </a:rPr>
              <a:t>concat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1, 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2, …, </a:t>
            </a:r>
            <a:r>
              <a:rPr lang="en-US" b="1" i="1">
                <a:latin typeface="Times New Roman" pitchFamily="18" charset="0"/>
              </a:rPr>
              <a:t>sn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, аналогична операции склеивания. Значение функции результат соединения строк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1,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2, …, </a:t>
            </a:r>
            <a:r>
              <a:rPr lang="en-US">
                <a:latin typeface="Times New Roman" pitchFamily="18" charset="0"/>
              </a:rPr>
              <a:t>sn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:= concat(‘сегодня’,’  ‘,’19 апреля’); Результат: s = ‘сегодня 19 апреля’;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Функция </a:t>
            </a:r>
            <a:r>
              <a:rPr lang="en-US" b="1" i="1">
                <a:latin typeface="Times New Roman" pitchFamily="18" charset="0"/>
              </a:rPr>
              <a:t>copy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n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k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– из строки s выделяет k символов, начиная с n-го символа.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с :=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copy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(‘барабан’, 1, 3); Результат: с = “бар”;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Функция </a:t>
            </a:r>
            <a:r>
              <a:rPr lang="en-US" b="1" i="1">
                <a:latin typeface="Times New Roman" pitchFamily="18" charset="0"/>
              </a:rPr>
              <a:t>length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определяет длину строки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:= ‘барабан’; а :=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length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); а = 7;</a:t>
            </a:r>
          </a:p>
          <a:p>
            <a:pPr>
              <a:tabLst>
                <a:tab pos="588963" algn="l"/>
              </a:tabLst>
            </a:pPr>
            <a:r>
              <a:rPr lang="ru-RU">
                <a:latin typeface="Times New Roman" pitchFamily="18" charset="0"/>
              </a:rPr>
              <a:t>Функция </a:t>
            </a:r>
            <a:r>
              <a:rPr lang="en-US" b="1" i="1">
                <a:latin typeface="Times New Roman" pitchFamily="18" charset="0"/>
              </a:rPr>
              <a:t>pos</a:t>
            </a:r>
            <a:r>
              <a:rPr lang="ru-RU" b="1" i="1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s</a:t>
            </a:r>
            <a:r>
              <a:rPr lang="ru-RU" b="1" i="1">
                <a:latin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</a:rPr>
              <a:t>c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определяет номер позиции, начиная с которой строка </a:t>
            </a:r>
            <a:r>
              <a:rPr lang="en-US">
                <a:latin typeface="Times New Roman" pitchFamily="18" charset="0"/>
              </a:rPr>
              <a:t>s</a:t>
            </a:r>
            <a:r>
              <a:rPr lang="ru-RU">
                <a:latin typeface="Times New Roman" pitchFamily="18" charset="0"/>
              </a:rPr>
              <a:t> первый раз входит в строку с.</a:t>
            </a:r>
          </a:p>
          <a:p>
            <a:pPr>
              <a:tabLst>
                <a:tab pos="5889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Пример: с:= ‘колокол’;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:=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pos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(‘кол’,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); х :=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pos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(‘дол’,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); Результат: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= 1; х = 0;</a:t>
            </a:r>
          </a:p>
        </p:txBody>
      </p:sp>
      <p:sp>
        <p:nvSpPr>
          <p:cNvPr id="2150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1223963" cy="360363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1775" y="404813"/>
            <a:ext cx="891222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b="1" u="sng">
                <a:latin typeface="Times New Roman" pitchFamily="18" charset="0"/>
              </a:rPr>
              <a:t>Операции над множествами: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‘+’</a:t>
            </a:r>
            <a:r>
              <a:rPr lang="ru-RU">
                <a:latin typeface="Times New Roman" pitchFamily="18" charset="0"/>
              </a:rPr>
              <a:t> - операция объединения множеств.</a:t>
            </a:r>
          </a:p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‘-‘  </a:t>
            </a:r>
            <a:r>
              <a:rPr lang="ru-RU">
                <a:latin typeface="Times New Roman" pitchFamily="18" charset="0"/>
              </a:rPr>
              <a:t>- операция дополнения (разности).</a:t>
            </a:r>
          </a:p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‘*’</a:t>
            </a:r>
            <a:r>
              <a:rPr lang="ru-RU">
                <a:latin typeface="Times New Roman" pitchFamily="18" charset="0"/>
              </a:rPr>
              <a:t> - операция пересечения множеств.</a:t>
            </a:r>
          </a:p>
          <a:p>
            <a:pPr>
              <a:tabLst>
                <a:tab pos="228600" algn="l"/>
              </a:tabLst>
            </a:pPr>
            <a:r>
              <a:rPr lang="ru-RU">
                <a:latin typeface="Times New Roman" pitchFamily="18" charset="0"/>
              </a:rPr>
              <a:t>Операции отношения равенства множеств (А = В), неравенства (А &lt;&gt; В), включения (А &lt;= B, B &lt;= A).</a:t>
            </a:r>
          </a:p>
          <a:p>
            <a:pPr>
              <a:tabLst>
                <a:tab pos="228600" algn="l"/>
              </a:tabLst>
            </a:pPr>
            <a:r>
              <a:rPr lang="ru-RU">
                <a:latin typeface="Times New Roman" pitchFamily="18" charset="0"/>
              </a:rPr>
              <a:t>Логическая операция принадлежности (</a:t>
            </a:r>
            <a:r>
              <a:rPr lang="en-US" b="1">
                <a:latin typeface="Times New Roman" pitchFamily="18" charset="0"/>
              </a:rPr>
              <a:t>in</a:t>
            </a:r>
            <a:r>
              <a:rPr lang="ru-RU">
                <a:latin typeface="Times New Roman" pitchFamily="18" charset="0"/>
              </a:rPr>
              <a:t>): </a:t>
            </a:r>
            <a:r>
              <a:rPr lang="en-US">
                <a:latin typeface="Times New Roman" pitchFamily="18" charset="0"/>
              </a:rPr>
              <a:t>x in A</a:t>
            </a:r>
            <a:r>
              <a:rPr lang="ru-RU">
                <a:latin typeface="Times New Roman" pitchFamily="18" charset="0"/>
              </a:rPr>
              <a:t> = </a:t>
            </a:r>
            <a:r>
              <a:rPr lang="en-US">
                <a:latin typeface="Times New Roman" pitchFamily="18" charset="0"/>
              </a:rPr>
              <a:t>true</a:t>
            </a:r>
            <a:r>
              <a:rPr lang="ru-RU">
                <a:latin typeface="Times New Roman" pitchFamily="18" charset="0"/>
              </a:rPr>
              <a:t>, если элемент х принадлежит множеству А. В противном случае </a:t>
            </a:r>
            <a:r>
              <a:rPr lang="en-US">
                <a:latin typeface="Times New Roman" pitchFamily="18" charset="0"/>
              </a:rPr>
              <a:t>x in A</a:t>
            </a:r>
            <a:r>
              <a:rPr lang="ru-RU">
                <a:latin typeface="Times New Roman" pitchFamily="18" charset="0"/>
              </a:rPr>
              <a:t> = </a:t>
            </a:r>
            <a:r>
              <a:rPr lang="en-US">
                <a:latin typeface="Times New Roman" pitchFamily="18" charset="0"/>
              </a:rPr>
              <a:t>false</a:t>
            </a:r>
            <a:r>
              <a:rPr lang="ru-RU">
                <a:latin typeface="Times New Roman" pitchFamily="18" charset="0"/>
              </a:rPr>
              <a:t>. </a:t>
            </a:r>
          </a:p>
          <a:p>
            <a:pPr>
              <a:tabLst>
                <a:tab pos="228600" algn="l"/>
              </a:tabLst>
            </a:pPr>
            <a:r>
              <a:rPr lang="ru-RU" b="1" i="1">
                <a:latin typeface="Times New Roman" pitchFamily="18" charset="0"/>
              </a:rPr>
              <a:t>Примеры: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>
                <a:latin typeface="Times New Roman" pitchFamily="18" charset="0"/>
              </a:rPr>
              <a:t>А = [1, 3, 4, 5, 8],  </a:t>
            </a:r>
            <a:r>
              <a:rPr lang="en-US">
                <a:latin typeface="Times New Roman" pitchFamily="18" charset="0"/>
              </a:rPr>
              <a:t>B</a:t>
            </a:r>
            <a:r>
              <a:rPr lang="ru-RU">
                <a:latin typeface="Times New Roman" pitchFamily="18" charset="0"/>
              </a:rPr>
              <a:t> = [2, 4, 6, 8]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Times New Roman" pitchFamily="18" charset="0"/>
              </a:rPr>
              <a:t>A</a:t>
            </a:r>
            <a:r>
              <a:rPr lang="ru-RU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B</a:t>
            </a:r>
            <a:r>
              <a:rPr lang="ru-RU">
                <a:latin typeface="Times New Roman" pitchFamily="18" charset="0"/>
              </a:rPr>
              <a:t> = [1, 2, 3, 4, 5, 6, 8];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Times New Roman" pitchFamily="18" charset="0"/>
              </a:rPr>
              <a:t>A – B = [1, 3, 5];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>
                <a:latin typeface="Times New Roman" pitchFamily="18" charset="0"/>
              </a:rPr>
              <a:t>A * B = [4, 8];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>
                <a:latin typeface="Times New Roman" pitchFamily="18" charset="0"/>
              </a:rPr>
              <a:t>A &lt;&gt; B;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>
                <a:latin typeface="Times New Roman" pitchFamily="18" charset="0"/>
              </a:rPr>
              <a:t>3 in A = true; 6 in A = false;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0825" y="501332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Пример.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 Даны две строки найти их общие элементы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6911975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Program obch;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Uses crt;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Var s1,s2: string[50];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a,b,c:set of char; 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       K: char; i: integer;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Begin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Clrscr;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a:=[]; b:=[]; c:=[];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Writeln(‘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Введите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первую строку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’);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Readln(s1);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Writeln(‘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Введите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вторую строку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’);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Readln(s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);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  For i:=1 to length(s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) do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a:=a+[s1[i]];</a:t>
            </a: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  For i:=1 to length(s2) do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b:=b+[s2[i]];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c:=a*b;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Writeln(‘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общие элементы двух строк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’); 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For k:=‘a’ to ‘z’ do</a:t>
            </a:r>
          </a:p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If k in c then write(k:2);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Readln;</a:t>
            </a: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End</a:t>
            </a:r>
            <a:r>
              <a:rPr lang="ru-RU" sz="200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5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6092825"/>
            <a:ext cx="1008062" cy="431800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4213" y="120650"/>
            <a:ext cx="6948487" cy="669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uses crt</a:t>
            </a:r>
            <a:r>
              <a:rPr lang="ru-RU" sz="1600">
                <a:latin typeface="Times New Roman" pitchFamily="18" charset="0"/>
              </a:rPr>
              <a:t>;</a:t>
            </a:r>
          </a:p>
          <a:p>
            <a:r>
              <a:rPr lang="en-US" sz="1600">
                <a:latin typeface="Times New Roman" pitchFamily="18" charset="0"/>
              </a:rPr>
              <a:t>type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student = record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         fio: string[20];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         gr:  11..56;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         ball: array[1..4] of 2..5;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     end;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var base: array[1..1000] of student;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n, i, j: integer;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Begin   clrscr;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</a:rPr>
              <a:t>write('Введите количество студентов: ');</a:t>
            </a:r>
            <a:r>
              <a:rPr lang="en-US" sz="1600">
                <a:latin typeface="Times New Roman" pitchFamily="18" charset="0"/>
              </a:rPr>
              <a:t>   readln(n);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for i:=1 to n do  begin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write('</a:t>
            </a:r>
            <a:r>
              <a:rPr lang="ru-RU" sz="1600">
                <a:latin typeface="Times New Roman" pitchFamily="18" charset="0"/>
              </a:rPr>
              <a:t>Введите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</a:rPr>
              <a:t>фамилию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</a:rPr>
              <a:t>', i,'-го студента: ');</a:t>
            </a:r>
            <a:r>
              <a:rPr lang="en-US" sz="1600">
                <a:latin typeface="Times New Roman" pitchFamily="18" charset="0"/>
              </a:rPr>
              <a:t>   </a:t>
            </a:r>
            <a:r>
              <a:rPr lang="ru-RU" sz="1600">
                <a:latin typeface="Times New Roman" pitchFamily="18" charset="0"/>
              </a:rPr>
              <a:t>readln(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base[i].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fio</a:t>
            </a:r>
            <a:r>
              <a:rPr lang="ru-RU" sz="1600">
                <a:latin typeface="Times New Roman" pitchFamily="18" charset="0"/>
              </a:rPr>
              <a:t>);</a:t>
            </a:r>
          </a:p>
          <a:p>
            <a:r>
              <a:rPr lang="ru-RU" sz="1600">
                <a:latin typeface="Times New Roman" pitchFamily="18" charset="0"/>
              </a:rPr>
              <a:t>   write('Введите группу ', i,'-го студента: ');</a:t>
            </a:r>
            <a:r>
              <a:rPr lang="en-US" sz="1600">
                <a:latin typeface="Times New Roman" pitchFamily="18" charset="0"/>
              </a:rPr>
              <a:t>   </a:t>
            </a:r>
            <a:r>
              <a:rPr lang="ru-RU" sz="1600">
                <a:latin typeface="Times New Roman" pitchFamily="18" charset="0"/>
              </a:rPr>
              <a:t>readln(</a:t>
            </a:r>
            <a:r>
              <a:rPr lang="en-US" sz="1600">
                <a:latin typeface="Times New Roman" pitchFamily="18" charset="0"/>
              </a:rPr>
              <a:t>base[i].</a:t>
            </a:r>
            <a:r>
              <a:rPr lang="ru-RU" sz="1600">
                <a:latin typeface="Times New Roman" pitchFamily="18" charset="0"/>
              </a:rPr>
              <a:t>gr);</a:t>
            </a:r>
          </a:p>
          <a:p>
            <a:r>
              <a:rPr lang="ru-RU" sz="1600">
                <a:latin typeface="Times New Roman" pitchFamily="18" charset="0"/>
              </a:rPr>
              <a:t>   writeln('Введите его оценки по 4 предметам: ');</a:t>
            </a:r>
          </a:p>
          <a:p>
            <a:r>
              <a:rPr lang="ru-RU" sz="1600">
                <a:latin typeface="Times New Roman" pitchFamily="18" charset="0"/>
              </a:rPr>
              <a:t>   </a:t>
            </a:r>
            <a:r>
              <a:rPr lang="en-US" sz="1600">
                <a:latin typeface="Times New Roman" pitchFamily="18" charset="0"/>
              </a:rPr>
              <a:t>for j:=1 to 4 do   readln(base[i].ball[j]);   </a:t>
            </a:r>
            <a:r>
              <a:rPr lang="ru-RU" sz="1600">
                <a:latin typeface="Times New Roman" pitchFamily="18" charset="0"/>
              </a:rPr>
              <a:t>end;</a:t>
            </a:r>
          </a:p>
          <a:p>
            <a:r>
              <a:rPr lang="ru-RU" sz="1600">
                <a:latin typeface="Times New Roman" pitchFamily="18" charset="0"/>
              </a:rPr>
              <a:t> writeln('Успевающие 35 группы:');</a:t>
            </a:r>
          </a:p>
          <a:p>
            <a:r>
              <a:rPr lang="ru-RU" sz="1600">
                <a:latin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for i:=1 to n do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with base[i] do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begin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if (gr = 35) and ((ball[1] + ball[2] + ball[3] + ball[4]) / 4 &gt;= 4) then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begin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  write(fio,' ' );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  for j:=1 to 4 do    write(ball[j]:3);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  writeln;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end;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end;  readkey</a:t>
            </a:r>
            <a:endParaRPr lang="ru-RU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end.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35600" y="476250"/>
            <a:ext cx="34417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Сформировать базу данных о студентах математического факультета. Распечатать все сведения о студентах 35 группы со средним баллом &gt;= 4.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458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949950"/>
            <a:ext cx="649288" cy="287338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476250"/>
            <a:ext cx="867568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Пример 1.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 Создать и сохранить в файле ‘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dat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’ последовательность целых чисел от 10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до 20;</a:t>
            </a:r>
          </a:p>
          <a:p>
            <a:pPr indent="450850"/>
            <a:r>
              <a:rPr lang="en-US">
                <a:latin typeface="Times New Roman" pitchFamily="18" charset="0"/>
              </a:rPr>
              <a:t>program ex2;</a:t>
            </a:r>
            <a:endParaRPr lang="ru-RU">
              <a:latin typeface="Times New Roman" pitchFamily="18" charset="0"/>
            </a:endParaRPr>
          </a:p>
          <a:p>
            <a:pPr indent="450850"/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pPr indent="450850"/>
            <a:r>
              <a:rPr lang="en-US">
                <a:latin typeface="Times New Roman" pitchFamily="18" charset="0"/>
              </a:rPr>
              <a:t>var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fi:file of integer 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indent="450850"/>
            <a:r>
              <a:rPr lang="en-US">
                <a:latin typeface="Times New Roman" pitchFamily="18" charset="0"/>
              </a:rPr>
              <a:t>    i:integer;</a:t>
            </a:r>
            <a:endParaRPr lang="ru-RU">
              <a:latin typeface="Times New Roman" pitchFamily="18" charset="0"/>
            </a:endParaRPr>
          </a:p>
          <a:p>
            <a:pPr indent="450850"/>
            <a:r>
              <a:rPr lang="en-US">
                <a:latin typeface="Times New Roman" pitchFamily="18" charset="0"/>
              </a:rPr>
              <a:t>Begin clrscr;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assign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(fi,'x.dat');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rewrite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indent="450850"/>
            <a:r>
              <a:rPr lang="en-US">
                <a:latin typeface="Times New Roman" pitchFamily="18" charset="0"/>
              </a:rPr>
              <a:t>           for i:=10 to 20 do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write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(fi,i);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indent="45085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close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fi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);</a:t>
            </a:r>
          </a:p>
          <a:p>
            <a:pPr indent="450850"/>
            <a:r>
              <a:rPr lang="en-US">
                <a:latin typeface="Times New Roman" pitchFamily="18" charset="0"/>
              </a:rPr>
              <a:t>end</a:t>
            </a:r>
            <a:r>
              <a:rPr lang="ru-RU">
                <a:latin typeface="Times New Roman" pitchFamily="18" charset="0"/>
              </a:rPr>
              <a:t>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71550" y="0"/>
            <a:ext cx="6697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Типизированные файлы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95288" y="3373438"/>
            <a:ext cx="8208962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Пример 2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. Считать первые пять компонент из файла ‘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dat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’ и вывести на экран квадраты этих значений.</a:t>
            </a:r>
          </a:p>
          <a:p>
            <a:r>
              <a:rPr lang="en-US">
                <a:latin typeface="Times New Roman" pitchFamily="18" charset="0"/>
              </a:rPr>
              <a:t>program ex3;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fi:file of integer 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I,k:integer;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 clrscr;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assign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(fi,'x.dat');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reset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for k:=1 to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filesize(fi</a:t>
            </a:r>
            <a:r>
              <a:rPr lang="en-US">
                <a:latin typeface="Times New Roman" pitchFamily="18" charset="0"/>
              </a:rPr>
              <a:t>) do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begin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read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(fi,i );</a:t>
            </a:r>
            <a:r>
              <a:rPr lang="en-US">
                <a:latin typeface="Times New Roman" pitchFamily="18" charset="0"/>
              </a:rPr>
              <a:t> write (i*i,' ');  end;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close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(fi); </a:t>
            </a:r>
            <a:r>
              <a:rPr lang="en-US">
                <a:latin typeface="Times New Roman" pitchFamily="18" charset="0"/>
              </a:rPr>
              <a:t>readkey;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end.</a:t>
            </a:r>
          </a:p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76825" y="4149725"/>
            <a:ext cx="4392613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Процедуры и функции</a:t>
            </a:r>
          </a:p>
          <a:p>
            <a:r>
              <a:rPr lang="ru-RU" b="1">
                <a:latin typeface="Times New Roman" pitchFamily="18" charset="0"/>
              </a:rPr>
              <a:t>filesize</a:t>
            </a:r>
            <a:r>
              <a:rPr lang="ru-RU">
                <a:latin typeface="Times New Roman" pitchFamily="18" charset="0"/>
              </a:rPr>
              <a:t>(f)	—возвращает текущее число компонент открытого файла;</a:t>
            </a:r>
            <a:endParaRPr lang="ru-RU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filepos</a:t>
            </a:r>
            <a:r>
              <a:rPr lang="ru-RU">
                <a:latin typeface="Times New Roman" pitchFamily="18" charset="0"/>
              </a:rPr>
              <a:t>(f)	—возвращает номер текущей позиции маркера;</a:t>
            </a:r>
            <a:endParaRPr lang="ru-RU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seek</a:t>
            </a:r>
            <a:r>
              <a:rPr lang="ru-RU">
                <a:latin typeface="Times New Roman" pitchFamily="18" charset="0"/>
              </a:rPr>
              <a:t>(f,N)	—устанавливает маркер на позицию N;</a:t>
            </a:r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7164388" y="1773238"/>
            <a:ext cx="1371600" cy="1641475"/>
            <a:chOff x="9540" y="4914"/>
            <a:chExt cx="2160" cy="1260"/>
          </a:xfrm>
        </p:grpSpPr>
        <p:sp>
          <p:nvSpPr>
            <p:cNvPr id="2054" name="AutoShape 6"/>
            <p:cNvSpPr>
              <a:spLocks/>
            </p:cNvSpPr>
            <p:nvPr/>
          </p:nvSpPr>
          <p:spPr bwMode="auto">
            <a:xfrm>
              <a:off x="9540" y="4914"/>
              <a:ext cx="540" cy="1260"/>
            </a:xfrm>
            <a:prstGeom prst="rightBrace">
              <a:avLst>
                <a:gd name="adj1" fmla="val 1944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0260" y="5274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cs typeface="Times New Roman" pitchFamily="18" charset="0"/>
                </a:rPr>
                <a:t>Раздел  описаний</a:t>
              </a:r>
              <a:endParaRPr lang="ru-RU" sz="1400"/>
            </a:p>
          </p:txBody>
        </p:sp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9750" y="1196975"/>
            <a:ext cx="65452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0080"/>
                </a:solidFill>
                <a:latin typeface="Times New Roman" pitchFamily="18" charset="0"/>
              </a:rPr>
              <a:t>Структура программы</a:t>
            </a:r>
            <a:r>
              <a:rPr lang="ru-RU" b="1">
                <a:solidFill>
                  <a:srgbClr val="003366"/>
                </a:solidFill>
                <a:latin typeface="Times New Roman" pitchFamily="18" charset="0"/>
              </a:rPr>
              <a:t>:</a:t>
            </a:r>
            <a:endParaRPr lang="en-US" b="1">
              <a:solidFill>
                <a:srgbClr val="003366"/>
              </a:solidFill>
              <a:latin typeface="Times New Roman" pitchFamily="18" charset="0"/>
            </a:endParaRPr>
          </a:p>
          <a:p>
            <a:endParaRPr lang="ru-RU" b="1">
              <a:latin typeface="Times New Roman" pitchFamily="18" charset="0"/>
            </a:endParaRPr>
          </a:p>
          <a:p>
            <a:r>
              <a:rPr lang="en-US" sz="1400" b="1"/>
              <a:t>program</a:t>
            </a:r>
            <a:r>
              <a:rPr lang="ru-RU" sz="1400" b="1"/>
              <a:t> </a:t>
            </a:r>
            <a:r>
              <a:rPr lang="en-US" sz="1400" b="1">
                <a:solidFill>
                  <a:schemeClr val="accent2"/>
                </a:solidFill>
              </a:rPr>
              <a:t>my_prog</a:t>
            </a:r>
            <a:r>
              <a:rPr lang="ru-RU" sz="1400" b="1">
                <a:solidFill>
                  <a:schemeClr val="accent2"/>
                </a:solidFill>
              </a:rPr>
              <a:t>;</a:t>
            </a:r>
            <a:r>
              <a:rPr lang="ru-RU" sz="1400" b="1"/>
              <a:t>                </a:t>
            </a:r>
            <a:r>
              <a:rPr lang="en-US" sz="1400" b="1"/>
              <a:t>   </a:t>
            </a:r>
            <a:r>
              <a:rPr lang="ru-RU" sz="1400" b="1"/>
              <a:t>  </a:t>
            </a:r>
            <a:r>
              <a:rPr lang="en-US" sz="1400" b="1"/>
              <a:t>                         </a:t>
            </a:r>
            <a:r>
              <a:rPr lang="ru-RU" sz="1400"/>
              <a:t>{Заголовок программы}</a:t>
            </a:r>
          </a:p>
          <a:p>
            <a:r>
              <a:rPr lang="en-US" sz="1400" b="1">
                <a:cs typeface="Times New Roman" pitchFamily="18" charset="0"/>
              </a:rPr>
              <a:t>uses</a:t>
            </a:r>
            <a:r>
              <a:rPr lang="ru-RU" sz="1400" b="1">
                <a:cs typeface="Times New Roman" pitchFamily="18" charset="0"/>
              </a:rPr>
              <a:t>  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crt;</a:t>
            </a:r>
            <a:r>
              <a:rPr lang="ru-RU" sz="1400" b="1">
                <a:cs typeface="Times New Roman" pitchFamily="18" charset="0"/>
              </a:rPr>
              <a:t>                                 </a:t>
            </a:r>
            <a:r>
              <a:rPr lang="en-US" sz="1400" b="1">
                <a:cs typeface="Times New Roman" pitchFamily="18" charset="0"/>
              </a:rPr>
              <a:t>                         </a:t>
            </a:r>
            <a:r>
              <a:rPr lang="ru-RU" sz="1400" b="1">
                <a:cs typeface="Times New Roman" pitchFamily="18" charset="0"/>
              </a:rPr>
              <a:t>   </a:t>
            </a:r>
            <a:r>
              <a:rPr lang="ru-RU" sz="1400">
                <a:cs typeface="Times New Roman" pitchFamily="18" charset="0"/>
              </a:rPr>
              <a:t>{Список используемых модулей}</a:t>
            </a:r>
            <a:endParaRPr lang="ru-RU" sz="1400"/>
          </a:p>
          <a:p>
            <a:pPr eaLnBrk="0" hangingPunct="0"/>
            <a:r>
              <a:rPr lang="en-US" sz="1400" b="1">
                <a:cs typeface="Times New Roman" pitchFamily="18" charset="0"/>
              </a:rPr>
              <a:t>label</a:t>
            </a:r>
            <a:r>
              <a:rPr lang="ru-RU" sz="1400" b="1">
                <a:cs typeface="Times New Roman" pitchFamily="18" charset="0"/>
              </a:rPr>
              <a:t>  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m1;</a:t>
            </a:r>
            <a:r>
              <a:rPr lang="ru-RU" sz="1400" b="1">
                <a:cs typeface="Times New Roman" pitchFamily="18" charset="0"/>
              </a:rPr>
              <a:t>                                 </a:t>
            </a:r>
            <a:r>
              <a:rPr lang="en-US" sz="1400" b="1">
                <a:cs typeface="Times New Roman" pitchFamily="18" charset="0"/>
              </a:rPr>
              <a:t>                          </a:t>
            </a:r>
            <a:r>
              <a:rPr lang="ru-RU" sz="1400" b="1">
                <a:cs typeface="Times New Roman" pitchFamily="18" charset="0"/>
              </a:rPr>
              <a:t>  </a:t>
            </a:r>
            <a:r>
              <a:rPr lang="ru-RU" sz="1400">
                <a:cs typeface="Times New Roman" pitchFamily="18" charset="0"/>
              </a:rPr>
              <a:t>{Описание меток}</a:t>
            </a:r>
            <a:endParaRPr lang="ru-RU" sz="1400"/>
          </a:p>
          <a:p>
            <a:pPr eaLnBrk="0" hangingPunct="0"/>
            <a:r>
              <a:rPr lang="en-US" sz="1400" b="1">
                <a:cs typeface="Times New Roman" pitchFamily="18" charset="0"/>
              </a:rPr>
              <a:t>const</a:t>
            </a:r>
            <a:r>
              <a:rPr lang="ru-RU" sz="1400" b="1">
                <a:cs typeface="Times New Roman" pitchFamily="18" charset="0"/>
              </a:rPr>
              <a:t>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n=10;</a:t>
            </a:r>
            <a:r>
              <a:rPr lang="ru-RU" sz="1400" b="1">
                <a:cs typeface="Times New Roman" pitchFamily="18" charset="0"/>
              </a:rPr>
              <a:t>                                </a:t>
            </a:r>
            <a:r>
              <a:rPr lang="en-US" sz="1400" b="1">
                <a:cs typeface="Times New Roman" pitchFamily="18" charset="0"/>
              </a:rPr>
              <a:t>                          </a:t>
            </a:r>
            <a:r>
              <a:rPr lang="ru-RU" sz="1400" b="1">
                <a:cs typeface="Times New Roman" pitchFamily="18" charset="0"/>
              </a:rPr>
              <a:t> </a:t>
            </a:r>
            <a:r>
              <a:rPr lang="ru-RU" sz="1400">
                <a:cs typeface="Times New Roman" pitchFamily="18" charset="0"/>
              </a:rPr>
              <a:t>{Описание констант}</a:t>
            </a:r>
            <a:endParaRPr lang="ru-RU" sz="1400"/>
          </a:p>
          <a:p>
            <a:pPr eaLnBrk="0" hangingPunct="0"/>
            <a:r>
              <a:rPr lang="en-US" sz="1400" b="1">
                <a:cs typeface="Times New Roman" pitchFamily="18" charset="0"/>
              </a:rPr>
              <a:t>type</a:t>
            </a:r>
            <a:r>
              <a:rPr lang="ru-RU" sz="1400" b="1">
                <a:cs typeface="Times New Roman" pitchFamily="18" charset="0"/>
              </a:rPr>
              <a:t>  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mytype=set of char;</a:t>
            </a:r>
            <a:r>
              <a:rPr lang="ru-RU" sz="1400" b="1">
                <a:cs typeface="Times New Roman" pitchFamily="18" charset="0"/>
              </a:rPr>
              <a:t>       </a:t>
            </a:r>
            <a:r>
              <a:rPr lang="en-US" sz="1400" b="1">
                <a:cs typeface="Times New Roman" pitchFamily="18" charset="0"/>
              </a:rPr>
              <a:t>                          </a:t>
            </a:r>
            <a:r>
              <a:rPr lang="ru-RU" sz="1400" b="1">
                <a:cs typeface="Times New Roman" pitchFamily="18" charset="0"/>
              </a:rPr>
              <a:t> </a:t>
            </a:r>
            <a:r>
              <a:rPr lang="ru-RU" sz="1400">
                <a:cs typeface="Times New Roman" pitchFamily="18" charset="0"/>
              </a:rPr>
              <a:t>{Описание типов переменных}</a:t>
            </a:r>
            <a:endParaRPr lang="ru-RU" sz="1400"/>
          </a:p>
          <a:p>
            <a:pPr eaLnBrk="0" hangingPunct="0"/>
            <a:r>
              <a:rPr lang="en-US" sz="1400" b="1">
                <a:cs typeface="Times New Roman" pitchFamily="18" charset="0"/>
              </a:rPr>
              <a:t>var</a:t>
            </a:r>
            <a:r>
              <a:rPr lang="ru-RU" sz="1400" b="1">
                <a:cs typeface="Times New Roman" pitchFamily="18" charset="0"/>
              </a:rPr>
              <a:t>    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a:integer; b:boolean;</a:t>
            </a:r>
            <a:r>
              <a:rPr lang="en-US" sz="1400" b="1">
                <a:cs typeface="Times New Roman" pitchFamily="18" charset="0"/>
              </a:rPr>
              <a:t>                                </a:t>
            </a:r>
            <a:r>
              <a:rPr lang="ru-RU" sz="1400" b="1">
                <a:cs typeface="Times New Roman" pitchFamily="18" charset="0"/>
              </a:rPr>
              <a:t> </a:t>
            </a:r>
            <a:r>
              <a:rPr lang="ru-RU" sz="1400">
                <a:cs typeface="Times New Roman" pitchFamily="18" charset="0"/>
              </a:rPr>
              <a:t>{Описание переменных}</a:t>
            </a:r>
            <a:endParaRPr lang="en-US" sz="1400">
              <a:cs typeface="Times New Roman" pitchFamily="18" charset="0"/>
            </a:endParaRPr>
          </a:p>
          <a:p>
            <a:pPr eaLnBrk="0" hangingPunct="0"/>
            <a:r>
              <a:rPr lang="en-US" sz="1400">
                <a:cs typeface="Times New Roman" pitchFamily="18" charset="0"/>
              </a:rPr>
              <a:t>           </a:t>
            </a:r>
            <a:r>
              <a:rPr lang="en-US" sz="1400" b="1">
                <a:solidFill>
                  <a:schemeClr val="accent2"/>
                </a:solidFill>
                <a:cs typeface="Times New Roman" pitchFamily="18" charset="0"/>
              </a:rPr>
              <a:t>d:real;  c:char; i:2..5; m:mytype;</a:t>
            </a:r>
            <a:endParaRPr lang="ru-RU" sz="1400" b="1">
              <a:solidFill>
                <a:schemeClr val="accent2"/>
              </a:solidFill>
            </a:endParaRPr>
          </a:p>
          <a:p>
            <a:pPr eaLnBrk="0" hangingPunct="0"/>
            <a:r>
              <a:rPr lang="ru-RU" sz="1400" b="1">
                <a:cs typeface="Times New Roman" pitchFamily="18" charset="0"/>
              </a:rPr>
              <a:t>---------------------------------------</a:t>
            </a:r>
            <a:r>
              <a:rPr lang="ru-RU" sz="1400">
                <a:cs typeface="Times New Roman" pitchFamily="18" charset="0"/>
              </a:rPr>
              <a:t>    </a:t>
            </a:r>
            <a:r>
              <a:rPr lang="en-US" sz="1400">
                <a:cs typeface="Times New Roman" pitchFamily="18" charset="0"/>
              </a:rPr>
              <a:t>                          </a:t>
            </a:r>
            <a:r>
              <a:rPr lang="ru-RU" sz="1400">
                <a:cs typeface="Times New Roman" pitchFamily="18" charset="0"/>
              </a:rPr>
              <a:t>  {Описание процедур и функций}</a:t>
            </a:r>
            <a:endParaRPr lang="ru-RU" sz="1400"/>
          </a:p>
          <a:p>
            <a:pPr eaLnBrk="0" hangingPunct="0"/>
            <a:r>
              <a:rPr lang="ru-RU" sz="1400">
                <a:solidFill>
                  <a:schemeClr val="accent2"/>
                </a:solidFill>
                <a:cs typeface="Times New Roman" pitchFamily="18" charset="0"/>
              </a:rPr>
              <a:t>         </a:t>
            </a: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begin</a:t>
            </a:r>
            <a:endParaRPr lang="ru-RU" sz="1600">
              <a:solidFill>
                <a:schemeClr val="accent2"/>
              </a:solidFill>
            </a:endParaRPr>
          </a:p>
          <a:p>
            <a:pPr eaLnBrk="0" hangingPunct="0"/>
            <a:r>
              <a:rPr lang="ru-RU" sz="1400" b="1">
                <a:cs typeface="Times New Roman" pitchFamily="18" charset="0"/>
              </a:rPr>
              <a:t>            {тело программы}                                     </a:t>
            </a:r>
            <a:r>
              <a:rPr lang="ru-RU" sz="1400">
                <a:cs typeface="Times New Roman" pitchFamily="18" charset="0"/>
              </a:rPr>
              <a:t>{Раздел операторов}</a:t>
            </a:r>
            <a:endParaRPr lang="ru-RU" sz="1400"/>
          </a:p>
          <a:p>
            <a:pPr eaLnBrk="0" hangingPunct="0"/>
            <a:r>
              <a:rPr lang="ru-RU" sz="1400" b="1">
                <a:solidFill>
                  <a:schemeClr val="accent2"/>
                </a:solidFill>
                <a:cs typeface="Times New Roman" pitchFamily="18" charset="0"/>
              </a:rPr>
              <a:t>         </a:t>
            </a: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end</a:t>
            </a:r>
            <a:r>
              <a:rPr lang="ru-RU" sz="1600" b="1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619125"/>
            <a:ext cx="727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ЭЛЕМЕНТЫ ЯЗЫКА ТУРБО ПАСКАЛЬ</a:t>
            </a:r>
            <a:r>
              <a:rPr lang="ru-RU" sz="20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84438" y="333375"/>
            <a:ext cx="4033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Текстовые файлы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8135937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Пример 1.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 Дан текстовый файл ‘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text.txt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’. Найти количество строк в нем и дописать в конец файла.</a:t>
            </a:r>
          </a:p>
          <a:p>
            <a:r>
              <a:rPr lang="en-US">
                <a:latin typeface="Times New Roman" pitchFamily="18" charset="0"/>
              </a:rPr>
              <a:t>program ex2;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t:text ; s,strk:string;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k:integer;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 clrscr;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assign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(t, 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‘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c:\text.txt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’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);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reset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(t);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 while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not eof(t)</a:t>
            </a:r>
            <a:r>
              <a:rPr lang="en-US">
                <a:latin typeface="Times New Roman" pitchFamily="18" charset="0"/>
              </a:rPr>
              <a:t> do begin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readln(t,s);</a:t>
            </a:r>
            <a:r>
              <a:rPr lang="en-US">
                <a:latin typeface="Times New Roman" pitchFamily="18" charset="0"/>
              </a:rPr>
              <a:t> k:=k+1; end;</a:t>
            </a:r>
          </a:p>
          <a:p>
            <a:r>
              <a:rPr lang="en-US">
                <a:latin typeface="Times New Roman" pitchFamily="18" charset="0"/>
              </a:rPr>
              <a:t>Str(k,strk)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Append(t);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Write(t,strk);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close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fi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);</a:t>
            </a:r>
          </a:p>
          <a:p>
            <a:r>
              <a:rPr lang="en-US">
                <a:latin typeface="Times New Roman" pitchFamily="18" charset="0"/>
              </a:rPr>
              <a:t>end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43438" y="3860800"/>
            <a:ext cx="41052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Процедуры и функции</a:t>
            </a:r>
            <a:endParaRPr lang="en-US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eof</a:t>
            </a:r>
            <a:r>
              <a:rPr lang="ru-RU">
                <a:latin typeface="Times New Roman" pitchFamily="18" charset="0"/>
              </a:rPr>
              <a:t>(f)—возвращает TRUE, если найден конец файла;</a:t>
            </a:r>
            <a:endParaRPr lang="ru-RU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eoln</a:t>
            </a:r>
            <a:r>
              <a:rPr lang="ru-RU">
                <a:latin typeface="Times New Roman" pitchFamily="18" charset="0"/>
              </a:rPr>
              <a:t>(f)—возвращает TRUE, если найден конец строки.</a:t>
            </a:r>
          </a:p>
        </p:txBody>
      </p:sp>
      <p:sp>
        <p:nvSpPr>
          <p:cNvPr id="2663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805488"/>
            <a:ext cx="863600" cy="360362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333375"/>
            <a:ext cx="8497888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-666540" bIns="0" anchor="ctr">
            <a:spAutoFit/>
          </a:bodyPr>
          <a:lstStyle/>
          <a:p>
            <a:pPr indent="457200" algn="ctr"/>
            <a:r>
              <a:rPr lang="ru-RU" b="1">
                <a:latin typeface="Times New Roman" pitchFamily="18" charset="0"/>
              </a:rPr>
              <a:t>Работа с графикой</a:t>
            </a:r>
          </a:p>
          <a:p>
            <a:pPr indent="457200"/>
            <a:r>
              <a:rPr lang="ru-RU">
                <a:latin typeface="Times New Roman" pitchFamily="18" charset="0"/>
              </a:rPr>
              <a:t>Графические возможности реализованы с помощью стандартного модуля</a:t>
            </a:r>
            <a:r>
              <a:rPr lang="ru-RU" b="1">
                <a:latin typeface="Times New Roman" pitchFamily="18" charset="0"/>
              </a:rPr>
              <a:t> Graph.tpu.</a:t>
            </a:r>
            <a:r>
              <a:rPr lang="ru-RU">
                <a:latin typeface="Times New Roman" pitchFamily="18" charset="0"/>
              </a:rPr>
              <a:t> Подключение модуля к программе выполняется директивой</a:t>
            </a:r>
          </a:p>
          <a:p>
            <a:pPr indent="457200"/>
            <a:r>
              <a:rPr lang="en-US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uses graph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 indent="457200"/>
            <a:r>
              <a:rPr lang="ru-RU">
                <a:latin typeface="Times New Roman" pitchFamily="18" charset="0"/>
              </a:rPr>
              <a:t>Процедура инициализации графического режима имеет три аргумента:</a:t>
            </a:r>
          </a:p>
          <a:p>
            <a:pPr indent="457200"/>
            <a:r>
              <a:rPr lang="ru-RU" b="1">
                <a:latin typeface="Times New Roman" pitchFamily="18" charset="0"/>
              </a:rPr>
              <a:t>Initgraph</a:t>
            </a:r>
            <a:r>
              <a:rPr lang="ru-RU">
                <a:latin typeface="Times New Roman" pitchFamily="18" charset="0"/>
              </a:rPr>
              <a:t>(&lt;драйвер&gt;, &lt;режим&gt;, '&lt;путь к драйверу&gt;')</a:t>
            </a:r>
          </a:p>
          <a:p>
            <a:pPr indent="457200"/>
            <a:r>
              <a:rPr lang="ru-RU">
                <a:latin typeface="Times New Roman" pitchFamily="18" charset="0"/>
              </a:rPr>
              <a:t>и может быть выполнена так:</a:t>
            </a:r>
          </a:p>
          <a:p>
            <a:pPr indent="457200"/>
            <a:r>
              <a:rPr lang="ru-RU" b="1">
                <a:latin typeface="Times New Roman" pitchFamily="18" charset="0"/>
              </a:rPr>
              <a:t>uses graph;</a:t>
            </a:r>
            <a:endParaRPr lang="ru-RU">
              <a:latin typeface="Times New Roman" pitchFamily="18" charset="0"/>
            </a:endParaRPr>
          </a:p>
          <a:p>
            <a:pPr indent="457200"/>
            <a:r>
              <a:rPr lang="ru-RU" b="1">
                <a:latin typeface="Times New Roman" pitchFamily="18" charset="0"/>
              </a:rPr>
              <a:t>var</a:t>
            </a:r>
            <a:r>
              <a:rPr lang="ru-RU">
                <a:latin typeface="Times New Roman" pitchFamily="18" charset="0"/>
              </a:rPr>
              <a:t> gd, gm: </a:t>
            </a:r>
            <a:r>
              <a:rPr lang="ru-RU" b="1">
                <a:latin typeface="Times New Roman" pitchFamily="18" charset="0"/>
              </a:rPr>
              <a:t>integer;</a:t>
            </a:r>
            <a:r>
              <a:rPr lang="ru-RU">
                <a:latin typeface="Times New Roman" pitchFamily="18" charset="0"/>
              </a:rPr>
              <a:t> {переменные gd и gm определяют драйвер и режим}</a:t>
            </a:r>
          </a:p>
          <a:p>
            <a:pPr indent="457200"/>
            <a:r>
              <a:rPr lang="en-US" b="1">
                <a:latin typeface="Times New Roman" pitchFamily="18" charset="0"/>
              </a:rPr>
              <a:t>begin</a:t>
            </a:r>
            <a:endParaRPr lang="ru-RU">
              <a:latin typeface="Times New Roman" pitchFamily="18" charset="0"/>
            </a:endParaRPr>
          </a:p>
          <a:p>
            <a:pPr indent="457200"/>
            <a:r>
              <a:rPr lang="en-US">
                <a:latin typeface="Times New Roman" pitchFamily="18" charset="0"/>
              </a:rPr>
              <a:t>gd:=vga; gm:=vgahi;</a:t>
            </a:r>
            <a:endParaRPr lang="ru-RU">
              <a:latin typeface="Times New Roman" pitchFamily="18" charset="0"/>
            </a:endParaRPr>
          </a:p>
          <a:p>
            <a:pPr indent="457200"/>
            <a:r>
              <a:rPr lang="en-US" b="1">
                <a:latin typeface="Times New Roman" pitchFamily="18" charset="0"/>
              </a:rPr>
              <a:t>initgraph</a:t>
            </a:r>
            <a:r>
              <a:rPr lang="en-US">
                <a:latin typeface="Times New Roman" pitchFamily="18" charset="0"/>
              </a:rPr>
              <a:t>(gd,gm,'d:\tp7');</a:t>
            </a:r>
            <a:endParaRPr lang="ru-RU">
              <a:latin typeface="Times New Roman" pitchFamily="18" charset="0"/>
            </a:endParaRPr>
          </a:p>
          <a:p>
            <a:pPr indent="457200"/>
            <a:r>
              <a:rPr lang="en-US">
                <a:latin typeface="Times New Roman" pitchFamily="18" charset="0"/>
              </a:rPr>
              <a:t>      			</a:t>
            </a:r>
            <a:r>
              <a:rPr lang="ru-RU">
                <a:latin typeface="Times New Roman" pitchFamily="18" charset="0"/>
              </a:rPr>
              <a:t>..........</a:t>
            </a:r>
          </a:p>
          <a:p>
            <a:pPr indent="457200"/>
            <a:r>
              <a:rPr lang="ru-RU">
                <a:latin typeface="Times New Roman" pitchFamily="18" charset="0"/>
              </a:rPr>
              <a:t>Первые две команды можно заменить одной: </a:t>
            </a:r>
            <a:r>
              <a:rPr lang="ru-RU" b="1">
                <a:latin typeface="Times New Roman" pitchFamily="18" charset="0"/>
              </a:rPr>
              <a:t>gd:=detect</a:t>
            </a:r>
            <a:r>
              <a:rPr lang="ru-RU">
                <a:latin typeface="Times New Roman" pitchFamily="18" charset="0"/>
              </a:rPr>
              <a:t> с целью автоматического распознавания драйвера и установления режима максимального разрешения для данной машины.</a:t>
            </a:r>
          </a:p>
          <a:p>
            <a:pPr indent="457200"/>
            <a:r>
              <a:rPr lang="ru-RU">
                <a:latin typeface="Times New Roman" pitchFamily="18" charset="0"/>
              </a:rPr>
              <a:t>Процедура </a:t>
            </a:r>
            <a:r>
              <a:rPr lang="ru-RU" b="1">
                <a:latin typeface="Times New Roman" pitchFamily="18" charset="0"/>
              </a:rPr>
              <a:t>closegraph</a:t>
            </a:r>
            <a:r>
              <a:rPr lang="ru-RU">
                <a:latin typeface="Times New Roman" pitchFamily="18" charset="0"/>
              </a:rPr>
              <a:t> освобождает память от драйвера и устанавливает режим работы экрана, который был до инициализации графики.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81150" y="87313"/>
            <a:ext cx="59817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chemeClr val="accent2"/>
                </a:solidFill>
                <a:latin typeface="Times New Roman" pitchFamily="18" charset="0"/>
              </a:rPr>
              <a:t>Пример.</a:t>
            </a:r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 Построение графика функции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Program</a:t>
            </a:r>
            <a:r>
              <a:rPr lang="en-US">
                <a:latin typeface="Times New Roman" pitchFamily="18" charset="0"/>
              </a:rPr>
              <a:t> grafik;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uses crt,graph;</a:t>
            </a:r>
          </a:p>
          <a:p>
            <a:r>
              <a:rPr lang="en-US">
                <a:latin typeface="Times New Roman" pitchFamily="18" charset="0"/>
              </a:rPr>
              <a:t>var k,u,,gm,gd:integer;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x,y:real;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BEGIN</a:t>
            </a:r>
            <a:r>
              <a:rPr lang="en-US">
                <a:latin typeface="Times New Roman" pitchFamily="18" charset="0"/>
              </a:rPr>
              <a:t>  gd:=detect;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initgraph(gd,gm,' '); setlinestyle(0,0,3);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setcolor(9); line(320,10,320,400);line(10,240,620,240);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x:=-12; y:=cos(x);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u:=320+round(20*x); t:=240-round(20*y);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setcolor(12); moveto(u,t);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for k:=1 to 240 do 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x:=x+0.1;  y:=cos(x);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u:=320+round(20*x); t:=240-round(20*y);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lineto(u,t);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end;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setcolor(14);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settextstyle(0,0,1);outtextxy(330,10,'y'); outtextxy(610,245,'x');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settextstyle(0,0,2);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outtextxy(90,430,'y=cos(x)');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repeat until keypressed;</a:t>
            </a:r>
          </a:p>
          <a:p>
            <a:r>
              <a:rPr lang="ru-RU">
                <a:latin typeface="Times New Roman" pitchFamily="18" charset="0"/>
              </a:rPr>
              <a:t>closegraph</a:t>
            </a:r>
          </a:p>
          <a:p>
            <a:r>
              <a:rPr lang="ru-RU" b="1">
                <a:latin typeface="Times New Roman" pitchFamily="18" charset="0"/>
              </a:rPr>
              <a:t>END.</a:t>
            </a:r>
          </a:p>
        </p:txBody>
      </p:sp>
      <p:sp>
        <p:nvSpPr>
          <p:cNvPr id="297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5949950"/>
            <a:ext cx="1152525" cy="547688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333375"/>
            <a:ext cx="8569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 u="sng">
                <a:latin typeface="Times New Roman" pitchFamily="18" charset="0"/>
              </a:rPr>
              <a:t>Модуль</a:t>
            </a:r>
            <a:r>
              <a:rPr lang="ru-RU">
                <a:latin typeface="Times New Roman" pitchFamily="18" charset="0"/>
              </a:rPr>
              <a:t> – программная единица, текст которой компилируется независимо (автономно). Она включает определения констант, типов данных, переменных, процедур и функций, доступных для использования в вызывающих программах. Однако внутренняя структура модуля скрыта от пользователя. 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0825" y="1844675"/>
            <a:ext cx="84963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893763" algn="l"/>
              </a:tabLst>
            </a:pP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Напишем процедуру, рисующую снежинку, произвольного размера и цвета. Поместим эту процедуру в модуль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snow.tpu</a:t>
            </a: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 b="1">
                <a:latin typeface="Times New Roman" pitchFamily="18" charset="0"/>
              </a:rPr>
              <a:t>unit  </a:t>
            </a:r>
            <a:r>
              <a:rPr lang="en-US" sz="1600">
                <a:latin typeface="Times New Roman" pitchFamily="18" charset="0"/>
              </a:rPr>
              <a:t>snow;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 b="1">
                <a:latin typeface="Times New Roman" pitchFamily="18" charset="0"/>
              </a:rPr>
              <a:t>Interface </a:t>
            </a:r>
            <a:r>
              <a:rPr lang="en-US" sz="1200" b="1">
                <a:latin typeface="Times New Roman" pitchFamily="18" charset="0"/>
              </a:rPr>
              <a:t>{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Интерфейсная часть</a:t>
            </a:r>
            <a:r>
              <a:rPr lang="en-US" sz="1200" b="1">
                <a:solidFill>
                  <a:schemeClr val="accent2"/>
                </a:solidFill>
                <a:latin typeface="Times New Roman" pitchFamily="18" charset="0"/>
              </a:rPr>
              <a:t>}</a:t>
            </a:r>
            <a:endParaRPr lang="ru-RU" sz="12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uses graph;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var gd,gm:integer;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procedure show_sneg(x,y,color,razmer:integer);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 b="1">
                <a:latin typeface="Times New Roman" pitchFamily="18" charset="0"/>
              </a:rPr>
              <a:t>Implementation</a:t>
            </a:r>
            <a:r>
              <a:rPr lang="ru-RU" sz="1600" b="1">
                <a:latin typeface="Times New Roman" pitchFamily="18" charset="0"/>
              </a:rPr>
              <a:t>     </a:t>
            </a:r>
            <a:r>
              <a:rPr lang="en-US" sz="1200" b="1">
                <a:latin typeface="Times New Roman" pitchFamily="18" charset="0"/>
              </a:rPr>
              <a:t>{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Исполняемая часть</a:t>
            </a:r>
            <a:r>
              <a:rPr lang="en-US" sz="1200" b="1">
                <a:solidFill>
                  <a:schemeClr val="accent2"/>
                </a:solidFill>
                <a:latin typeface="Times New Roman" pitchFamily="18" charset="0"/>
              </a:rPr>
              <a:t>}</a:t>
            </a:r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procedure show_sneg(x,y,color,razmer:integer);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begin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setcolor(color);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line(x-razmer,y,x+razmer,y);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line(x,y-razmer,x,y+razmer);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line(x-round(razmer/2),y-round(razmer/2),x+round(razmer/2),y+round(razmer/2));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line(x+round(razmer/2),y-round(razmer/2),x-round(razmer/2),y+round(razmer/2));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end;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 b="1">
                <a:latin typeface="Times New Roman" pitchFamily="18" charset="0"/>
              </a:rPr>
              <a:t> begin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en-US" sz="1200" b="1">
                <a:latin typeface="Times New Roman" pitchFamily="18" charset="0"/>
              </a:rPr>
              <a:t>{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Инициирующая часть</a:t>
            </a:r>
            <a:r>
              <a:rPr lang="en-US" sz="1200" b="1">
                <a:solidFill>
                  <a:schemeClr val="accent2"/>
                </a:solidFill>
                <a:latin typeface="Times New Roman" pitchFamily="18" charset="0"/>
              </a:rPr>
              <a:t>}</a:t>
            </a:r>
            <a:endParaRPr lang="ru-RU" sz="12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>
                <a:latin typeface="Times New Roman" pitchFamily="18" charset="0"/>
              </a:rPr>
              <a:t> gd:=detect; initgraph(gd,gm,' ');</a:t>
            </a:r>
            <a:endParaRPr lang="ru-RU" sz="16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1600" b="1">
                <a:latin typeface="Times New Roman" pitchFamily="18" charset="0"/>
              </a:rPr>
              <a:t>end.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3850" y="234950"/>
            <a:ext cx="8207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893763" algn="l"/>
              </a:tabLst>
            </a:pPr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Напишем программу «снегопад»- появление снежинок случайного цвета и размера в случайном месте экрана.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pPr>
              <a:tabLst>
                <a:tab pos="893763" algn="l"/>
              </a:tabLst>
            </a:pPr>
            <a:r>
              <a:rPr lang="en-US" sz="2000" b="1">
                <a:latin typeface="Times New Roman" pitchFamily="18" charset="0"/>
              </a:rPr>
              <a:t>program</a:t>
            </a:r>
            <a:r>
              <a:rPr lang="en-US" sz="2000">
                <a:latin typeface="Times New Roman" pitchFamily="18" charset="0"/>
              </a:rPr>
              <a:t> snows;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uses graph,crt,snow;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var  x,y,cvet,r:integer;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ru-RU" sz="2000" b="1">
                <a:latin typeface="Times New Roman" pitchFamily="18" charset="0"/>
              </a:rPr>
              <a:t>begin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  randomize;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  repeat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  cvet:=random(14)+1;  r:=random(20)+5;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  x:=random(600);  y:=random(400);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en-US" sz="2000">
                <a:latin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show_sneg(x,y,cvet,r);</a:t>
            </a:r>
            <a:r>
              <a:rPr lang="en-US" sz="2000">
                <a:latin typeface="Times New Roman" pitchFamily="18" charset="0"/>
              </a:rPr>
              <a:t>  delay(2000);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893763" algn="l"/>
              </a:tabLst>
            </a:pPr>
            <a:r>
              <a:rPr lang="ru-RU" sz="2000">
                <a:latin typeface="Times New Roman" pitchFamily="18" charset="0"/>
              </a:rPr>
              <a:t>{  </a:t>
            </a:r>
            <a:r>
              <a:rPr lang="en-US" sz="2000">
                <a:latin typeface="Times New Roman" pitchFamily="18" charset="0"/>
              </a:rPr>
              <a:t>show</a:t>
            </a:r>
            <a:r>
              <a:rPr lang="ru-RU" sz="2000">
                <a:latin typeface="Times New Roman" pitchFamily="18" charset="0"/>
              </a:rPr>
              <a:t>_</a:t>
            </a:r>
            <a:r>
              <a:rPr lang="en-US" sz="2000">
                <a:latin typeface="Times New Roman" pitchFamily="18" charset="0"/>
              </a:rPr>
              <a:t>sneg</a:t>
            </a:r>
            <a:r>
              <a:rPr lang="ru-RU" sz="2000">
                <a:latin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</a:rPr>
              <a:t>,</a:t>
            </a:r>
            <a:r>
              <a:rPr lang="en-US" sz="2000">
                <a:latin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</a:rPr>
              <a:t>,0,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ru-RU" sz="2000">
                <a:latin typeface="Times New Roman" pitchFamily="18" charset="0"/>
              </a:rPr>
              <a:t>);     - «стирать» снежинки с экрана} </a:t>
            </a:r>
          </a:p>
          <a:p>
            <a:pPr>
              <a:tabLst>
                <a:tab pos="893763" algn="l"/>
              </a:tabLst>
            </a:pPr>
            <a:r>
              <a:rPr lang="ru-RU" sz="2000">
                <a:latin typeface="Times New Roman" pitchFamily="18" charset="0"/>
              </a:rPr>
              <a:t>  until keypressed;</a:t>
            </a:r>
          </a:p>
          <a:p>
            <a:pPr>
              <a:tabLst>
                <a:tab pos="893763" algn="l"/>
              </a:tabLst>
            </a:pPr>
            <a:r>
              <a:rPr lang="ru-RU" sz="2000">
                <a:latin typeface="Times New Roman" pitchFamily="18" charset="0"/>
              </a:rPr>
              <a:t>  closegraph;</a:t>
            </a:r>
          </a:p>
          <a:p>
            <a:pPr>
              <a:tabLst>
                <a:tab pos="893763" algn="l"/>
              </a:tabLst>
            </a:pPr>
            <a:r>
              <a:rPr lang="ru-RU" sz="2000" b="1">
                <a:latin typeface="Times New Roman" pitchFamily="18" charset="0"/>
              </a:rPr>
              <a:t>end.</a:t>
            </a:r>
            <a:endParaRPr lang="ru-RU" sz="2000">
              <a:latin typeface="Times New Roman" pitchFamily="18" charset="0"/>
            </a:endParaRPr>
          </a:p>
          <a:p>
            <a:pPr eaLnBrk="0" hangingPunct="0">
              <a:tabLst>
                <a:tab pos="893763" algn="l"/>
              </a:tabLst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307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661025"/>
            <a:ext cx="792163" cy="2889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1550" y="87313"/>
            <a:ext cx="63373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>
                <a:latin typeface="Times New Roman" pitchFamily="18" charset="0"/>
              </a:rPr>
              <a:t>Program ex_3;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Uses crt;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Var a, b, c: integer;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Clrscr;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Writeln(‘</a:t>
            </a:r>
            <a:r>
              <a:rPr lang="ru-RU">
                <a:latin typeface="Times New Roman" pitchFamily="18" charset="0"/>
              </a:rPr>
              <a:t>Введите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числа</a:t>
            </a:r>
            <a:r>
              <a:rPr lang="en-US">
                <a:latin typeface="Times New Roman" pitchFamily="18" charset="0"/>
              </a:rPr>
              <a:t>: ’);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Readln(a, b, c);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If </a:t>
            </a:r>
            <a:r>
              <a:rPr lang="en-US">
                <a:latin typeface="Times New Roman" pitchFamily="18" charset="0"/>
              </a:rPr>
              <a:t> (a &lt;= b) and (b &lt;= c) </a:t>
            </a:r>
            <a:r>
              <a:rPr lang="en-US" b="1">
                <a:latin typeface="Times New Roman" pitchFamily="18" charset="0"/>
              </a:rPr>
              <a:t>then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a:= sqr(a); b:= sqr(b); c:= sqr(c);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End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 Else 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      If</a:t>
            </a:r>
            <a:r>
              <a:rPr lang="en-US">
                <a:latin typeface="Times New Roman" pitchFamily="18" charset="0"/>
              </a:rPr>
              <a:t>  (a &gt; b) and (b &gt; c) </a:t>
            </a:r>
            <a:r>
              <a:rPr lang="en-US" b="1">
                <a:latin typeface="Times New Roman" pitchFamily="18" charset="0"/>
              </a:rPr>
              <a:t>then  </a:t>
            </a:r>
            <a:r>
              <a:rPr lang="en-US">
                <a:latin typeface="Times New Roman" pitchFamily="18" charset="0"/>
              </a:rPr>
              <a:t> 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 a:=c; b:=c;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End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</a:t>
            </a:r>
            <a:r>
              <a:rPr lang="en-US" b="1">
                <a:latin typeface="Times New Roman" pitchFamily="18" charset="0"/>
              </a:rPr>
              <a:t>Else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Begin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  a:=-a; b:=-b; c:=-c; 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          End;     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Writeln(‘a =’, a,’ b = ‘,b,’ c = ‘,c);</a:t>
            </a:r>
            <a:endParaRPr lang="ru-RU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Readkey</a:t>
            </a:r>
            <a:r>
              <a:rPr lang="ru-RU">
                <a:latin typeface="Times New Roman" pitchFamily="18" charset="0"/>
              </a:rPr>
              <a:t>;</a:t>
            </a:r>
          </a:p>
          <a:p>
            <a:r>
              <a:rPr lang="en-US">
                <a:latin typeface="Times New Roman" pitchFamily="18" charset="0"/>
              </a:rPr>
              <a:t>End</a:t>
            </a:r>
            <a:r>
              <a:rPr lang="ru-RU">
                <a:latin typeface="Times New Roman" pitchFamily="18" charset="0"/>
              </a:rPr>
              <a:t>.</a:t>
            </a: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81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5949950"/>
            <a:ext cx="1079500" cy="431800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87450" y="692150"/>
            <a:ext cx="58324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Program </a:t>
            </a:r>
            <a:r>
              <a:rPr lang="ru-RU" sz="2000">
                <a:latin typeface="Times New Roman" pitchFamily="18" charset="0"/>
              </a:rPr>
              <a:t>ех</a:t>
            </a:r>
            <a:r>
              <a:rPr lang="en-US" sz="2000">
                <a:latin typeface="Times New Roman" pitchFamily="18" charset="0"/>
              </a:rPr>
              <a:t>_4;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Uses crt;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Var n: integer;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Begin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Clrscr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Write</a:t>
            </a:r>
            <a:r>
              <a:rPr lang="ru-RU" sz="2000">
                <a:latin typeface="Times New Roman" pitchFamily="18" charset="0"/>
              </a:rPr>
              <a:t>(‘Введите номер месяца: ’);</a:t>
            </a: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Readln</a:t>
            </a:r>
            <a:r>
              <a:rPr lang="ru-RU" sz="2000">
                <a:latin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</a:rPr>
              <a:t>);</a:t>
            </a: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Case</a:t>
            </a:r>
            <a:r>
              <a:rPr lang="en-US" sz="2000">
                <a:latin typeface="Times New Roman" pitchFamily="18" charset="0"/>
              </a:rPr>
              <a:t> n </a:t>
            </a:r>
            <a:r>
              <a:rPr lang="en-US" sz="2000" b="1">
                <a:latin typeface="Times New Roman" pitchFamily="18" charset="0"/>
              </a:rPr>
              <a:t>of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1, 3, 5, 7, 8, 10, 12: </a:t>
            </a:r>
            <a:r>
              <a:rPr lang="en-US" sz="2000">
                <a:latin typeface="Times New Roman" pitchFamily="18" charset="0"/>
              </a:rPr>
              <a:t>writeln</a:t>
            </a:r>
            <a:r>
              <a:rPr lang="ru-RU" sz="2000">
                <a:latin typeface="Times New Roman" pitchFamily="18" charset="0"/>
              </a:rPr>
              <a:t>(‘В этом месяце 31 день’);</a:t>
            </a:r>
          </a:p>
          <a:p>
            <a:r>
              <a:rPr lang="ru-RU" sz="2000">
                <a:latin typeface="Times New Roman" pitchFamily="18" charset="0"/>
              </a:rPr>
              <a:t>4, 6, 9, 11: </a:t>
            </a:r>
            <a:r>
              <a:rPr lang="en-US" sz="2000">
                <a:latin typeface="Times New Roman" pitchFamily="18" charset="0"/>
              </a:rPr>
              <a:t>writeln</a:t>
            </a:r>
            <a:r>
              <a:rPr lang="ru-RU" sz="2000">
                <a:latin typeface="Times New Roman" pitchFamily="18" charset="0"/>
              </a:rPr>
              <a:t>(‘В этом месяце 30 дней’);</a:t>
            </a:r>
          </a:p>
          <a:p>
            <a:r>
              <a:rPr lang="en-US" sz="2000" b="1">
                <a:latin typeface="Times New Roman" pitchFamily="18" charset="0"/>
              </a:rPr>
              <a:t>else</a:t>
            </a:r>
            <a:r>
              <a:rPr lang="ru-RU" sz="2000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writeln</a:t>
            </a:r>
            <a:r>
              <a:rPr lang="ru-RU" sz="2000">
                <a:latin typeface="Times New Roman" pitchFamily="18" charset="0"/>
              </a:rPr>
              <a:t>(‘В этом месяце 28 дней’);</a:t>
            </a:r>
          </a:p>
          <a:p>
            <a:r>
              <a:rPr lang="en-US" sz="2000" b="1">
                <a:latin typeface="Times New Roman" pitchFamily="18" charset="0"/>
              </a:rPr>
              <a:t>end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Readkey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en-US" sz="2000">
                <a:latin typeface="Times New Roman" pitchFamily="18" charset="0"/>
              </a:rPr>
              <a:t>End</a:t>
            </a:r>
            <a:r>
              <a:rPr lang="ru-RU" sz="2000">
                <a:latin typeface="Times New Roman" pitchFamily="18" charset="0"/>
              </a:rPr>
              <a:t>.</a:t>
            </a:r>
          </a:p>
        </p:txBody>
      </p:sp>
      <p:sp>
        <p:nvSpPr>
          <p:cNvPr id="717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1081088" cy="503237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63650" y="334963"/>
            <a:ext cx="6858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Program pl;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Uses crt;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Var a, b, c, d, f, s1, s2, s: real;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 Procedure treug(x, y, z: real; var v: real);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Var p: real;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Begin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  P:=(x + y + z)/2;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  V:=sqrt(p*(p – x)*(p – y)*(p – z));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     End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BEGIN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Clrscr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Writeln</a:t>
            </a:r>
            <a:r>
              <a:rPr lang="ru-RU" sz="2000">
                <a:latin typeface="Times New Roman" pitchFamily="18" charset="0"/>
              </a:rPr>
              <a:t>(‘Введите стороны четырехугольника и диагональ: ’);</a:t>
            </a:r>
          </a:p>
          <a:p>
            <a:r>
              <a:rPr lang="ru-RU" sz="2000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Readln(a, b, c, d, f);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    Treug(a, b, f, s1);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    Treug(c, d, f, s2);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S:=s1 + s2;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Write(‘</a:t>
            </a:r>
            <a:r>
              <a:rPr lang="ru-RU" sz="2000">
                <a:latin typeface="Times New Roman" pitchFamily="18" charset="0"/>
              </a:rPr>
              <a:t>Площадь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четырехугольника</a:t>
            </a:r>
            <a:r>
              <a:rPr lang="en-US" sz="2000">
                <a:latin typeface="Times New Roman" pitchFamily="18" charset="0"/>
              </a:rPr>
              <a:t> = ’, s:5:2);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Readkey;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END</a:t>
            </a:r>
            <a:r>
              <a:rPr lang="ru-RU" sz="2000">
                <a:latin typeface="Times New Roman" pitchFamily="18" charset="0"/>
              </a:rPr>
              <a:t>.</a:t>
            </a:r>
          </a:p>
          <a:p>
            <a:pPr eaLnBrk="0" hangingPunct="0"/>
            <a:endParaRPr lang="ru-RU" sz="2000">
              <a:latin typeface="Times New Roman" pitchFamily="18" charset="0"/>
            </a:endParaRPr>
          </a:p>
        </p:txBody>
      </p:sp>
      <p:sp>
        <p:nvSpPr>
          <p:cNvPr id="133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949950"/>
            <a:ext cx="865188" cy="35877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11300" y="793750"/>
            <a:ext cx="6781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Program</a:t>
            </a:r>
            <a:r>
              <a:rPr lang="en-US" sz="2000">
                <a:latin typeface="Times New Roman" pitchFamily="18" charset="0"/>
              </a:rPr>
              <a:t> pl2;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Uses crt;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Var a, b, c, d, f, s: real;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Function PL_t(x</a:t>
            </a:r>
            <a:r>
              <a:rPr lang="en-US" sz="2000">
                <a:latin typeface="Times New Roman" pitchFamily="18" charset="0"/>
              </a:rPr>
              <a:t>, y, z: real):real;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Var p: real;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Begin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  P:=(x + y + z)/2;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  Pl_t:=sqrt(p*(p - x)*(p - y)*(p - z));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  End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en-US" sz="2000">
                <a:latin typeface="Times New Roman" pitchFamily="18" charset="0"/>
              </a:rPr>
              <a:t>BEGIN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Clrscr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Writeln</a:t>
            </a:r>
            <a:r>
              <a:rPr lang="ru-RU" sz="2000">
                <a:latin typeface="Times New Roman" pitchFamily="18" charset="0"/>
              </a:rPr>
              <a:t>('Введите стороны четырехугольника и диагональ: ');</a:t>
            </a:r>
          </a:p>
          <a:p>
            <a:r>
              <a:rPr lang="ru-RU" sz="2000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Readln(a, b, c, d, f);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  S:=Pl_t(a,b,f)+Pl_t(c,d,f);</a:t>
            </a:r>
            <a:endParaRPr lang="ru-RU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 Write</a:t>
            </a:r>
            <a:r>
              <a:rPr lang="ru-RU" sz="2000">
                <a:latin typeface="Times New Roman" pitchFamily="18" charset="0"/>
              </a:rPr>
              <a:t>('Площадь четырехугольника = ', </a:t>
            </a:r>
            <a:r>
              <a:rPr lang="en-US" sz="2000">
                <a:latin typeface="Times New Roman" pitchFamily="18" charset="0"/>
              </a:rPr>
              <a:t>s</a:t>
            </a:r>
            <a:r>
              <a:rPr lang="ru-RU" sz="2000">
                <a:latin typeface="Times New Roman" pitchFamily="18" charset="0"/>
              </a:rPr>
              <a:t>:5:2);</a:t>
            </a:r>
          </a:p>
          <a:p>
            <a:r>
              <a:rPr lang="en-US" sz="2000">
                <a:latin typeface="Times New Roman" pitchFamily="18" charset="0"/>
              </a:rPr>
              <a:t>Readkey</a:t>
            </a:r>
            <a:r>
              <a:rPr lang="ru-RU" sz="2000">
                <a:latin typeface="Times New Roman" pitchFamily="18" charset="0"/>
              </a:rPr>
              <a:t>;</a:t>
            </a:r>
          </a:p>
          <a:p>
            <a:r>
              <a:rPr lang="en-US" sz="2000">
                <a:latin typeface="Times New Roman" pitchFamily="18" charset="0"/>
              </a:rPr>
              <a:t>END</a:t>
            </a:r>
            <a:r>
              <a:rPr lang="ru-RU" sz="2000">
                <a:latin typeface="Times New Roman" pitchFamily="18" charset="0"/>
              </a:rPr>
              <a:t>.</a:t>
            </a:r>
          </a:p>
        </p:txBody>
      </p:sp>
      <p:sp>
        <p:nvSpPr>
          <p:cNvPr id="1536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6092825"/>
            <a:ext cx="1152525" cy="360363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476250"/>
            <a:ext cx="8569325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Основные операторы языка Паскаль</a:t>
            </a:r>
          </a:p>
          <a:p>
            <a:pPr>
              <a:tabLst>
                <a:tab pos="228600" algn="l"/>
              </a:tabLst>
            </a:pP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Оператор присваивания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 Имя переменной:= выражение;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>
                <a:latin typeface="Times New Roman" pitchFamily="18" charset="0"/>
              </a:rPr>
              <a:t>При этом тип переменной и тип выражения должны быть одинаковыми.</a:t>
            </a:r>
            <a:endParaRPr lang="en-US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sz="1600">
                <a:latin typeface="Times New Roman" pitchFamily="18" charset="0"/>
              </a:rPr>
              <a:t>Например, 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а:=а+2;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b:=true;</a:t>
            </a:r>
            <a:r>
              <a:rPr lang="ru-RU" sz="16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Times New Roman" pitchFamily="18" charset="0"/>
              </a:rPr>
              <a:t>c:=‘*’; d:=4.5;</a:t>
            </a:r>
          </a:p>
          <a:p>
            <a:pPr>
              <a:tabLst>
                <a:tab pos="228600" algn="l"/>
              </a:tabLst>
            </a:pP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endParaRPr lang="ru-RU" sz="16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Операторы ввода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b="1">
                <a:latin typeface="Times New Roman" pitchFamily="18" charset="0"/>
              </a:rPr>
              <a:t>read</a:t>
            </a:r>
            <a:r>
              <a:rPr lang="ru-RU" b="1">
                <a:latin typeface="Times New Roman" pitchFamily="18" charset="0"/>
              </a:rPr>
              <a:t> (список переменных);</a:t>
            </a:r>
            <a:r>
              <a:rPr lang="en-US" b="1">
                <a:latin typeface="Times New Roman" pitchFamily="18" charset="0"/>
              </a:rPr>
              <a:t>              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read(a,d);              read(a); read(d);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b="1">
                <a:latin typeface="Times New Roman" pitchFamily="18" charset="0"/>
              </a:rPr>
              <a:t>readln</a:t>
            </a:r>
            <a:r>
              <a:rPr lang="ru-RU" b="1">
                <a:latin typeface="Times New Roman" pitchFamily="18" charset="0"/>
              </a:rPr>
              <a:t> (список переменных);</a:t>
            </a:r>
            <a:r>
              <a:rPr lang="en-US" b="1">
                <a:latin typeface="Times New Roman" pitchFamily="18" charset="0"/>
              </a:rPr>
              <a:t>               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readln(a,d);           readln(a); readln(d);</a:t>
            </a:r>
          </a:p>
          <a:p>
            <a:pPr>
              <a:tabLst>
                <a:tab pos="228600" algn="l"/>
              </a:tabLst>
            </a:pP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Операторы вывода</a:t>
            </a:r>
            <a:endParaRPr lang="ru-RU"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write (список выражений);</a:t>
            </a:r>
            <a:r>
              <a:rPr lang="en-US" b="1">
                <a:latin typeface="Times New Roman" pitchFamily="18" charset="0"/>
              </a:rPr>
              <a:t>              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write(a,d);              write(a:5, d:8:3);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ru-RU" b="1">
                <a:latin typeface="Times New Roman" pitchFamily="18" charset="0"/>
              </a:rPr>
              <a:t>writeln (список выражений);</a:t>
            </a:r>
            <a:r>
              <a:rPr lang="en-US" b="1">
                <a:latin typeface="Times New Roman" pitchFamily="18" charset="0"/>
              </a:rPr>
              <a:t>           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writeln(a,d);           writeln(a); writeln(d); 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                                 writeln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(‘введите данные’);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                                           writeln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(‘получен результат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’, Х);</a:t>
            </a:r>
          </a:p>
          <a:p>
            <a:pPr>
              <a:tabLst>
                <a:tab pos="228600" algn="l"/>
              </a:tabLst>
            </a:pP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endParaRPr lang="en-US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Clrscr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– 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очистка экрана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Readkey; readln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–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задержка экрана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36563" y="268288"/>
            <a:ext cx="7943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Пример 1.</a:t>
            </a:r>
            <a:r>
              <a:rPr lang="ru-RU" i="1">
                <a:latin typeface="Times New Roman" pitchFamily="18" charset="0"/>
              </a:rPr>
              <a:t>Рассмотрим пример программы, вычисляющей значение выражения</a:t>
            </a:r>
            <a:endParaRPr lang="ru-RU">
              <a:latin typeface="Times New Roman" pitchFamily="18" charset="0"/>
            </a:endParaRPr>
          </a:p>
          <a:p>
            <a:r>
              <a:rPr lang="ru-RU" i="1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ru-RU" i="1">
                <a:latin typeface="Times New Roman" pitchFamily="18" charset="0"/>
              </a:rPr>
              <a:t>3 +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2 – 13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x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 + 5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</a:t>
            </a:r>
            <a:r>
              <a:rPr lang="ru-RU" i="1">
                <a:latin typeface="Times New Roman" pitchFamily="18" charset="0"/>
              </a:rPr>
              <a:t> – 11, при заданном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x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.</a:t>
            </a:r>
          </a:p>
          <a:p>
            <a:endParaRPr lang="ru-RU"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Program example_1;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Uses crt;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Var x, y: integer;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Begin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Clrscr;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Writeln(‘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Введите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x: ’);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Readln(x);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y:= sqr(x)*x + abs(sqr(x) – 13*x + 5 )– 11;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Writeln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(‘значение данного выражения равно ’,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);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Readkey;</a:t>
            </a:r>
            <a:endParaRPr lang="ru-RU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End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. </a:t>
            </a:r>
          </a:p>
        </p:txBody>
      </p:sp>
      <p:sp>
        <p:nvSpPr>
          <p:cNvPr id="51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6308725"/>
            <a:ext cx="863600" cy="2889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400" b="1" i="1">
                <a:solidFill>
                  <a:srgbClr val="FF9933"/>
                </a:solidFill>
                <a:latin typeface="Times New Roman" pitchFamily="18" charset="0"/>
              </a:rPr>
              <a:t>УПРАВЛЯЮЩИЕ СТРУКТУРЫ ТУРБО ПАСКАЛЯ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1052513"/>
            <a:ext cx="2643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Условный оператор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132138" y="1052513"/>
            <a:ext cx="565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If</a:t>
            </a:r>
            <a:r>
              <a:rPr lang="ru-RU" b="1">
                <a:latin typeface="Times New Roman" pitchFamily="18" charset="0"/>
              </a:rPr>
              <a:t>    </a:t>
            </a:r>
            <a:r>
              <a:rPr lang="ru-RU">
                <a:latin typeface="Times New Roman" pitchFamily="18" charset="0"/>
              </a:rPr>
              <a:t>&lt;условие&gt;</a:t>
            </a:r>
            <a:r>
              <a:rPr lang="ru-RU" b="1">
                <a:latin typeface="Times New Roman" pitchFamily="18" charset="0"/>
              </a:rPr>
              <a:t>   </a:t>
            </a:r>
            <a:r>
              <a:rPr lang="en-US" b="1">
                <a:latin typeface="Times New Roman" pitchFamily="18" charset="0"/>
              </a:rPr>
              <a:t>then</a:t>
            </a:r>
            <a:r>
              <a:rPr lang="ru-RU" b="1">
                <a:latin typeface="Times New Roman" pitchFamily="18" charset="0"/>
              </a:rPr>
              <a:t>   </a:t>
            </a:r>
            <a:r>
              <a:rPr lang="ru-RU">
                <a:latin typeface="Times New Roman" pitchFamily="18" charset="0"/>
              </a:rPr>
              <a:t>&lt;оператор1&gt;</a:t>
            </a:r>
            <a:r>
              <a:rPr lang="ru-RU" b="1">
                <a:latin typeface="Times New Roman" pitchFamily="18" charset="0"/>
              </a:rPr>
              <a:t>   </a:t>
            </a:r>
            <a:r>
              <a:rPr lang="en-US" b="1">
                <a:latin typeface="Times New Roman" pitchFamily="18" charset="0"/>
              </a:rPr>
              <a:t>else</a:t>
            </a:r>
            <a:r>
              <a:rPr lang="ru-RU" b="1">
                <a:latin typeface="Times New Roman" pitchFamily="18" charset="0"/>
              </a:rPr>
              <a:t>   </a:t>
            </a:r>
            <a:r>
              <a:rPr lang="ru-RU">
                <a:latin typeface="Times New Roman" pitchFamily="18" charset="0"/>
              </a:rPr>
              <a:t>&lt;оператор2&gt;;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4213" y="3284538"/>
            <a:ext cx="238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Оператор выбора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635375" y="3357563"/>
            <a:ext cx="329882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>
                <a:latin typeface="Times New Roman" pitchFamily="18" charset="0"/>
              </a:rPr>
              <a:t>case </a:t>
            </a:r>
            <a:r>
              <a:rPr lang="ru-RU">
                <a:latin typeface="Times New Roman" pitchFamily="18" charset="0"/>
              </a:rPr>
              <a:t>&lt;ключ выбора&gt;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of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список констант 1: оператор 1;</a:t>
            </a:r>
          </a:p>
          <a:p>
            <a:r>
              <a:rPr lang="ru-RU">
                <a:latin typeface="Times New Roman" pitchFamily="18" charset="0"/>
              </a:rPr>
              <a:t>список констант 2: оператор 2;</a:t>
            </a:r>
          </a:p>
          <a:p>
            <a:r>
              <a:rPr lang="ru-RU">
                <a:latin typeface="Times New Roman" pitchFamily="18" charset="0"/>
              </a:rPr>
              <a:t>…………………………………..</a:t>
            </a:r>
          </a:p>
          <a:p>
            <a:r>
              <a:rPr lang="ru-RU">
                <a:latin typeface="Times New Roman" pitchFamily="18" charset="0"/>
              </a:rPr>
              <a:t>список констант </a:t>
            </a:r>
            <a:r>
              <a:rPr lang="en-US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: оператор N;</a:t>
            </a:r>
          </a:p>
          <a:p>
            <a:r>
              <a:rPr lang="en-US" b="1">
                <a:latin typeface="Times New Roman" pitchFamily="18" charset="0"/>
              </a:rPr>
              <a:t>else </a:t>
            </a:r>
            <a:r>
              <a:rPr lang="ru-RU">
                <a:latin typeface="Times New Roman" pitchFamily="18" charset="0"/>
              </a:rPr>
              <a:t>&lt;оператор&gt;;</a:t>
            </a:r>
          </a:p>
          <a:p>
            <a:r>
              <a:rPr lang="en-US" b="1">
                <a:latin typeface="Times New Roman" pitchFamily="18" charset="0"/>
              </a:rPr>
              <a:t>end</a:t>
            </a:r>
            <a:r>
              <a:rPr lang="ru-RU" b="1">
                <a:latin typeface="Times New Roman" pitchFamily="18" charset="0"/>
              </a:rPr>
              <a:t>;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4213" y="5516563"/>
            <a:ext cx="8459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>
                <a:solidFill>
                  <a:schemeClr val="accent2"/>
                </a:solidFill>
                <a:latin typeface="Times New Roman" pitchFamily="18" charset="0"/>
                <a:hlinkClick r:id="rId2" action="ppaction://hlinksldjump"/>
              </a:rPr>
              <a:t>Пример</a:t>
            </a:r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 Составим программу, которая в зависимости от номера месяца печатает количество дней в нем.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11188" y="1800225"/>
            <a:ext cx="8137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>
                <a:solidFill>
                  <a:schemeClr val="accent2"/>
                </a:solidFill>
                <a:latin typeface="Times New Roman" pitchFamily="18" charset="0"/>
                <a:hlinkClick r:id="rId3" action="ppaction://hlinksldjump"/>
              </a:rPr>
              <a:t>Пример</a:t>
            </a:r>
            <a:r>
              <a:rPr lang="ru-RU" i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i="1">
                <a:latin typeface="Times New Roman" pitchFamily="18" charset="0"/>
              </a:rPr>
              <a:t>  Даны целые числа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ru-RU" i="1">
                <a:latin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</a:rPr>
              <a:t>b</a:t>
            </a:r>
            <a:r>
              <a:rPr lang="ru-RU" i="1">
                <a:latin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ru-RU" i="1">
                <a:latin typeface="Times New Roman" pitchFamily="18" charset="0"/>
              </a:rPr>
              <a:t>. Если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ru-RU" i="1">
                <a:latin typeface="Times New Roman" pitchFamily="18" charset="0"/>
              </a:rPr>
              <a:t> &lt;= </a:t>
            </a:r>
            <a:r>
              <a:rPr lang="en-US" i="1">
                <a:latin typeface="Times New Roman" pitchFamily="18" charset="0"/>
              </a:rPr>
              <a:t>b</a:t>
            </a:r>
            <a:r>
              <a:rPr lang="ru-RU" i="1">
                <a:latin typeface="Times New Roman" pitchFamily="18" charset="0"/>
              </a:rPr>
              <a:t> &lt;=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ru-RU" i="1">
                <a:latin typeface="Times New Roman" pitchFamily="18" charset="0"/>
              </a:rPr>
              <a:t>, то все числа заменить квадратами, если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ru-RU" i="1">
                <a:latin typeface="Times New Roman" pitchFamily="18" charset="0"/>
              </a:rPr>
              <a:t> &gt; </a:t>
            </a:r>
            <a:r>
              <a:rPr lang="en-US" i="1">
                <a:latin typeface="Times New Roman" pitchFamily="18" charset="0"/>
              </a:rPr>
              <a:t>b</a:t>
            </a:r>
            <a:r>
              <a:rPr lang="ru-RU" i="1">
                <a:latin typeface="Times New Roman" pitchFamily="18" charset="0"/>
              </a:rPr>
              <a:t> &gt;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ru-RU" i="1">
                <a:latin typeface="Times New Roman" pitchFamily="18" charset="0"/>
              </a:rPr>
              <a:t>, то каждое число заменить наименьшим из них, в противном случае сменить знак каждого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195513" y="404813"/>
            <a:ext cx="538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Операторы повторений</a:t>
            </a:r>
            <a:r>
              <a:rPr lang="ru-RU">
                <a:solidFill>
                  <a:schemeClr val="accent2"/>
                </a:solidFill>
              </a:rPr>
              <a:t>   (операторы циклов)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1331913" y="765175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643438" y="8366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7092950" y="765175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288" y="1312863"/>
            <a:ext cx="8748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1. цикл с параметром               2.  цикл с предусловием              3. цикл с постусловием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68313" y="2349500"/>
            <a:ext cx="6446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</a:rPr>
              <a:t>1.  </a:t>
            </a:r>
            <a:r>
              <a:rPr lang="en-US" b="1">
                <a:latin typeface="Times New Roman" pitchFamily="18" charset="0"/>
              </a:rPr>
              <a:t>for</a:t>
            </a:r>
            <a:r>
              <a:rPr lang="ru-RU">
                <a:latin typeface="Times New Roman" pitchFamily="18" charset="0"/>
              </a:rPr>
              <a:t> &lt;параметр&gt; </a:t>
            </a:r>
            <a:r>
              <a:rPr lang="ru-RU" b="1">
                <a:latin typeface="Times New Roman" pitchFamily="18" charset="0"/>
              </a:rPr>
              <a:t>:= </a:t>
            </a:r>
            <a:r>
              <a:rPr lang="ru-RU">
                <a:latin typeface="Times New Roman" pitchFamily="18" charset="0"/>
              </a:rPr>
              <a:t>&lt;нач_знач&gt; </a:t>
            </a:r>
            <a:r>
              <a:rPr lang="en-US" b="1">
                <a:latin typeface="Times New Roman" pitchFamily="18" charset="0"/>
              </a:rPr>
              <a:t>to</a:t>
            </a:r>
            <a:r>
              <a:rPr lang="ru-RU">
                <a:latin typeface="Times New Roman" pitchFamily="18" charset="0"/>
              </a:rPr>
              <a:t> &lt;кон_знач&gt; </a:t>
            </a:r>
            <a:r>
              <a:rPr lang="en-US" b="1">
                <a:latin typeface="Times New Roman" pitchFamily="18" charset="0"/>
              </a:rPr>
              <a:t>do </a:t>
            </a:r>
            <a:r>
              <a:rPr lang="ru-RU">
                <a:latin typeface="Times New Roman" pitchFamily="18" charset="0"/>
              </a:rPr>
              <a:t>&lt;оператор&gt;;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50888" y="2852738"/>
            <a:ext cx="669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b="1">
                <a:latin typeface="Times New Roman" pitchFamily="18" charset="0"/>
              </a:rPr>
              <a:t>for</a:t>
            </a:r>
            <a:r>
              <a:rPr lang="ru-RU">
                <a:latin typeface="Times New Roman" pitchFamily="18" charset="0"/>
              </a:rPr>
              <a:t> &lt;параметр&gt; </a:t>
            </a:r>
            <a:r>
              <a:rPr lang="ru-RU" b="1">
                <a:latin typeface="Times New Roman" pitchFamily="18" charset="0"/>
              </a:rPr>
              <a:t>:= </a:t>
            </a:r>
            <a:r>
              <a:rPr lang="ru-RU">
                <a:latin typeface="Times New Roman" pitchFamily="18" charset="0"/>
              </a:rPr>
              <a:t>&lt;нач_знач&gt; </a:t>
            </a:r>
            <a:r>
              <a:rPr lang="en-US" b="1">
                <a:latin typeface="Times New Roman" pitchFamily="18" charset="0"/>
              </a:rPr>
              <a:t>downto</a:t>
            </a:r>
            <a:r>
              <a:rPr lang="ru-RU">
                <a:latin typeface="Times New Roman" pitchFamily="18" charset="0"/>
              </a:rPr>
              <a:t> &lt;кон_знач&gt; </a:t>
            </a:r>
            <a:r>
              <a:rPr lang="en-US" b="1">
                <a:latin typeface="Times New Roman" pitchFamily="18" charset="0"/>
              </a:rPr>
              <a:t>do </a:t>
            </a:r>
            <a:r>
              <a:rPr lang="ru-RU">
                <a:latin typeface="Times New Roman" pitchFamily="18" charset="0"/>
              </a:rPr>
              <a:t>&lt;оператор&gt;;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0063" y="3789363"/>
            <a:ext cx="3760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2.  </a:t>
            </a:r>
            <a:r>
              <a:rPr lang="en-US" b="1">
                <a:latin typeface="Times New Roman" pitchFamily="18" charset="0"/>
              </a:rPr>
              <a:t>While</a:t>
            </a:r>
            <a:r>
              <a:rPr lang="ru-RU">
                <a:latin typeface="Times New Roman" pitchFamily="18" charset="0"/>
              </a:rPr>
              <a:t>  &lt;условие&gt; </a:t>
            </a:r>
            <a:r>
              <a:rPr lang="en-US" b="1">
                <a:latin typeface="Times New Roman" pitchFamily="18" charset="0"/>
              </a:rPr>
              <a:t>do</a:t>
            </a:r>
            <a:r>
              <a:rPr lang="ru-RU">
                <a:latin typeface="Times New Roman" pitchFamily="18" charset="0"/>
              </a:rPr>
              <a:t> &lt;оператор&gt;;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39750" y="5013325"/>
            <a:ext cx="419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3. </a:t>
            </a:r>
            <a:r>
              <a:rPr lang="en-US" b="1">
                <a:latin typeface="Times New Roman" pitchFamily="18" charset="0"/>
              </a:rPr>
              <a:t>Repeat</a:t>
            </a:r>
            <a:r>
              <a:rPr lang="ru-RU">
                <a:latin typeface="Times New Roman" pitchFamily="18" charset="0"/>
              </a:rPr>
              <a:t>  &lt;тело цикла&gt; </a:t>
            </a:r>
            <a:r>
              <a:rPr lang="en-US" b="1">
                <a:latin typeface="Times New Roman" pitchFamily="18" charset="0"/>
              </a:rPr>
              <a:t>until</a:t>
            </a:r>
            <a:r>
              <a:rPr lang="ru-RU">
                <a:latin typeface="Times New Roman" pitchFamily="18" charset="0"/>
              </a:rPr>
              <a:t> &lt;условие&gt;;</a:t>
            </a:r>
          </a:p>
        </p:txBody>
      </p:sp>
      <p:sp>
        <p:nvSpPr>
          <p:cNvPr id="9229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165850"/>
            <a:ext cx="863600" cy="35877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63713" y="0"/>
            <a:ext cx="618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i="1">
                <a:solidFill>
                  <a:srgbClr val="FF9933"/>
                </a:solidFill>
                <a:latin typeface="Times New Roman" pitchFamily="18" charset="0"/>
              </a:rPr>
              <a:t>ПРОЦЕДУРЫ И ФУНКЦИИ В ТУРБО – ПАСКАЛЕ</a:t>
            </a:r>
            <a:r>
              <a:rPr lang="ru-RU" sz="2000" i="1">
                <a:solidFill>
                  <a:srgbClr val="FF99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95288" y="1252538"/>
            <a:ext cx="82804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Procedure 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&lt;имя процедуры&gt;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 (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&lt;список формальных параметров&gt;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);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                   &lt;раздел описаний&gt;</a:t>
            </a:r>
          </a:p>
          <a:p>
            <a:pPr marL="342900" indent="-34290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begin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                   &lt;</a:t>
            </a:r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тело процедуры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&gt;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end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;</a:t>
            </a:r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endParaRPr lang="ru-RU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ru-RU" b="1">
                <a:latin typeface="Times New Roman" pitchFamily="18" charset="0"/>
              </a:rPr>
              <a:t>Глобальные переменные</a:t>
            </a:r>
            <a:r>
              <a:rPr lang="ru-RU">
                <a:latin typeface="Times New Roman" pitchFamily="18" charset="0"/>
              </a:rPr>
              <a:t> – это переменные, объявленные в описании основной части программы и действующие в любой ее части.</a:t>
            </a:r>
          </a:p>
          <a:p>
            <a:pPr marL="342900" indent="-342900"/>
            <a:r>
              <a:rPr lang="ru-RU" b="1">
                <a:latin typeface="Times New Roman" pitchFamily="18" charset="0"/>
              </a:rPr>
              <a:t>Локальные переменные</a:t>
            </a:r>
            <a:r>
              <a:rPr lang="ru-RU">
                <a:latin typeface="Times New Roman" pitchFamily="18" charset="0"/>
              </a:rPr>
              <a:t> – те, которые объявлены в подпрограмме (процедуре или функции) и действующие лишь в ней.</a:t>
            </a:r>
          </a:p>
          <a:p>
            <a:pPr marL="342900" indent="-342900"/>
            <a:endParaRPr lang="ru-RU"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149725"/>
            <a:ext cx="87487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Фактические параметры</a:t>
            </a:r>
            <a:r>
              <a:rPr lang="ru-RU">
                <a:cs typeface="Times New Roman" pitchFamily="18" charset="0"/>
              </a:rPr>
              <a:t> – это переменные, которые передаются процедуре при обращении к ней. </a:t>
            </a:r>
            <a:endParaRPr lang="ru-RU"/>
          </a:p>
          <a:p>
            <a:pPr eaLnBrk="0" hangingPunct="0"/>
            <a:r>
              <a:rPr lang="ru-RU" b="1">
                <a:cs typeface="Times New Roman" pitchFamily="18" charset="0"/>
              </a:rPr>
              <a:t>Формальные параметры</a:t>
            </a:r>
            <a:r>
              <a:rPr lang="ru-RU" i="1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– это переменные фиктивно присутствующие в процедуре и определяющие тип и место подстановки фактических параметров, над которыми производятся действия. </a:t>
            </a:r>
            <a:endParaRPr lang="ru-RU"/>
          </a:p>
          <a:p>
            <a:pPr eaLnBrk="0" hangingPunct="0"/>
            <a:endParaRPr lang="ru-RU"/>
          </a:p>
          <a:p>
            <a:pPr eaLnBrk="0" hangingPunct="0"/>
            <a:r>
              <a:rPr lang="ru-RU" i="1">
                <a:solidFill>
                  <a:srgbClr val="000080"/>
                </a:solidFill>
                <a:cs typeface="Times New Roman" pitchFamily="18" charset="0"/>
              </a:rPr>
              <a:t>Число и тип формальных и фактический параметров должны совпадать с точностью до их следования.</a:t>
            </a:r>
            <a:endParaRPr lang="ru-RU" i="1">
              <a:solidFill>
                <a:srgbClr val="000080"/>
              </a:solidFill>
            </a:endParaRPr>
          </a:p>
          <a:p>
            <a:pPr eaLnBrk="0" hangingPunct="0"/>
            <a:endParaRPr lang="ru-RU"/>
          </a:p>
          <a:p>
            <a:pPr eaLnBrk="0" hangingPunct="0"/>
            <a:endParaRPr lang="ru-RU" sz="1600">
              <a:latin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23850" y="3714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u="sng">
                <a:latin typeface="Times New Roman" pitchFamily="18" charset="0"/>
              </a:rPr>
              <a:t>Подпрограмма</a:t>
            </a:r>
            <a:r>
              <a:rPr lang="ru-RU">
                <a:latin typeface="Times New Roman" pitchFamily="18" charset="0"/>
              </a:rPr>
              <a:t> – это часть программы, оформленная в виде отдельной синтаксической конструкции и снабженная именем.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50825" y="233363"/>
            <a:ext cx="8642350" cy="5249862"/>
            <a:chOff x="158" y="147"/>
            <a:chExt cx="5444" cy="3307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58" y="147"/>
              <a:ext cx="5444" cy="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ru-RU" b="1">
                  <a:latin typeface="Times New Roman" pitchFamily="18" charset="0"/>
                </a:rPr>
                <a:t>Передача данных из программы в процедуру и наоборот может быть организована двумя способами:</a:t>
              </a:r>
            </a:p>
            <a:p>
              <a:r>
                <a:rPr lang="ru-RU">
                  <a:latin typeface="Times New Roman" pitchFamily="18" charset="0"/>
                </a:rPr>
                <a:t>через глобальные переменные </a:t>
              </a:r>
            </a:p>
            <a:p>
              <a:r>
                <a:rPr lang="ru-RU">
                  <a:latin typeface="Times New Roman" pitchFamily="18" charset="0"/>
                </a:rPr>
                <a:t>через аргументы процедуры (формальные параметры)</a:t>
              </a:r>
            </a:p>
            <a:p>
              <a:endParaRPr lang="ru-RU" b="1">
                <a:latin typeface="Times New Roman" pitchFamily="18" charset="0"/>
              </a:endParaRPr>
            </a:p>
            <a:p>
              <a:endParaRPr lang="ru-RU" b="1">
                <a:latin typeface="Times New Roman" pitchFamily="18" charset="0"/>
              </a:endParaRPr>
            </a:p>
            <a:p>
              <a:endParaRPr lang="ru-RU" b="1">
                <a:latin typeface="Times New Roman" pitchFamily="18" charset="0"/>
              </a:endParaRPr>
            </a:p>
            <a:p>
              <a:pPr algn="ctr"/>
              <a:r>
                <a:rPr lang="ru-RU" b="1" i="1">
                  <a:latin typeface="Times New Roman" pitchFamily="18" charset="0"/>
                </a:rPr>
                <a:t>Описание формальных параметров:</a:t>
              </a:r>
              <a:endParaRPr lang="ru-RU" b="1">
                <a:latin typeface="Times New Roman" pitchFamily="18" charset="0"/>
              </a:endParaRPr>
            </a:p>
            <a:p>
              <a:pPr algn="ctr"/>
              <a:r>
                <a:rPr lang="ru-RU">
                  <a:solidFill>
                    <a:schemeClr val="accent2"/>
                  </a:solidFill>
                  <a:latin typeface="Times New Roman" pitchFamily="18" charset="0"/>
                </a:rPr>
                <a:t>список имен переменных: тип;</a:t>
              </a:r>
              <a:r>
                <a:rPr lang="ru-RU">
                  <a:latin typeface="Times New Roman" pitchFamily="18" charset="0"/>
                </a:rPr>
                <a:t>    или   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Var</a:t>
              </a:r>
              <a:r>
                <a:rPr lang="ru-RU">
                  <a:solidFill>
                    <a:schemeClr val="accent2"/>
                  </a:solidFill>
                  <a:latin typeface="Times New Roman" pitchFamily="18" charset="0"/>
                </a:rPr>
                <a:t> список имен переменных: тип;</a:t>
              </a:r>
              <a:r>
                <a:rPr lang="ru-RU">
                  <a:latin typeface="Times New Roman" pitchFamily="18" charset="0"/>
                </a:rPr>
                <a:t> </a:t>
              </a:r>
            </a:p>
            <a:p>
              <a:pPr algn="ctr"/>
              <a:endParaRPr lang="ru-RU">
                <a:latin typeface="Times New Roman" pitchFamily="18" charset="0"/>
              </a:endParaRPr>
            </a:p>
            <a:p>
              <a:pPr algn="ctr"/>
              <a:r>
                <a:rPr lang="ru-RU" sz="1600">
                  <a:latin typeface="Times New Roman" pitchFamily="18" charset="0"/>
                </a:rPr>
                <a:t>параметры –значения(входные параметры)   параметры – переменные(выходные параметры).</a:t>
              </a:r>
            </a:p>
            <a:p>
              <a:endParaRPr lang="ru-RU" sz="1600" b="1">
                <a:latin typeface="Times New Roman" pitchFamily="18" charset="0"/>
              </a:endParaRPr>
            </a:p>
            <a:p>
              <a:endParaRPr lang="ru-RU" b="1">
                <a:latin typeface="Times New Roman" pitchFamily="18" charset="0"/>
              </a:endParaRPr>
            </a:p>
            <a:p>
              <a:endParaRPr lang="ru-RU" b="1">
                <a:latin typeface="Times New Roman" pitchFamily="18" charset="0"/>
              </a:endParaRPr>
            </a:p>
            <a:p>
              <a:endParaRPr lang="ru-RU" b="1">
                <a:latin typeface="Times New Roman" pitchFamily="18" charset="0"/>
              </a:endParaRPr>
            </a:p>
            <a:p>
              <a:r>
                <a:rPr lang="ru-RU" b="1">
                  <a:latin typeface="Times New Roman" pitchFamily="18" charset="0"/>
                </a:rPr>
                <a:t>Вызов процедуры в теле программы:</a:t>
              </a:r>
              <a:endParaRPr lang="ru-RU">
                <a:latin typeface="Times New Roman" pitchFamily="18" charset="0"/>
              </a:endParaRPr>
            </a:p>
            <a:p>
              <a:r>
                <a:rPr lang="ru-RU">
                  <a:latin typeface="Times New Roman" pitchFamily="18" charset="0"/>
                </a:rPr>
                <a:t>&lt;имя процедуры&gt; (список фактических параметров);</a:t>
              </a:r>
            </a:p>
            <a:p>
              <a:pPr eaLnBrk="0" hangingPunct="0"/>
              <a:endParaRPr lang="ru-RU">
                <a:latin typeface="Times New Roman" pitchFamily="18" charset="0"/>
              </a:endParaRPr>
            </a:p>
            <a:p>
              <a:pPr eaLnBrk="0" hangingPunct="0"/>
              <a:endParaRPr lang="ru-RU">
                <a:latin typeface="Times New Roman" pitchFamily="18" charset="0"/>
              </a:endParaRP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1338" y="175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3833" y="175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95288" y="5476875"/>
            <a:ext cx="8353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1600" i="1">
                <a:latin typeface="Times New Roman" pitchFamily="18" charset="0"/>
                <a:hlinkClick r:id="rId2" action="ppaction://hlinksldjump"/>
              </a:rPr>
              <a:t>Пример. </a:t>
            </a:r>
            <a:r>
              <a:rPr lang="ru-RU" sz="1600" i="1">
                <a:latin typeface="Times New Roman" pitchFamily="18" charset="0"/>
              </a:rPr>
              <a:t>Четырехугольник задан четырьмя своими сторонами </a:t>
            </a:r>
            <a:r>
              <a:rPr lang="en-US" sz="1600" i="1">
                <a:latin typeface="Times New Roman" pitchFamily="18" charset="0"/>
              </a:rPr>
              <a:t>a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b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c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d</a:t>
            </a:r>
            <a:r>
              <a:rPr lang="ru-RU" sz="1600" i="1">
                <a:latin typeface="Times New Roman" pitchFamily="18" charset="0"/>
              </a:rPr>
              <a:t>, и диагональю </a:t>
            </a:r>
            <a:r>
              <a:rPr lang="en-US" sz="1600" i="1">
                <a:latin typeface="Times New Roman" pitchFamily="18" charset="0"/>
              </a:rPr>
              <a:t>f</a:t>
            </a:r>
            <a:r>
              <a:rPr lang="ru-RU" sz="1600" i="1">
                <a:latin typeface="Times New Roman" pitchFamily="18" charset="0"/>
              </a:rPr>
              <a:t>. С помощью процедуры вычисления площади треугольника по трем сторонам, вычислить площадь заданного четырехугольника.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450850"/>
            <a:ext cx="842486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88963" algn="l"/>
              </a:tabLst>
            </a:pPr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Функция</a:t>
            </a:r>
            <a:r>
              <a:rPr lang="ru-RU" sz="2000">
                <a:latin typeface="Times New Roman" pitchFamily="18" charset="0"/>
              </a:rPr>
              <a:t> – </a:t>
            </a:r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это подпрограмма, предназначенная для того, чтобы вычислять только </a:t>
            </a:r>
            <a:r>
              <a:rPr lang="ru-RU" sz="2000" u="sng">
                <a:solidFill>
                  <a:schemeClr val="accent2"/>
                </a:solidFill>
                <a:latin typeface="Times New Roman" pitchFamily="18" charset="0"/>
              </a:rPr>
              <a:t>одно</a:t>
            </a:r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 значение. </a:t>
            </a:r>
          </a:p>
          <a:p>
            <a:pPr>
              <a:tabLst>
                <a:tab pos="588963" algn="l"/>
              </a:tabLst>
            </a:pP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Также функции отличаются от процедур:</a:t>
            </a:r>
          </a:p>
          <a:p>
            <a:pPr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   Заголовком;</a:t>
            </a:r>
          </a:p>
          <a:p>
            <a:pPr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   В теле функции обязательно должен присутствовать оператор присваивания, где  в левой части стоит имя функции, а в правой – ее значение. Иначе, значение не будет определено;</a:t>
            </a:r>
          </a:p>
          <a:p>
            <a:pPr>
              <a:buFontTx/>
              <a:buChar char="•"/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   Обращением к функции не оператор, а выражение. </a:t>
            </a:r>
          </a:p>
          <a:p>
            <a:pPr>
              <a:tabLst>
                <a:tab pos="588963" algn="l"/>
              </a:tabLst>
            </a:pPr>
            <a:endParaRPr lang="ru-RU" sz="2000"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en-US" sz="2000" b="1">
                <a:latin typeface="Times New Roman" pitchFamily="18" charset="0"/>
              </a:rPr>
              <a:t>Function </a:t>
            </a:r>
            <a:r>
              <a:rPr lang="ru-RU" sz="2000">
                <a:latin typeface="Times New Roman" pitchFamily="18" charset="0"/>
              </a:rPr>
              <a:t>&lt;имя &gt;(&lt;список формальных параметров&gt;): &lt;тип результата&gt;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               &lt;раздел описаний&gt;</a:t>
            </a:r>
          </a:p>
          <a:p>
            <a:pPr>
              <a:tabLst>
                <a:tab pos="588963" algn="l"/>
              </a:tabLst>
            </a:pPr>
            <a:r>
              <a:rPr lang="en-US" sz="2000" b="1">
                <a:latin typeface="Times New Roman" pitchFamily="18" charset="0"/>
              </a:rPr>
              <a:t>begin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 sz="2000" b="1">
                <a:latin typeface="Times New Roman" pitchFamily="18" charset="0"/>
              </a:rPr>
              <a:t>                &lt;</a:t>
            </a:r>
            <a:r>
              <a:rPr lang="ru-RU" sz="2000">
                <a:latin typeface="Times New Roman" pitchFamily="18" charset="0"/>
              </a:rPr>
              <a:t>тело функции</a:t>
            </a:r>
            <a:r>
              <a:rPr lang="ru-RU" sz="2000" b="1">
                <a:latin typeface="Times New Roman" pitchFamily="18" charset="0"/>
              </a:rPr>
              <a:t>&gt;</a:t>
            </a:r>
            <a:endParaRPr lang="ru-RU" sz="2000">
              <a:latin typeface="Times New Roman" pitchFamily="18" charset="0"/>
            </a:endParaRPr>
          </a:p>
          <a:p>
            <a:pPr>
              <a:tabLst>
                <a:tab pos="588963" algn="l"/>
              </a:tabLst>
            </a:pPr>
            <a:r>
              <a:rPr lang="ru-RU" sz="2000">
                <a:latin typeface="Times New Roman" pitchFamily="18" charset="0"/>
              </a:rPr>
              <a:t>                &lt;имя&gt;:=&lt;значение&gt;;</a:t>
            </a:r>
          </a:p>
          <a:p>
            <a:pPr>
              <a:tabLst>
                <a:tab pos="588963" algn="l"/>
              </a:tabLst>
            </a:pPr>
            <a:r>
              <a:rPr lang="en-US" sz="2000" b="1">
                <a:latin typeface="Times New Roman" pitchFamily="18" charset="0"/>
              </a:rPr>
              <a:t>end</a:t>
            </a:r>
            <a:r>
              <a:rPr lang="ru-RU" sz="2000" b="1">
                <a:latin typeface="Times New Roman" pitchFamily="18" charset="0"/>
              </a:rPr>
              <a:t>;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0825" y="5641975"/>
            <a:ext cx="8569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1600" i="1">
                <a:latin typeface="Times New Roman" pitchFamily="18" charset="0"/>
                <a:hlinkClick r:id="rId2" action="ppaction://hlinksldjump"/>
              </a:rPr>
              <a:t>Пример</a:t>
            </a:r>
            <a:r>
              <a:rPr lang="ru-RU" sz="1600" i="1">
                <a:latin typeface="Times New Roman" pitchFamily="18" charset="0"/>
              </a:rPr>
              <a:t>. Четырехугольник задан четырьмя своими сторонами </a:t>
            </a:r>
            <a:r>
              <a:rPr lang="en-US" sz="1600" i="1">
                <a:latin typeface="Times New Roman" pitchFamily="18" charset="0"/>
              </a:rPr>
              <a:t>a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b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c</a:t>
            </a:r>
            <a:r>
              <a:rPr lang="ru-RU" sz="1600" i="1">
                <a:latin typeface="Times New Roman" pitchFamily="18" charset="0"/>
              </a:rPr>
              <a:t>, </a:t>
            </a:r>
            <a:r>
              <a:rPr lang="en-US" sz="1600" i="1">
                <a:latin typeface="Times New Roman" pitchFamily="18" charset="0"/>
              </a:rPr>
              <a:t>d</a:t>
            </a:r>
            <a:r>
              <a:rPr lang="ru-RU" sz="1600" i="1">
                <a:latin typeface="Times New Roman" pitchFamily="18" charset="0"/>
              </a:rPr>
              <a:t>, и диагональю </a:t>
            </a:r>
            <a:r>
              <a:rPr lang="en-US" sz="1600" i="1">
                <a:latin typeface="Times New Roman" pitchFamily="18" charset="0"/>
              </a:rPr>
              <a:t>f</a:t>
            </a:r>
            <a:r>
              <a:rPr lang="ru-RU" sz="1600" i="1">
                <a:latin typeface="Times New Roman" pitchFamily="18" charset="0"/>
              </a:rPr>
              <a:t>. С помощью функции вычисления площади треугольника по трем сторонам, вычислить площадь заданного четырехугольника.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3563</Words>
  <Application>Microsoft Office PowerPoint</Application>
  <PresentationFormat>Экран (4:3)</PresentationFormat>
  <Paragraphs>493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УПРАВЛЯЮЩИЕ СТРУКТУРЫ ТУРБО ПАСКАЛЯ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sss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9C3FV</dc:creator>
  <cp:lastModifiedBy>Admin</cp:lastModifiedBy>
  <cp:revision>52</cp:revision>
  <dcterms:created xsi:type="dcterms:W3CDTF">2004-04-17T12:12:08Z</dcterms:created>
  <dcterms:modified xsi:type="dcterms:W3CDTF">2012-09-04T12:27:36Z</dcterms:modified>
</cp:coreProperties>
</file>