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84" r:id="rId10"/>
    <p:sldId id="265" r:id="rId11"/>
    <p:sldId id="274" r:id="rId12"/>
    <p:sldId id="275" r:id="rId13"/>
    <p:sldId id="283" r:id="rId14"/>
    <p:sldId id="276" r:id="rId15"/>
    <p:sldId id="261" r:id="rId16"/>
    <p:sldId id="266" r:id="rId17"/>
    <p:sldId id="267" r:id="rId18"/>
    <p:sldId id="268" r:id="rId19"/>
    <p:sldId id="282" r:id="rId20"/>
    <p:sldId id="271" r:id="rId21"/>
    <p:sldId id="270" r:id="rId22"/>
    <p:sldId id="269" r:id="rId23"/>
    <p:sldId id="281" r:id="rId24"/>
    <p:sldId id="272" r:id="rId25"/>
    <p:sldId id="273" r:id="rId26"/>
    <p:sldId id="280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3" autoAdjust="0"/>
    <p:restoredTop sz="94660"/>
  </p:normalViewPr>
  <p:slideViewPr>
    <p:cSldViewPr>
      <p:cViewPr varScale="1">
        <p:scale>
          <a:sx n="65" d="100"/>
          <a:sy n="65" d="100"/>
        </p:scale>
        <p:origin x="-8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Семейное воспитание и здоровье наших детей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42" name="Picture 2" descr="проблемы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10515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704088"/>
            <a:ext cx="7543800" cy="5239512"/>
          </a:xfrm>
        </p:spPr>
        <p:txBody>
          <a:bodyPr>
            <a:normAutofit/>
          </a:bodyPr>
          <a:lstStyle/>
          <a:p>
            <a:pPr indent="457200">
              <a:lnSpc>
                <a:spcPct val="150000"/>
              </a:lnSpc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нормам питания суточная калорийность  питания детей 12-14 лет составляет 2730 ккал (мальчики) и 2450 ккал (девочки). Значительная потребность у детей в пластическом (строительном) материале, т.е. в белке, а  также витаминах, регулирующих процессы развития. 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848600" cy="5897562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Белки - это основной материал, который используется для построения тканей и органов ребенка. Белки отличаются от жиров и углеводов тем, что содержат азот, поэтому белки нельзя заменить никакими другими веществами.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Школьники 7-11 лет должны получать в сутки 70-80 г белка, или 2,5-3 г на 1 кг веса, а учащиеся 12-17 лет - 90-100 г, или 2 -2,5 г на 1 кг веса.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Дети и подростки — юные спортсмены, имеющие повышенные физические нагрузки (в том числе и участники туристских походов), нуждаются в увеличении суточной нормы потребления белка до 116—120 г в возрасте 10—13 лет. и до 132—140 г в возрасте 14—17 лет.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 детском питании учитываются качественные особенности белков. Так, удельный вес белков животного происхождения в рационе детей школьного возраста составляет 65—60%, у взрослых—50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%.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924800" cy="6354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Памятка для родителей: в каких продуктах «живут» витамины</a:t>
            </a:r>
            <a:b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содержится в рыбе, морепродуктах, абрикосах, печени. Он обеспечивает нормальное состояние кожи и слизистых оболочек, улучшает зрение, улучшает сопротивляемость организма в целом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B</a:t>
            </a:r>
            <a:r>
              <a:rPr lang="ru-RU" sz="1800" b="1" baseline="-25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находится в рисе, овощах, птице. Он укрепляет нервную систему, память, улучшает пищеварение.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B</a:t>
            </a:r>
            <a:r>
              <a:rPr lang="ru-RU" sz="1800" b="1" baseline="-25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находится в молоке, яйцах, брокколи. Он укрепляет волосы, ногти, положительно влияет на состояние нервов.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РР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хлебе из грубого помола, рыбе, орехах, овощах, мясе, сушеных грибах, регулирует кровообращение и уровень холестерина.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В</a:t>
            </a:r>
            <a:r>
              <a:rPr lang="ru-RU" sz="1800" b="1" baseline="-25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цельном зерне, яичном желтке, пивных дрожжах, фасоли. Благотворно влияет на функции нервной системы, печени, кроветворение.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Пантотеновая кислота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фасоли, цветном капусте, яичных желтках, мясе, регулирует функции нервной системы и двигательную функцию кишечника.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B</a:t>
            </a:r>
            <a:r>
              <a:rPr lang="ru-RU" sz="1800" b="1" baseline="-25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мясе, сыре, продуктах моря, способствует кроветворению, стимулирует рост, благоприятно влияет на состояние центральной и периферической нервной системы.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Фолиевая кислота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савойской капусте, шпинате, зеленом горошке, необходима для роста и нормального кроветворения.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Биотин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яичном желтке, помидорах, неочищенном рисе, соевых бобах, влияет на состояние кожи, волос, ногтей и регулирует уровень сахара в крови.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С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шиповнике, сладком перце, черной смородине, облепихе, полезен для иммунной системы, соединительной ткани, костей, способствует заживлению ран.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D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печени рыб, икре, яйцах, укрепляет кости и зубы.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Е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орехах и растительных маслах, защищает клетки от свободных радикалов, влияет на функции половых и эндокринных желез, замедляет старение. 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К</a:t>
            </a: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в шпинате, салате, кабачках и белокочанной капусте, регулирует свертываемость крови. </a:t>
            </a:r>
          </a:p>
        </p:txBody>
      </p:sp>
    </p:spTree>
    <p:extLst>
      <p:ext uri="{BB962C8B-B14F-4D97-AF65-F5344CB8AC3E}">
        <p14:creationId xmlns:p14="http://schemas.microsoft.com/office/powerpoint/2010/main" val="1414795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lifebar.com.ua/images/snzt_ves/risunok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212" y="280219"/>
            <a:ext cx="9015414" cy="5957888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6248400"/>
          </a:xfrm>
        </p:spPr>
        <p:txBody>
          <a:bodyPr>
            <a:normAutofit/>
          </a:bodyPr>
          <a:lstStyle/>
          <a:p>
            <a:pPr indent="457200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 часов ребёнок спит (хорошо, если на жестком).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5-6 часов неподвижно сидит на уроках, на переменах побегать тоже не удается.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1,5 – 2 часа в день – сидение за завтраком, обедом и ужином. 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Затем приготовление домашних заданий, чтение книг и «отдых» перед телевизором или за компьютером. 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результатам исследований российских психологов, в среднем ученик 5 класса, который учится на 4 и 5, выполняет домашние задания в течение 2-3 часов ежедневно, шестиклассник должен потратить на домашнюю подготовку не менее 3-4 часов, старшеклассник – 6 часов и более.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Итак, в среднем 20 часов в сутки школьник находится в состоянии неподвижности. 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71" y="594852"/>
            <a:ext cx="7848600" cy="5486400"/>
          </a:xfrm>
        </p:spPr>
        <p:txBody>
          <a:bodyPr>
            <a:noAutofit/>
          </a:bodyPr>
          <a:lstStyle/>
          <a:p>
            <a:pPr indent="457200" algn="just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Сегодняшний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теледень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среднестатистического школьника – 2-3 часа перед телевизором и компьютером. А это – неподвижность, усталость органов зрения и слуха, головные боли, плохое настроение, сонливость, апатия и т.д. А если ко всему выше добавить уличный шум, громкую музыку, наушники, сотовые телефоны – это приводит к различным опасным симптомам и отклонениям в школьном возрасте. 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 перечисленные причины приводят к тому, что ребенок, который ведет такой образ жизни, имеет не только проблемы со здоровьем, но у него появляются стойкие трудности в учении. В первую очередь, это проблемы концентрации внимания, памяти, запоминания учебного материала, проблемы с усидчивостью на уроках, школьные страхи, боязнь ответа у доски и т.д. </a:t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6172200"/>
          </a:xfrm>
        </p:spPr>
        <p:txBody>
          <a:bodyPr>
            <a:normAutofit/>
          </a:bodyPr>
          <a:lstStyle/>
          <a:p>
            <a:pPr indent="457200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Минимальная норма количества шагов за день для человека – 10 000 шагов. Современный человек с натяжкой делает половину.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13 лет повышение  давления до 130/80 – распространенное явление.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Если родители имеют избыточный вес, 60 – 80% детей имеют его тоже.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Для того, чтобы сохранить баланс двигательной активности, школьник должен ежедневно делать 25-30 тыс. шагов.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Дети разведенных родителей чаще болеют гипертонией.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данным российских ученых 51% детей после школы вообще не бывает на улице. 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73% школьников не устраивают перерывов между приготовлениями уроков. 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30-40% детей имеют избыточный вес.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мнению специалистов-медиков, возраст от 1 года до 15 лет гораздо важнее для сохранения здоровья, чем возраст от 15 до 60.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людей, не занимающихся спортом, частота пульса на 20% больше. Это приводит к быстрому изнашиванию сердца.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610600" cy="57729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Навыки сохранения зрения и его коррекция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Упражнение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Чтобы замедлить начавшееся прогрессирование близорукости, особенно при ее слабых степенях, полезно проводить специальные тренировочные упражнения для глаз, называемые упражнениями с “меткой на стекле”. Ребенок в очках или без очков (соответственно рекомендации врача) становится у окна на расстоянии 25-30 см от оконного стекла. На стекле на уровне глаз ребенка крепится круглая метка диаметром 2-3 мм красного цвета. Вдали на линии взора, проходящей через эту метку, ребенок намечает какой-либо предмет для фиксации. Затем поочередно (по 10 сек) переводит предмет взор то на метку, то на этот предмет. Продолжительность каждого упражнения 5-7минут.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Упражнение 2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Ребенок в назначенных ему очках или без них (по рекомендации врача) становится у стены с ракеткой в руках. Ракетка может быть изготовлена родителями из плотного картона, фанеры размером примерно 20 на 10 см. На верхнем крае ракетки прикрепляется рисунок диаметром 5-10 мм (машинка, звезда, елочка и др.) На линии взора, примерно в 3-5 метрах от ребенка, располагается такая же картинка, только в 3-5 раз большего размера. Ребенок взором фиксирует картинку на ракетке, которую держит в руке на расстоянии 30-35 см от глаз, затем поочередно переводит взор то на картинку, нарисованную на ракетке, то поверх ракетки на картинку, расположенную в 5 метрах от него. Упражнение проводится 1-2 минуты ежедневно, кроме выходных дней в течение 1,5-2 месяцев весной и летом.</a:t>
            </a:r>
            <a:b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304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0" y="990600"/>
            <a:ext cx="5029200" cy="4953000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               В литературе описываются долгожители, прожившие 180 и 200 лет.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               Мечников И.И. и А.А. Богомолец считают, что человек должен жить 150-180 лет.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              Другие ученые, например, Х.В. </a:t>
            </a:r>
            <a:r>
              <a:rPr lang="ru-RU" sz="2400" dirty="0" err="1" smtClean="0">
                <a:solidFill>
                  <a:schemeClr val="bg1"/>
                </a:solidFill>
              </a:rPr>
              <a:t>Гуфеланд</a:t>
            </a:r>
            <a:r>
              <a:rPr lang="ru-RU" sz="2400" dirty="0" smtClean="0">
                <a:solidFill>
                  <a:schemeClr val="bg1"/>
                </a:solidFill>
              </a:rPr>
              <a:t>, А.Ф. Галлер, предполагают, что предел человеческой жизни не менее 200 лет.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9218" name="Picture 2" descr="http://t3.gstatic.com/images?q=tbn:ANd9GcQELnu4NTm2t9ga5uHnx_eEA3qCxt-xuGILSZn17GXzWUP61KB3d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3284247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4724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Упражнение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для глазных мышц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5-10 кратные движения глазными яблоками вправо, влево, вверх, вниз и круговые движения в одну и другую сторону, Эти упражнения можно проводить как с открытыми , так и с закрытыми глазами.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Плотно закрывать и широко открывать глаза 5-6 раз подряд с интервалом 30 секунд.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Быстро моргать в течение 1-2 минут.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Смотреть вдаль прямо перед собой 2-3 секунды, поставить палец руки средней линии лица на расстоянии 30 см от глаз и перевести взгляд на конец пальца, смотреть на него 3-5 секунд, затем опустить руку. Повторить 10-12 раз. Эти упражнения способствуют улучшению кровообращения, снижают утомляемость аккомодационной мышцы и облегчают зрительную работу на близком расстоянии, а также помогают укрепить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окологлазные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мышцы, сохранить упругость кожи век. Они снижают умственное и глазное утомление.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00883/img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53400" cy="5791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Общение в лицах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75027"/>
              </p:ext>
            </p:extLst>
          </p:nvPr>
        </p:nvGraphicFramePr>
        <p:xfrm>
          <a:off x="304800" y="304800"/>
          <a:ext cx="8305800" cy="6516818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246186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Наши ошибки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61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Низкая двигательная активность детей.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Несбалансированное питание (дефицит белка, витаминов, минеральных веществ при избытке углеводов; приверженность к полуфабрикатам, недостаточная частота приема пищи).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Отсутствие культуры здоровья у членов всей семьи (пассивный отдых, стрессовые ситуации, вредные привычки и т.д.)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Злоупотребление медикаментами как  панацеей от всех проблем, недостаточная информированность всех членов семьи и особенно детей о профилактике заболеваний и важнейших факторах риска для здоровья человека.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«Пьяные застолья» на глазах у детей. По крайней мере, их число должно быть минимальным: пример взрослых заразителен.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Курение взрослых провоцирует  повторение этой вредной привычки детьми.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«Лояльное» отношение взрослых в семье к злоупотреблению собственным здоровьем (нарушение режима питания, гиподинамия, создание стрессовых ситуаций и т.д.)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83080"/>
              </p:ext>
            </p:extLst>
          </p:nvPr>
        </p:nvGraphicFramePr>
        <p:xfrm>
          <a:off x="609600" y="228600"/>
          <a:ext cx="8001000" cy="6516818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246186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Полезные советы родителей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61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</a:rPr>
                        <a:t>Ребенок должен чередовать сидение за уроками и телевизором с активными движениями на свежем воздухе, спортивной секции, в рамках помощи по хозяйству родителям и престарелым близким.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</a:rPr>
                        <a:t>Нужно контролировать режим питания и объяснять ребенку, что полезно для него, а что вредит здоровью. Сами родители тоже должны придерживаться декларируемых принципов, иначе ребенок сразу почувствует фальшь.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</a:rPr>
                        <a:t>Каждая семья должна иметь травы для профилактики и лечения простудных и типичных для семьи заболеваний и выработанные поколениями приемы выхода из болезненного состояния.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</a:rPr>
                        <a:t>Главное для здоровья членов семьи – радостная дружелюбная атмосфера в семье, сопереживание и поддержка.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</a:rPr>
                        <a:t>Большое впечатление на детей производит то, что ценой неимоверных усилий взрослый бросает курить. Это лучшая воспитательная мера.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380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t3.gstatic.com/images?q=tbn:ANd9GcR4muyxcw-7C2dAGsZMg_9aWKGG_taJKetIdPO8TdJiktS-842n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5274038" cy="624692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62600" y="762000"/>
            <a:ext cx="3124200" cy="31242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Режим дня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924800" cy="5334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rgbClr val="FFFF00"/>
                </a:solidFill>
              </a:rPr>
              <a:t>Правильно организованный режим дня школьника предусматривает: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>1</a:t>
            </a:r>
            <a:r>
              <a:rPr lang="ru-RU" sz="2000" dirty="0">
                <a:solidFill>
                  <a:schemeClr val="bg1"/>
                </a:solidFill>
              </a:rPr>
              <a:t>. Правильное чередование труда и отдыха.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2. Регулярный прием пищи.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3. Сон определенной продолжительности, с точным временем подъема и отхода ко сну.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4. Определенное время для утренней гимнастики и гигиенических процедур.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5. Определенное время для приготовления домашних заданий.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6. Определенную продолжительность отдыха с максимальным пребыванием на открытом воздухе.</a:t>
            </a:r>
            <a:br>
              <a:rPr lang="ru-RU" sz="20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Формируя режим дня школьника учитывайте периоды физического развития. Для разного возраста есть свои особенности. В 6-7 лет отмечается повышенная чувствительность к неблагоприятным внешним факторам и быстрой утомляемостью при обучении. В младшем школьном возрасте продолжаются процессы окостенения и роста скелета, развития мелких мышц кисти и функциональное совершенствование нервной системы. Возраст 11-14 лет характеризуется резкими гормональными сдвигами и интенсивным ростом. Происходит быстрое развитие внутренних органов: сердце растёт быстрее, чем просвет сосудов, и возникает юношеская гипертензия. В 15-18 лет происходит завершение полового созревания, сохраняется преобладание общего возбуждения и психической неуравновешенности.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b="1" u="sng" dirty="0">
                <a:solidFill>
                  <a:schemeClr val="bg1"/>
                </a:solidFill>
              </a:rPr>
              <a:t> </a:t>
            </a:r>
            <a:r>
              <a:rPr lang="ru-RU" sz="2000" b="1" u="sng" dirty="0" smtClean="0">
                <a:solidFill>
                  <a:schemeClr val="bg1"/>
                </a:solidFill>
              </a:rPr>
              <a:t/>
            </a:r>
            <a:br>
              <a:rPr lang="ru-RU" sz="2000" b="1" u="sng" dirty="0" smtClean="0">
                <a:solidFill>
                  <a:schemeClr val="bg1"/>
                </a:solidFill>
              </a:rPr>
            </a:br>
            <a:r>
              <a:rPr lang="ru-RU" sz="2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Удачно составленный режим дня поможет преодолеть вашему ребенку трудности, он будет чувствовать себя увереннее, зная последовательность действий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1298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Распорядок дня ребе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4267200" cy="6042356"/>
          </a:xfrm>
          <a:prstGeom prst="rect">
            <a:avLst/>
          </a:prstGeom>
          <a:noFill/>
        </p:spPr>
      </p:pic>
      <p:pic>
        <p:nvPicPr>
          <p:cNvPr id="59396" name="Picture 4" descr="http://www.tvoyrebenok.ru/images/regim/8.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"/>
            <a:ext cx="4419600" cy="625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924800" cy="57912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Режим дня школьника: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chemeClr val="bg1"/>
                </a:solidFill>
              </a:rPr>
              <a:t>7.00 - Подъем: утренняя зарядка, водные процедуры, уборка постели, туалет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7.30 -7.50 - Утренний завтрак 7.30-7.50.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7.50 - 8.20 - Дорога в школу или утренняя прогулка до начала занятий в школе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8.30 - 12.30 - Занятия в школе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12.30 - 13.00 - Дорога из школы или прогулка после занятий в школе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13.00 -13.30 - Обед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13.30 - 14.30 - Послеобеденный отдых или сон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14.30 - 16.00 - Прогулка или игры и спортивные занятия на воздухе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16.00 - 16.15 - Полдник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16.15 - 17.30 - Приготовление домашних заданий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17.30 - 19.00 - Прогулки на свежем воздухе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19.00 - 20.00 - Ужин и свободные занятия (чтение, музыкальные занятия, ручной труд, помощь семье, занятия иностранным языком и пр.)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с 20.30 Приготовление ко сну (гигиенические мероприятия - чистка одежды; обуви, умывание)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Учащиеся как первой, так и второй смены должны вставать в 7 часов утра и ложиться в 20 часов 30 минут — 21 час, а старшие — в 22 часа, самое позднее — в 22 часа 30 минут.</a:t>
            </a:r>
            <a:br>
              <a:rPr lang="ru-RU" sz="20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657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Успеха вам и терпения в преодолении трудностей!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8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В пользу видовой продолжительности жизни человека говорят следующие факты: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Лошадь, живущая 20-30 лет, становится взрослой в 3-4 года, собака, живущая 15-20 лет становится взрослой  в 1,5 – 2 года. Следовательно, период созревания у животных составляет  одну седьмую, одну десятую их жизни.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Период созревания человека продолжается 18-20 лет.  Следовательно, человек должен жить 180-200 лет, в то время, человек в среднем живет 60-70 лет, что меньше положенного природой срока в 3-4 раза.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49962"/>
          </a:xfrm>
        </p:spPr>
        <p:txBody>
          <a:bodyPr>
            <a:normAutofit fontScale="90000"/>
          </a:bodyPr>
          <a:lstStyle/>
          <a:p>
            <a:pPr lvl="0" indent="457200">
              <a:buFont typeface="+mj-lt"/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Болезни. 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Патологоанатомические </a:t>
            </a:r>
            <a:r>
              <a:rPr lang="ru-RU" sz="2000" dirty="0" smtClean="0">
                <a:solidFill>
                  <a:schemeClr val="bg1"/>
                </a:solidFill>
              </a:rPr>
              <a:t>исследования умерших в возрасте 100 лет показали, что все они умерли от болезней. Конечно, процесс старения организма продолжается всю нашу жизнь, но после 60 лет начинают явственно проявляться признаки старения организма. И эти признаки носят необратимый характер: атрофия и исчезновение, отмирание функционирующих клеток важнейших органов, замена их соединительной тканью. Новейшие данные показывают, что старость наступает вследствие изменения всего организма, всех его органов, деятельность которых регулируется нервной системой. И чем дольше сохраняется  нормальная функция нервной системы, тем позднее наступает старость организма.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2. Травмы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Травмы </a:t>
            </a:r>
            <a:r>
              <a:rPr lang="ru-RU" sz="2000" dirty="0" smtClean="0">
                <a:solidFill>
                  <a:schemeClr val="bg1"/>
                </a:solidFill>
              </a:rPr>
              <a:t>приводят к гибели и инвалидности. Согласно данным Всемирной организации здравоохранения, в мире ежегодно погибает в автомобильных катастрофах около 250 тыс. человек, еще более10 млн. получают травмы и инвалидность.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3. Войны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Миллионы </a:t>
            </a:r>
            <a:r>
              <a:rPr lang="ru-RU" sz="2000" dirty="0" smtClean="0">
                <a:solidFill>
                  <a:schemeClr val="bg1"/>
                </a:solidFill>
              </a:rPr>
              <a:t>жизней уносят войны. Но все же, основная масса людей умирает от болезней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696200" cy="3810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38846"/>
              </p:ext>
            </p:extLst>
          </p:nvPr>
        </p:nvGraphicFramePr>
        <p:xfrm>
          <a:off x="381001" y="228600"/>
          <a:ext cx="8458199" cy="6172200"/>
        </p:xfrm>
        <a:graphic>
          <a:graphicData uri="http://schemas.openxmlformats.org/drawingml/2006/table">
            <a:tbl>
              <a:tblPr/>
              <a:tblGrid>
                <a:gridCol w="3178785"/>
                <a:gridCol w="2639707"/>
                <a:gridCol w="2639707"/>
              </a:tblGrid>
              <a:tr h="617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 класс в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9 класс в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Доля детей с хроническими заболеваниями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 группа здоровья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58,3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40,4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Патологии зрения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23,5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Патология опорно-двигательного аппарата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Патология желудочно-кишечного тракта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3 группа здоровья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162800" cy="5745162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</a:pPr>
            <a:r>
              <a:rPr lang="ru-RU" sz="3200" dirty="0" smtClean="0">
                <a:solidFill>
                  <a:srgbClr val="C00000"/>
                </a:solidFill>
              </a:rPr>
              <a:t>На здоровье детей оказывают влияние: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Увеличение потока информации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Увеличение объема учебных программ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- Психические нагрузки в условиях социально-экономической обстановки в обществе и семье.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610600" cy="5791199"/>
          </a:xfrm>
        </p:spPr>
        <p:txBody>
          <a:bodyPr>
            <a:noAutofit/>
          </a:bodyPr>
          <a:lstStyle/>
          <a:p>
            <a:pPr indent="468000" algn="just" defTabSz="0">
              <a:lnSpc>
                <a:spcPct val="150000"/>
              </a:lnSpc>
              <a:tabLst>
                <a:tab pos="36000" algn="dec"/>
              </a:tabLst>
            </a:pPr>
            <a:r>
              <a:rPr lang="ru-RU" sz="1800" b="0" dirty="0" smtClean="0">
                <a:solidFill>
                  <a:schemeClr val="bg1"/>
                </a:solidFill>
                <a:effectLst/>
              </a:rPr>
              <a:t>    </a:t>
            </a:r>
            <a:r>
              <a:rPr lang="ru-RU" sz="1800" b="0" dirty="0" smtClean="0">
                <a:solidFill>
                  <a:schemeClr val="bg1"/>
                </a:solidFill>
                <a:effectLst/>
              </a:rPr>
              <a:t>Никогда не ругайте ребенка обидными словами за неспособность что-то сделать или понять, глядя на него с высоты своего авторитет а. Это сейчас он знает и умеет хуже вас. Это сейчас он знает и умеет хуже вас. Придет время, и, по крайней мере, в каких-то областях он будет и уметь больше вас. А если он повторит в ваш адрес те же слова, что он сейчас говорите ему вы?</a:t>
            </a:r>
            <a:br>
              <a:rPr lang="ru-RU" sz="1800" b="0" dirty="0" smtClean="0">
                <a:solidFill>
                  <a:schemeClr val="bg1"/>
                </a:solidFill>
                <a:effectLst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</a:rPr>
              <a:t>     Прежде чем ругать ребенка за неумение, попытайтесь понять причину его затруднений.</a:t>
            </a:r>
            <a:br>
              <a:rPr lang="ru-RU" sz="1800" b="0" dirty="0" smtClean="0">
                <a:solidFill>
                  <a:schemeClr val="bg1"/>
                </a:solidFill>
                <a:effectLst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</a:rPr>
              <a:t>      Не сравнивайте ребенка с другими, хвалите его за успехи и достижения.</a:t>
            </a:r>
            <a:br>
              <a:rPr lang="ru-RU" sz="1800" b="0" dirty="0" smtClean="0">
                <a:solidFill>
                  <a:schemeClr val="bg1"/>
                </a:solidFill>
                <a:effectLst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</a:rPr>
              <a:t>      Учитесь вместе с ребенком, объединяйтесь против объективных трудностей, станьте его союзником, а не противником или посторонним наблюдателем.</a:t>
            </a:r>
            <a:br>
              <a:rPr lang="ru-RU" sz="1800" b="0" dirty="0" smtClean="0">
                <a:solidFill>
                  <a:schemeClr val="bg1"/>
                </a:solidFill>
                <a:effectLst/>
              </a:rPr>
            </a:br>
            <a:r>
              <a:rPr lang="ru-RU" sz="1800" b="0" dirty="0" smtClean="0">
                <a:solidFill>
                  <a:schemeClr val="bg1"/>
                </a:solidFill>
                <a:effectLst/>
              </a:rPr>
              <a:t>      Если у вас трудности в общении с ребенком, если вы не понимаете друг друга, не спешите обвинять его в этом. Возможно у вас разные типы функциональной организации мозга, а значит, вы по-разному мыслите, воспринимаете, чувствуете, то есть дело не только в ребенке, но и в вас. Он не плохой, а просто другой.</a:t>
            </a:r>
            <a:br>
              <a:rPr lang="ru-RU" sz="1800" b="0" dirty="0" smtClean="0">
                <a:solidFill>
                  <a:schemeClr val="bg1"/>
                </a:solidFill>
                <a:effectLst/>
              </a:rPr>
            </a:br>
            <a:endParaRPr lang="ru-RU" sz="18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458200" cy="5334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Рекомендации нейропсихофизиологов для родителей.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Мы часто любим в ребенке результаты своих трудов. Но если результатов не, виноват не ребенок, а мы, потому что не сумели его научить, Бойтесь списывать свою некомпетентность, свои неудачи на ребенка. Это вы педагог или родитель, а не он. К сожалению, мы любим тех, кого умеем научить.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Помните: для ребенка что-то не уметь, чего-то не знать – это нормальное положение вещей. На то он и ребенок. Этим нельзя попрекать. Стыдно самодовольно демонстрировать перед ребенком свое превосходство в знаниях.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Ребенок не должен панически бояться ошибиться. Невозможно научиться чему-то, не ошибаясь. Старайтесь не вырабатывать у ребенка страх перед ошибкой. Чувство страха – плохой советчик. Оно подавляет инициативу, желание учиться да и просто радость жизни и радость познания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Запомните: маленькие дети не бывают ленивыми. “Леность” ребенка – сигнал неблагополучия в вашей педагогической деятельности, в избранной вами методике работы с ним.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Старайтесь не преподносить детям истину, а научите находить ее. Всячески стимулируйте, поддержите, взращивайте самостоятельный поиск ребенка.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Никогда не забывайте, что мы еще очень мало знаем о том, как несмышленое дитя превращается во взрослого человека. Есть множество тайн в развитии мозга и психики, которые пока недоступны нашему пониманию. Поэтому главной своей заповедью сделайте - “не навреди”.</a:t>
            </a:r>
            <a:b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2367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159</TotalTime>
  <Words>818</Words>
  <Application>Microsoft Office PowerPoint</Application>
  <PresentationFormat>Экран (4:3)</PresentationFormat>
  <Paragraphs>60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Семейное воспитание и здоровье наших детей</vt:lpstr>
      <vt:lpstr>               В литературе описываются долгожители, прожившие 180 и 200 лет.                       Мечников И.И. и А.А. Богомолец считают, что человек должен жить 150-180 лет.                      Другие ученые, например, Х.В. Гуфеланд, А.Ф. Галлер, предполагают, что предел человеческой жизни не менее 200 лет.    </vt:lpstr>
      <vt:lpstr>В пользу видовой продолжительности жизни человека говорят следующие факты: Лошадь, живущая 20-30 лет, становится взрослой в 3-4 года, собака, живущая 15-20 лет становится взрослой  в 1,5 – 2 года. Следовательно, период созревания у животных составляет  одну седьмую, одну десятую их жизни.           Период созревания человека продолжается 18-20 лет.  Следовательно, человек должен жить 180-200 лет, в то время, человек в среднем живет 60-70 лет, что меньше положенного природой срока в 3-4 раза.  </vt:lpstr>
      <vt:lpstr>Болезни.  Патологоанатомические исследования умерших в возрасте 100 лет показали, что все они умерли от болезней. Конечно, процесс старения организма продолжается всю нашу жизнь, но после 60 лет начинают явственно проявляться признаки старения организма. И эти признаки носят необратимый характер: атрофия и исчезновение, отмирание функционирующих клеток важнейших органов, замена их соединительной тканью. Новейшие данные показывают, что старость наступает вследствие изменения всего организма, всех его органов, деятельность которых регулируется нервной системой. И чем дольше сохраняется  нормальная функция нервной системы, тем позднее наступает старость организма. 2. Травмы.  Травмы приводят к гибели и инвалидности. Согласно данным Всемирной организации здравоохранения, в мире ежегодно погибает в автомобильных катастрофах около 250 тыс. человек, еще более10 млн. получают травмы и инвалидность. 3. Войны.  Миллионы жизней уносят войны. Но все же, основная масса людей умирает от болезней.</vt:lpstr>
      <vt:lpstr>  </vt:lpstr>
      <vt:lpstr>На здоровье детей оказывают влияние: - Увеличение потока информации - Увеличение объема учебных программ - Психические нагрузки в условиях социально-экономической обстановки в обществе и семье. </vt:lpstr>
      <vt:lpstr>    Никогда не ругайте ребенка обидными словами за неспособность что-то сделать или понять, глядя на него с высоты своего авторитет а. Это сейчас он знает и умеет хуже вас. Это сейчас он знает и умеет хуже вас. Придет время, и, по крайней мере, в каких-то областях он будет и уметь больше вас. А если он повторит в ваш адрес те же слова, что он сейчас говорите ему вы?      Прежде чем ругать ребенка за неумение, попытайтесь понять причину его затруднений.       Не сравнивайте ребенка с другими, хвалите его за успехи и достижения.       Учитесь вместе с ребенком, объединяйтесь против объективных трудностей, станьте его союзником, а не противником или посторонним наблюдателем.       Если у вас трудности в общении с ребенком, если вы не понимаете друг друга, не спешите обвинять его в этом. Возможно у вас разные типы функциональной организации мозга, а значит, вы по-разному мыслите, воспринимаете, чувствуете, то есть дело не только в ребенке, но и в вас. Он не плохой, а просто другой. </vt:lpstr>
      <vt:lpstr>        Мы часто любим в ребенке результаты своих трудов. Но если результатов не, виноват не ребенок, а мы, потому что не сумели его научить, Бойтесь списывать свою некомпетентность, свои неудачи на ребенка. Это вы педагог или родитель, а не он. К сожалению, мы любим тех, кого умеем научить.        Помните: для ребенка что-то не уметь, чего-то не знать – это нормальное положение вещей. На то он и ребенок. Этим нельзя попрекать. Стыдно самодовольно демонстрировать перед ребенком свое превосходство в знаниях. Ребенок не должен панически бояться ошибиться. Невозможно научиться чему-то, не ошибаясь. Старайтесь не вырабатывать у ребенка страх перед ошибкой. Чувство страха – плохой советчик. Оно подавляет инициативу, желание учиться да и просто радость жизни и радость познания.</vt:lpstr>
      <vt:lpstr> Запомните: маленькие дети не бывают ленивыми. “Леность” ребенка – сигнал неблагополучия в вашей педагогической деятельности, в избранной вами методике работы с ним.        Старайтесь не преподносить детям истину, а научите находить ее. Всячески стимулируйте, поддержите, взращивайте самостоятельный поиск ребенка.        Никогда не забывайте, что мы еще очень мало знаем о том, как несмышленое дитя превращается во взрослого человека. Есть множество тайн в развитии мозга и психики, которые пока недоступны нашему пониманию. Поэтому главной своей заповедью сделайте - “не навреди”. </vt:lpstr>
      <vt:lpstr>По нормам питания суточная калорийность  питания детей 12-14 лет составляет 2730 ккал (мальчики) и 2450 ккал (девочки). Значительная потребность у детей в пластическом (строительном) материале, т.е. в белке, а  также витаминах, регулирующих процессы развития. </vt:lpstr>
      <vt:lpstr>Белки - это основной материал, который используется для построения тканей и органов ребенка. Белки отличаются от жиров и углеводов тем, что содержат азот, поэтому белки нельзя заменить никакими другими веществами. Школьники 7-11 лет должны получать в сутки 70-80 г белка, или 2,5-3 г на 1 кг веса, а учащиеся 12-17 лет - 90-100 г, или 2 -2,5 г на 1 кг веса. Дети и подростки — юные спортсмены, имеющие повышенные физические нагрузки (в том числе и участники туристских походов), нуждаются в увеличении суточной нормы потребления белка до 116—120 г в возрасте 10—13 лет. и до 132—140 г в возрасте 14—17 лет. В детском питании учитываются качественные особенности белков. Так, удельный вес белков животного происхождения в рационе детей школьного возраста составляет 65—60%, у взрослых—50%.</vt:lpstr>
      <vt:lpstr>Памятка для родителей: в каких продуктах «живут» витамины  Витамин А — содержится в рыбе, морепродуктах, абрикосах, печени. Он обеспечивает нормальное состояние кожи и слизистых оболочек, улучшает зрение, улучшает сопротивляемость организма в целом. Витамин B1 — находится в рисе, овощах, птице. Он укрепляет нервную систему, память, улучшает пищеварение.  Витамин B2 — находится в молоке, яйцах, брокколи. Он укрепляет волосы, ногти, положительно влияет на состояние нервов.  Витамин РР — в хлебе из грубого помола, рыбе, орехах, овощах, мясе, сушеных грибах, регулирует кровообращение и уровень холестерина.  Витамин В6 — в цельном зерне, яичном желтке, пивных дрожжах, фасоли. Благотворно влияет на функции нервной системы, печени, кроветворение.  </vt:lpstr>
      <vt:lpstr>Пантотеновая кислота — в фасоли, цветном капусте, яичных желтках, мясе, регулирует функции нервной системы и двигательную функцию кишечника.  Витамин B12 — в мясе, сыре, продуктах моря, способствует кроветворению, стимулирует рост, благоприятно влияет на состояние центральной и периферической нервной системы.  Фолиевая кислота — в савойской капусте, шпинате, зеленом горошке, необходима для роста и нормального кроветворения.  Биотин — в яичном желтке, помидорах, неочищенном рисе, соевых бобах, влияет на состояние кожи, волос, ногтей и регулирует уровень сахара в крови.  Витамин С — в шиповнике, сладком перце, черной смородине, облепихе, полезен для иммунной системы, соединительной ткани, костей, способствует заживлению ран.  Витамин D — в печени рыб, икре, яйцах, укрепляет кости и зубы.  Витамин Е — в орехах и растительных маслах, защищает клетки от свободных радикалов, влияет на функции половых и эндокринных желез, замедляет старение.  Витамин К — в шпинате, салате, кабачках и белокочанной капусте, регулирует свертываемость крови. </vt:lpstr>
      <vt:lpstr>Презентация PowerPoint</vt:lpstr>
      <vt:lpstr>8 часов ребёнок спит (хорошо, если на жестком).  5-6 часов неподвижно сидит на уроках, на переменах побегать тоже не удается. 1,5 – 2 часа в день – сидение за завтраком, обедом и ужином.  Затем приготовление домашних заданий, чтение книг и «отдых» перед телевизором или за компьютером.  По результатам исследований российских психологов, в среднем ученик 5 класса, который учится на 4 и 5, выполняет домашние задания в течение 2-3 часов ежедневно, шестиклассник должен потратить на домашнюю подготовку не менее 3-4 часов, старшеклассник – 6 часов и более.  Итак, в среднем 20 часов в сутки школьник находится в состоянии неподвижности. </vt:lpstr>
      <vt:lpstr>Сегодняшний теледень среднестатистического школьника – 2-3 часа перед телевизором и компьютером. А это – неподвижность, усталость органов зрения и слуха, головные боли, плохое настроение, сонливость, апатия и т.д. А если ко всему выше добавить уличный шум, громкую музыку, наушники, сотовые телефоны – это приводит к различным опасным симптомам и отклонениям в школьном возрасте.  Все перечисленные причины приводят к тому, что ребенок, который ведет такой образ жизни, имеет не только проблемы со здоровьем, но у него появляются стойкие трудности в учении. В первую очередь, это проблемы концентрации внимания, памяти, запоминания учебного материала, проблемы с усидчивостью на уроках, школьные страхи, боязнь ответа у доски и т.д.  </vt:lpstr>
      <vt:lpstr>Минимальная норма количества шагов за день для человека – 10 000 шагов. Современный человек с натяжкой делает половину. В 13 лет повышение  давления до 130/80 – распространенное явление. Если родители имеют избыточный вес, 60 – 80% детей имеют его тоже. Для того, чтобы сохранить баланс двигательной активности, школьник должен ежедневно делать 25-30 тыс. шагов. Дети разведенных родителей чаще болеют гипертонией. По данным российских ученых 51% детей после школы вообще не бывает на улице.  73% школьников не устраивают перерывов между приготовлениями уроков.  30-40% детей имеют избыточный вес. По мнению специалистов-медиков, возраст от 1 года до 15 лет гораздо важнее для сохранения здоровья, чем возраст от 15 до 60.  У людей, не занимающихся спортом, частота пульса на 20% больше. Это приводит к быстрому изнашиванию сердца. </vt:lpstr>
      <vt:lpstr>Навыки сохранения зрения и его коррекция.  Упражнение 1. Чтобы замедлить начавшееся прогрессирование близорукости, особенно при ее слабых степенях, полезно проводить специальные тренировочные упражнения для глаз, называемые упражнениями с “меткой на стекле”. Ребенок в очках или без очков (соответственно рекомендации врача) становится у окна на расстоянии 25-30 см от оконного стекла. На стекле на уровне глаз ребенка крепится круглая метка диаметром 2-3 мм красного цвета. Вдали на линии взора, проходящей через эту метку, ребенок намечает какой-либо предмет для фиксации. Затем поочередно (по 10 сек) переводит предмет взор то на метку, то на этот предмет. Продолжительность каждого упражнения 5-7минут. </vt:lpstr>
      <vt:lpstr>Упражнение 2.  Ребенок в назначенных ему очках или без них (по рекомендации врача) становится у стены с ракеткой в руках. Ракетка может быть изготовлена родителями из плотного картона, фанеры размером примерно 20 на 10 см. На верхнем крае ракетки прикрепляется рисунок диаметром 5-10 мм (машинка, звезда, елочка и др.) На линии взора, примерно в 3-5 метрах от ребенка, располагается такая же картинка, только в 3-5 раз большего размера. Ребенок взором фиксирует картинку на ракетке, которую держит в руке на расстоянии 30-35 см от глаз, затем поочередно переводит взор то на картинку, нарисованную на ракетке, то поверх ракетки на картинку, расположенную в 5 метрах от него. Упражнение проводится 1-2 минуты ежедневно, кроме выходных дней в течение 1,5-2 месяцев весной и летом. </vt:lpstr>
      <vt:lpstr>Упражнение  для глазных мышц. 5-10 кратные движения глазными яблоками вправо, влево, вверх, вниз и круговые движения в одну и другую сторону, Эти упражнения можно проводить как с открытыми , так и с закрытыми глазами. Плотно закрывать и широко открывать глаза 5-6 раз подряд с интервалом 30 секунд. Быстро моргать в течение 1-2 минут. Смотреть вдаль прямо перед собой 2-3 секунды, поставить палец руки средней линии лица на расстоянии 30 см от глаз и перевести взгляд на конец пальца, смотреть на него 3-5 секунд, затем опустить руку. Повторить 10-12 раз. Эти упражнения способствуют улучшению кровообращения, снижают утомляемость аккомодационной мышцы и облегчают зрительную работу на близком расстоянии, а также помогают укрепить окологлазные мышцы, сохранить упругость кожи век. Они снижают умственное и глазное утомление. </vt:lpstr>
      <vt:lpstr>Общение в лицах</vt:lpstr>
      <vt:lpstr>Презентация PowerPoint</vt:lpstr>
      <vt:lpstr>Презентация PowerPoint</vt:lpstr>
      <vt:lpstr>Режим дня</vt:lpstr>
      <vt:lpstr>Правильно организованный режим дня школьника предусматривает:  1. Правильное чередование труда и отдыха. 2. Регулярный прием пищи. 3. Сон определенной продолжительности, с точным временем подъема и отхода ко сну. 4. Определенное время для утренней гимнастики и гигиенических процедур. 5. Определенное время для приготовления домашних заданий. 6. Определенную продолжительность отдыха с максимальным пребыванием на открытом воздухе. </vt:lpstr>
      <vt:lpstr>Формируя режим дня школьника учитывайте периоды физического развития. Для разного возраста есть свои особенности. В 6-7 лет отмечается повышенная чувствительность к неблагоприятным внешним факторам и быстрой утомляемостью при обучении. В младшем школьном возрасте продолжаются процессы окостенения и роста скелета, развития мелких мышц кисти и функциональное совершенствование нервной системы. Возраст 11-14 лет характеризуется резкими гормональными сдвигами и интенсивным ростом. Происходит быстрое развитие внутренних органов: сердце растёт быстрее, чем просвет сосудов, и возникает юношеская гипертензия. В 15-18 лет происходит завершение полового созревания, сохраняется преобладание общего возбуждения и психической неуравновешенности.      Удачно составленный режим дня поможет преодолеть вашему ребенку трудности, он будет чувствовать себя увереннее, зная последовательность действий. </vt:lpstr>
      <vt:lpstr>Презентация PowerPoint</vt:lpstr>
      <vt:lpstr>Режим дня школьника: 7.00 - Подъем: утренняя зарядка, водные процедуры, уборка постели, туалет 7.30 -7.50 - Утренний завтрак 7.30-7.50. 7.50 - 8.20 - Дорога в школу или утренняя прогулка до начала занятий в школе 8.30 - 12.30 - Занятия в школе 12.30 - 13.00 - Дорога из школы или прогулка после занятий в школе 13.00 -13.30 - Обед 13.30 - 14.30 - Послеобеденный отдых или сон 14.30 - 16.00 - Прогулка или игры и спортивные занятия на воздухе 16.00 - 16.15 - Полдник 16.15 - 17.30 - Приготовление домашних заданий 17.30 - 19.00 - Прогулки на свежем воздухе 19.00 - 20.00 - Ужин и свободные занятия (чтение, музыкальные занятия, ручной труд, помощь семье, занятия иностранным языком и пр.) с 20.30 Приготовление ко сну (гигиенические мероприятия - чистка одежды; обуви, умывание) Учащиеся как первой, так и второй смены должны вставать в 7 часов утра и ложиться в 20 часов 30 минут — 21 час, а старшие — в 22 часа, самое позднее — в 22 часа 30 минут. </vt:lpstr>
      <vt:lpstr>Успеха вам и терпения в преодолении трудностей!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воспитание и здоровье наших детей</dc:title>
  <dc:creator>Marika</dc:creator>
  <cp:lastModifiedBy>Marika</cp:lastModifiedBy>
  <cp:revision>23</cp:revision>
  <dcterms:created xsi:type="dcterms:W3CDTF">2011-03-26T11:20:37Z</dcterms:created>
  <dcterms:modified xsi:type="dcterms:W3CDTF">2014-07-17T17:09:53Z</dcterms:modified>
</cp:coreProperties>
</file>