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92" r:id="rId2"/>
    <p:sldId id="257" r:id="rId3"/>
    <p:sldId id="275" r:id="rId4"/>
    <p:sldId id="276" r:id="rId5"/>
    <p:sldId id="277" r:id="rId6"/>
    <p:sldId id="278" r:id="rId7"/>
    <p:sldId id="279" r:id="rId8"/>
    <p:sldId id="281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3399"/>
    <a:srgbClr val="FAC0B4"/>
    <a:srgbClr val="660033"/>
    <a:srgbClr val="F8F8F8"/>
    <a:srgbClr val="EAEAEA"/>
    <a:srgbClr val="FFFF99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25" autoAdjust="0"/>
    <p:restoredTop sz="94134" autoAdjust="0"/>
  </p:normalViewPr>
  <p:slideViewPr>
    <p:cSldViewPr>
      <p:cViewPr>
        <p:scale>
          <a:sx n="75" d="100"/>
          <a:sy n="75" d="100"/>
        </p:scale>
        <p:origin x="-28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5CB4D55-1020-4C56-9BCA-23C3EEE09E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86591-A0E0-458D-AAE5-8DFC1C5E2C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AFA87-D7BE-465C-AC8B-60BB8D0D6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FEC8E4C-CC68-40BF-AF2E-4013E34B63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C7D83C6-F091-449E-9F0F-8268A669FB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F2248-B7AC-42DA-ADB0-52D2A02F5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2114E-F843-43C1-A631-0C0963815E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E60C882-F4C8-46EC-9348-B02203E84A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144A7-87BF-4034-AF84-8435F53544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D0E6825-3716-4FAB-80BB-F0742BBE50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036049A-5249-4F36-B380-717AB27F5E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E2A12F-6928-48B5-83E1-CE9DD2474E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http://kk.convdocs.org/pars_docs/refs/44/43273/43273_html_m5cb8da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" y="500042"/>
            <a:ext cx="471487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714374"/>
            <a:ext cx="3429024" cy="5286393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Знатоки биографии М.В. Ломоносова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28596" y="333375"/>
            <a:ext cx="8143932" cy="1408113"/>
            <a:chOff x="476" y="210"/>
            <a:chExt cx="4944" cy="725"/>
          </a:xfrm>
        </p:grpSpPr>
        <p:sp>
          <p:nvSpPr>
            <p:cNvPr id="8216" name="AutoShape 24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12291" name="Group 21"/>
          <p:cNvGrpSpPr>
            <a:grpSpLocks/>
          </p:cNvGrpSpPr>
          <p:nvPr/>
        </p:nvGrpSpPr>
        <p:grpSpPr bwMode="auto">
          <a:xfrm>
            <a:off x="468313" y="2276475"/>
            <a:ext cx="8424862" cy="503238"/>
            <a:chOff x="657" y="1026"/>
            <a:chExt cx="4627" cy="544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Судно называлось:             </a:t>
              </a:r>
            </a:p>
          </p:txBody>
        </p:sp>
        <p:sp>
          <p:nvSpPr>
            <p:cNvPr id="12299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042988" y="3141663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Чайка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940425" y="2205038"/>
            <a:ext cx="29527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Чайка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5076825" y="3141663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Беркут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2339975" y="4508500"/>
            <a:ext cx="39608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Сокол</a:t>
            </a:r>
          </a:p>
        </p:txBody>
      </p:sp>
      <p:sp>
        <p:nvSpPr>
          <p:cNvPr id="8218" name="WordArt 26"/>
          <p:cNvSpPr>
            <a:spLocks noChangeArrowheads="1" noChangeShapeType="1" noTextEdit="1"/>
          </p:cNvSpPr>
          <p:nvPr/>
        </p:nvSpPr>
        <p:spPr bwMode="auto">
          <a:xfrm>
            <a:off x="1143000" y="3214688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12297" name="WordArt 46"/>
          <p:cNvSpPr>
            <a:spLocks noChangeArrowheads="1" noChangeShapeType="1" noTextEdit="1"/>
          </p:cNvSpPr>
          <p:nvPr/>
        </p:nvSpPr>
        <p:spPr bwMode="auto">
          <a:xfrm>
            <a:off x="714348" y="404812"/>
            <a:ext cx="7715304" cy="1238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Как называлось судно, на котором отец </a:t>
            </a:r>
          </a:p>
          <a:p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Ломоносова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выходил в море?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9"/>
                  </p:tgtEl>
                </p:cond>
              </p:nextCondLst>
            </p:seq>
          </p:childTnLst>
        </p:cTn>
      </p:par>
    </p:tnLst>
    <p:bldLst>
      <p:bldP spid="8200" grpId="0" animBg="1"/>
      <p:bldP spid="8200" grpId="1" animBg="1"/>
      <p:bldP spid="8202" grpId="0"/>
      <p:bldP spid="8203" grpId="0" animBg="1"/>
      <p:bldP spid="8203" grpId="1" animBg="1"/>
      <p:bldP spid="8209" grpId="0" animBg="1"/>
      <p:bldP spid="8209" grpId="1" animBg="1"/>
      <p:bldP spid="8218" grpId="0" animBg="1"/>
      <p:bldP spid="82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58" y="333375"/>
            <a:ext cx="8286808" cy="1408113"/>
            <a:chOff x="476" y="210"/>
            <a:chExt cx="4944" cy="725"/>
          </a:xfrm>
        </p:grpSpPr>
        <p:sp>
          <p:nvSpPr>
            <p:cNvPr id="88067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68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13315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88070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Отца звали:             </a:t>
              </a:r>
            </a:p>
          </p:txBody>
        </p:sp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072" name="AutoShape 8"/>
          <p:cNvSpPr>
            <a:spLocks noChangeArrowheads="1"/>
          </p:cNvSpPr>
          <p:nvPr/>
        </p:nvSpPr>
        <p:spPr bwMode="auto">
          <a:xfrm>
            <a:off x="2357438" y="4357688"/>
            <a:ext cx="4000500" cy="642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1730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5143500" y="2205038"/>
            <a:ext cx="4000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1730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5076825" y="3141663"/>
            <a:ext cx="36385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1732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468313" y="3213100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1735</a:t>
            </a:r>
          </a:p>
        </p:txBody>
      </p:sp>
      <p:sp>
        <p:nvSpPr>
          <p:cNvPr id="88076" name="WordArt 12"/>
          <p:cNvSpPr>
            <a:spLocks noChangeArrowheads="1" noChangeShapeType="1" noTextEdit="1"/>
          </p:cNvSpPr>
          <p:nvPr/>
        </p:nvSpPr>
        <p:spPr bwMode="auto">
          <a:xfrm>
            <a:off x="2714625" y="4429125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Верно!</a:t>
            </a:r>
          </a:p>
        </p:txBody>
      </p:sp>
      <p:sp>
        <p:nvSpPr>
          <p:cNvPr id="13321" name="WordArt 14"/>
          <p:cNvSpPr>
            <a:spLocks noChangeArrowheads="1" noChangeShapeType="1" noTextEdit="1"/>
          </p:cNvSpPr>
          <p:nvPr/>
        </p:nvSpPr>
        <p:spPr bwMode="auto">
          <a:xfrm>
            <a:off x="785786" y="404812"/>
            <a:ext cx="7643866" cy="1238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 каком году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уходит </a:t>
            </a:r>
          </a:p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 обозом в Москву?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8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8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8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5"/>
                  </p:tgtEl>
                </p:cond>
              </p:nextCondLst>
            </p:seq>
          </p:childTnLst>
        </p:cTn>
      </p:par>
    </p:tnLst>
    <p:bldLst>
      <p:bldP spid="88072" grpId="0" animBg="1"/>
      <p:bldP spid="88072" grpId="1" animBg="1"/>
      <p:bldP spid="88073" grpId="0"/>
      <p:bldP spid="88074" grpId="0" animBg="1"/>
      <p:bldP spid="88074" grpId="1" animBg="1"/>
      <p:bldP spid="88075" grpId="0" animBg="1"/>
      <p:bldP spid="88075" grpId="1" animBg="1"/>
      <p:bldP spid="88076" grpId="0" animBg="1"/>
      <p:bldP spid="8807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58" y="333375"/>
            <a:ext cx="8318530" cy="1408113"/>
            <a:chOff x="476" y="210"/>
            <a:chExt cx="4944" cy="725"/>
          </a:xfrm>
        </p:grpSpPr>
        <p:sp>
          <p:nvSpPr>
            <p:cNvPr id="89091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092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4339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89094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Город:             </a:t>
              </a:r>
            </a:p>
          </p:txBody>
        </p:sp>
        <p:sp>
          <p:nvSpPr>
            <p:cNvPr id="14347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4859338" y="3213100"/>
            <a:ext cx="392747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Марбург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5148263" y="2205038"/>
            <a:ext cx="39957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Марбург</a:t>
            </a:r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2987675" y="4652963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Гамбург</a:t>
            </a:r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468313" y="3213100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Берлин</a:t>
            </a:r>
          </a:p>
        </p:txBody>
      </p:sp>
      <p:sp>
        <p:nvSpPr>
          <p:cNvPr id="89100" name="WordArt 12"/>
          <p:cNvSpPr>
            <a:spLocks noChangeArrowheads="1" noChangeShapeType="1" noTextEdit="1"/>
          </p:cNvSpPr>
          <p:nvPr/>
        </p:nvSpPr>
        <p:spPr bwMode="auto">
          <a:xfrm>
            <a:off x="5214938" y="3214688"/>
            <a:ext cx="328136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14345" name="WordArt 14"/>
          <p:cNvSpPr>
            <a:spLocks noChangeArrowheads="1" noChangeShapeType="1" noTextEdit="1"/>
          </p:cNvSpPr>
          <p:nvPr/>
        </p:nvSpPr>
        <p:spPr bwMode="auto">
          <a:xfrm>
            <a:off x="500034" y="404812"/>
            <a:ext cx="8001056" cy="1238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Назовите город Германии, связанный со </a:t>
            </a:r>
          </a:p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студенческими годами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Ломоносова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9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9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9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9"/>
                  </p:tgtEl>
                </p:cond>
              </p:nextCondLst>
            </p:seq>
          </p:childTnLst>
        </p:cTn>
      </p:par>
    </p:tnLst>
    <p:bldLst>
      <p:bldP spid="89096" grpId="0" animBg="1"/>
      <p:bldP spid="89096" grpId="1" animBg="1"/>
      <p:bldP spid="89097" grpId="0"/>
      <p:bldP spid="89098" grpId="0" animBg="1"/>
      <p:bldP spid="89098" grpId="1" animBg="1"/>
      <p:bldP spid="89099" grpId="0" animBg="1"/>
      <p:bldP spid="89099" grpId="1" animBg="1"/>
      <p:bldP spid="89100" grpId="0" animBg="1"/>
      <p:bldP spid="8910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8596" y="333375"/>
            <a:ext cx="8143932" cy="1408113"/>
            <a:chOff x="476" y="210"/>
            <a:chExt cx="4944" cy="725"/>
          </a:xfrm>
        </p:grpSpPr>
        <p:sp>
          <p:nvSpPr>
            <p:cNvPr id="96259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131"/>
                <a:gd name="adj2" fmla="val 67833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0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363" name="Group 5"/>
          <p:cNvGrpSpPr>
            <a:grpSpLocks/>
          </p:cNvGrpSpPr>
          <p:nvPr/>
        </p:nvGrpSpPr>
        <p:grpSpPr bwMode="auto">
          <a:xfrm>
            <a:off x="179388" y="2060575"/>
            <a:ext cx="8713787" cy="863600"/>
            <a:chOff x="657" y="1026"/>
            <a:chExt cx="4627" cy="544"/>
          </a:xfrm>
        </p:grpSpPr>
        <p:sp>
          <p:nvSpPr>
            <p:cNvPr id="96262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Знал языков:</a:t>
              </a:r>
            </a:p>
          </p:txBody>
        </p:sp>
        <p:sp>
          <p:nvSpPr>
            <p:cNvPr id="15371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4932363" y="3284538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31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300788" y="2276475"/>
            <a:ext cx="2376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31</a:t>
            </a:r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auto">
          <a:xfrm>
            <a:off x="3635375" y="4292600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>
            <a:off x="827088" y="5445125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</a:t>
            </a:r>
          </a:p>
        </p:txBody>
      </p:sp>
      <p:sp>
        <p:nvSpPr>
          <p:cNvPr id="96268" name="WordArt 12"/>
          <p:cNvSpPr>
            <a:spLocks noChangeArrowheads="1" noChangeShapeType="1" noTextEdit="1"/>
          </p:cNvSpPr>
          <p:nvPr/>
        </p:nvSpPr>
        <p:spPr bwMode="auto">
          <a:xfrm>
            <a:off x="5072063" y="3286125"/>
            <a:ext cx="343376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15369" name="WordArt 14"/>
          <p:cNvSpPr>
            <a:spLocks noChangeArrowheads="1" noChangeShapeType="1" noTextEdit="1"/>
          </p:cNvSpPr>
          <p:nvPr/>
        </p:nvSpPr>
        <p:spPr bwMode="auto">
          <a:xfrm>
            <a:off x="642910" y="404812"/>
            <a:ext cx="7715304" cy="1238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Сколько языков знал </a:t>
            </a:r>
          </a:p>
          <a:p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6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6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6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7"/>
                  </p:tgtEl>
                </p:cond>
              </p:nextCondLst>
            </p:seq>
          </p:childTnLst>
        </p:cTn>
      </p:par>
    </p:tnLst>
    <p:bldLst>
      <p:bldP spid="96264" grpId="0" animBg="1"/>
      <p:bldP spid="96264" grpId="1" animBg="1"/>
      <p:bldP spid="96265" grpId="0"/>
      <p:bldP spid="96266" grpId="0" animBg="1"/>
      <p:bldP spid="96266" grpId="1" animBg="1"/>
      <p:bldP spid="96267" grpId="0" animBg="1"/>
      <p:bldP spid="96267" grpId="1" animBg="1"/>
      <p:bldP spid="96268" grpId="0" animBg="1"/>
      <p:bldP spid="9626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58" y="333375"/>
            <a:ext cx="8286808" cy="1408113"/>
            <a:chOff x="476" y="210"/>
            <a:chExt cx="4944" cy="725"/>
          </a:xfrm>
        </p:grpSpPr>
        <p:sp>
          <p:nvSpPr>
            <p:cNvPr id="95235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36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16387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95238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Учился…            </a:t>
              </a:r>
            </a:p>
          </p:txBody>
        </p:sp>
        <p:sp>
          <p:nvSpPr>
            <p:cNvPr id="16395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5076825" y="5300663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5148263" y="2276475"/>
            <a:ext cx="35290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</a:t>
            </a:r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642938" y="3143250"/>
            <a:ext cx="33131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2268538" y="4292600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95244" name="WordArt 12"/>
          <p:cNvSpPr>
            <a:spLocks noChangeArrowheads="1" noChangeShapeType="1" noTextEdit="1"/>
          </p:cNvSpPr>
          <p:nvPr/>
        </p:nvSpPr>
        <p:spPr bwMode="auto">
          <a:xfrm>
            <a:off x="5214938" y="5286375"/>
            <a:ext cx="343376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Верно!</a:t>
            </a:r>
          </a:p>
        </p:txBody>
      </p:sp>
      <p:sp>
        <p:nvSpPr>
          <p:cNvPr id="16393" name="WordArt 14"/>
          <p:cNvSpPr>
            <a:spLocks noChangeArrowheads="1" noChangeShapeType="1" noTextEdit="1"/>
          </p:cNvSpPr>
          <p:nvPr/>
        </p:nvSpPr>
        <p:spPr bwMode="auto">
          <a:xfrm>
            <a:off x="571472" y="357188"/>
            <a:ext cx="7929618" cy="1285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Сколько лет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учился в</a:t>
            </a:r>
          </a:p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Славяно-греко-латинской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академии?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5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5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5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3"/>
                  </p:tgtEl>
                </p:cond>
              </p:nextCondLst>
            </p:seq>
          </p:childTnLst>
        </p:cTn>
      </p:par>
    </p:tnLst>
    <p:bldLst>
      <p:bldP spid="95240" grpId="0" animBg="1"/>
      <p:bldP spid="95240" grpId="1" animBg="1"/>
      <p:bldP spid="95241" grpId="0"/>
      <p:bldP spid="95242" grpId="0" animBg="1"/>
      <p:bldP spid="95242" grpId="1" animBg="1"/>
      <p:bldP spid="95243" grpId="0" animBg="1"/>
      <p:bldP spid="95243" grpId="1" animBg="1"/>
      <p:bldP spid="95244" grpId="0" animBg="1"/>
      <p:bldP spid="9524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58" y="333375"/>
            <a:ext cx="8215370" cy="1408113"/>
            <a:chOff x="476" y="210"/>
            <a:chExt cx="4944" cy="725"/>
          </a:xfrm>
        </p:grpSpPr>
        <p:sp>
          <p:nvSpPr>
            <p:cNvPr id="89091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092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7411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89094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Дочь звали:             </a:t>
              </a:r>
            </a:p>
          </p:txBody>
        </p:sp>
        <p:sp>
          <p:nvSpPr>
            <p:cNvPr id="17419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4859338" y="3213100"/>
            <a:ext cx="392747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Елена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5148263" y="2205038"/>
            <a:ext cx="39957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Елена</a:t>
            </a:r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2987675" y="4652963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Елизавета</a:t>
            </a:r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468313" y="3213100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Екатерина</a:t>
            </a:r>
          </a:p>
        </p:txBody>
      </p:sp>
      <p:sp>
        <p:nvSpPr>
          <p:cNvPr id="89100" name="WordArt 12"/>
          <p:cNvSpPr>
            <a:spLocks noChangeArrowheads="1" noChangeShapeType="1" noTextEdit="1"/>
          </p:cNvSpPr>
          <p:nvPr/>
        </p:nvSpPr>
        <p:spPr bwMode="auto">
          <a:xfrm>
            <a:off x="5286375" y="3286125"/>
            <a:ext cx="32813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17417" name="WordArt 14"/>
          <p:cNvSpPr>
            <a:spLocks noChangeArrowheads="1" noChangeShapeType="1" noTextEdit="1"/>
          </p:cNvSpPr>
          <p:nvPr/>
        </p:nvSpPr>
        <p:spPr bwMode="auto">
          <a:xfrm>
            <a:off x="571472" y="404813"/>
            <a:ext cx="785818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Как звали дочь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Ломоносова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,</a:t>
            </a:r>
          </a:p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единственную продолжательницу рода?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9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9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9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9"/>
                  </p:tgtEl>
                </p:cond>
              </p:nextCondLst>
            </p:seq>
          </p:childTnLst>
        </p:cTn>
      </p:par>
    </p:tnLst>
    <p:bldLst>
      <p:bldP spid="89096" grpId="0" animBg="1"/>
      <p:bldP spid="89096" grpId="1" animBg="1"/>
      <p:bldP spid="89097" grpId="0"/>
      <p:bldP spid="89098" grpId="0" animBg="1"/>
      <p:bldP spid="89098" grpId="1" animBg="1"/>
      <p:bldP spid="89099" grpId="0" animBg="1"/>
      <p:bldP spid="89099" grpId="1" animBg="1"/>
      <p:bldP spid="89100" grpId="0" animBg="1"/>
      <p:bldP spid="8910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333375"/>
            <a:ext cx="8175625" cy="1523989"/>
            <a:chOff x="476" y="210"/>
            <a:chExt cx="4944" cy="725"/>
          </a:xfrm>
        </p:grpSpPr>
        <p:sp>
          <p:nvSpPr>
            <p:cNvPr id="94211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12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8435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94214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Начал учиться в </a:t>
              </a:r>
              <a:r>
                <a:rPr lang="ru-RU" sz="2000" b="1" dirty="0" err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____лет</a:t>
              </a: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:             </a:t>
              </a:r>
            </a:p>
          </p:txBody>
        </p:sp>
        <p:sp>
          <p:nvSpPr>
            <p:cNvPr id="18443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2411413" y="4365625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6300788" y="2276475"/>
            <a:ext cx="2376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2700338" y="3213100"/>
            <a:ext cx="33131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</a:t>
            </a: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2411413" y="5516563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94220" name="WordArt 12"/>
          <p:cNvSpPr>
            <a:spLocks noChangeArrowheads="1" noChangeShapeType="1" noTextEdit="1"/>
          </p:cNvSpPr>
          <p:nvPr/>
        </p:nvSpPr>
        <p:spPr bwMode="auto">
          <a:xfrm>
            <a:off x="2643188" y="4429125"/>
            <a:ext cx="343376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Верно!</a:t>
            </a:r>
          </a:p>
        </p:txBody>
      </p:sp>
      <p:sp>
        <p:nvSpPr>
          <p:cNvPr id="94222" name="WordArt 14"/>
          <p:cNvSpPr>
            <a:spLocks noChangeArrowheads="1" noChangeShapeType="1" noTextEdit="1"/>
          </p:cNvSpPr>
          <p:nvPr/>
        </p:nvSpPr>
        <p:spPr bwMode="auto">
          <a:xfrm>
            <a:off x="714348" y="404812"/>
            <a:ext cx="7786742" cy="1381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Сколько лет было </a:t>
            </a:r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М.В. Ломоносову</a:t>
            </a:r>
            <a:r>
              <a:rPr lang="ru-RU" sz="3600" b="1" dirty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, </a:t>
            </a:r>
            <a:endParaRPr lang="ru-RU" sz="3600" b="1" dirty="0" smtClean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 pitchFamily="34" charset="0"/>
            </a:endParaRPr>
          </a:p>
          <a:p>
            <a:pPr>
              <a:defRPr/>
            </a:pPr>
            <a:r>
              <a:rPr lang="ru-RU" sz="3600" b="1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когда он </a:t>
            </a:r>
            <a:r>
              <a:rPr lang="ru-RU" sz="3600" b="1" dirty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начал учиться в Москве? </a:t>
            </a:r>
            <a:endParaRPr lang="ru-RU" sz="3600" b="1" kern="1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4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4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4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9"/>
                  </p:tgtEl>
                </p:cond>
              </p:nextCondLst>
            </p:seq>
          </p:childTnLst>
        </p:cTn>
      </p:par>
    </p:tnLst>
    <p:bldLst>
      <p:bldP spid="94216" grpId="0" animBg="1"/>
      <p:bldP spid="94216" grpId="1" animBg="1"/>
      <p:bldP spid="94217" grpId="0"/>
      <p:bldP spid="94218" grpId="0" animBg="1"/>
      <p:bldP spid="94218" grpId="1" animBg="1"/>
      <p:bldP spid="94219" grpId="0" animBg="1"/>
      <p:bldP spid="94219" grpId="1" animBg="1"/>
      <p:bldP spid="94220" grpId="0" animBg="1"/>
      <p:bldP spid="9422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8596" y="333375"/>
            <a:ext cx="8215370" cy="1408113"/>
            <a:chOff x="476" y="210"/>
            <a:chExt cx="4944" cy="725"/>
          </a:xfrm>
        </p:grpSpPr>
        <p:sp>
          <p:nvSpPr>
            <p:cNvPr id="88067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68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19459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88070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Потому, что:             </a:t>
              </a:r>
            </a:p>
          </p:txBody>
        </p:sp>
        <p:sp>
          <p:nvSpPr>
            <p:cNvPr id="19467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072" name="AutoShape 8"/>
          <p:cNvSpPr>
            <a:spLocks noChangeArrowheads="1"/>
          </p:cNvSpPr>
          <p:nvPr/>
        </p:nvSpPr>
        <p:spPr bwMode="auto">
          <a:xfrm>
            <a:off x="2357438" y="4357688"/>
            <a:ext cx="4000500" cy="642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знал латыни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5143500" y="2205038"/>
            <a:ext cx="4000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знал латыни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5076825" y="3141663"/>
            <a:ext cx="36385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умел писать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468313" y="3213100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умел читать</a:t>
            </a:r>
          </a:p>
        </p:txBody>
      </p:sp>
      <p:sp>
        <p:nvSpPr>
          <p:cNvPr id="88076" name="WordArt 12"/>
          <p:cNvSpPr>
            <a:spLocks noChangeArrowheads="1" noChangeShapeType="1" noTextEdit="1"/>
          </p:cNvSpPr>
          <p:nvPr/>
        </p:nvSpPr>
        <p:spPr bwMode="auto">
          <a:xfrm>
            <a:off x="2643188" y="4429125"/>
            <a:ext cx="343376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19465" name="WordArt 14"/>
          <p:cNvSpPr>
            <a:spLocks noChangeArrowheads="1" noChangeShapeType="1" noTextEdit="1"/>
          </p:cNvSpPr>
          <p:nvPr/>
        </p:nvSpPr>
        <p:spPr bwMode="auto">
          <a:xfrm>
            <a:off x="642910" y="404813"/>
            <a:ext cx="785818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Impact" pitchFamily="34" charset="0"/>
                <a:cs typeface="Arial"/>
              </a:rPr>
              <a:t>Почему </a:t>
            </a:r>
            <a:r>
              <a:rPr lang="ru-RU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Impact" pitchFamily="34" charset="0"/>
                <a:cs typeface="Arial"/>
              </a:rPr>
              <a:t> М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Impact" pitchFamily="34" charset="0"/>
                <a:cs typeface="Arial"/>
              </a:rPr>
              <a:t>. </a:t>
            </a:r>
            <a:r>
              <a:rPr lang="ru-RU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Impact" pitchFamily="34" charset="0"/>
                <a:cs typeface="Arial"/>
              </a:rPr>
              <a:t>В. Ломоносова 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Impact" pitchFamily="34" charset="0"/>
                <a:cs typeface="Arial"/>
              </a:rPr>
              <a:t>зачислили </a:t>
            </a:r>
          </a:p>
          <a:p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Impact" pitchFamily="34" charset="0"/>
                <a:cs typeface="Arial"/>
              </a:rPr>
              <a:t>в первый класс?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8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8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8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5"/>
                  </p:tgtEl>
                </p:cond>
              </p:nextCondLst>
            </p:seq>
          </p:childTnLst>
        </p:cTn>
      </p:par>
    </p:tnLst>
    <p:bldLst>
      <p:bldP spid="88072" grpId="0" animBg="1"/>
      <p:bldP spid="88072" grpId="1" animBg="1"/>
      <p:bldP spid="88073" grpId="0"/>
      <p:bldP spid="88074" grpId="0" animBg="1"/>
      <p:bldP spid="88074" grpId="1" animBg="1"/>
      <p:bldP spid="88075" grpId="0" animBg="1"/>
      <p:bldP spid="88075" grpId="1" animBg="1"/>
      <p:bldP spid="88076" grpId="0" animBg="1"/>
      <p:bldP spid="8807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8597" y="500063"/>
            <a:ext cx="8072494" cy="1452562"/>
            <a:chOff x="476" y="210"/>
            <a:chExt cx="4944" cy="725"/>
          </a:xfrm>
        </p:grpSpPr>
        <p:sp>
          <p:nvSpPr>
            <p:cNvPr id="88067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ru-RU" sz="36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Impact" pitchFamily="34" charset="0"/>
                </a:rPr>
                <a:t>В какой семье родился </a:t>
              </a:r>
              <a:endPara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endParaRPr>
            </a:p>
            <a:p>
              <a:pPr>
                <a:defRPr/>
              </a:pPr>
              <a:r>
                <a:rPr lang="ru-RU" sz="36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Impact" pitchFamily="34" charset="0"/>
                </a:rPr>
                <a:t>М.В</a:t>
              </a:r>
              <a:r>
                <a:rPr lang="ru-RU" sz="36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Impact" pitchFamily="34" charset="0"/>
                </a:rPr>
                <a:t>. </a:t>
              </a:r>
              <a:r>
                <a:rPr lang="ru-RU" sz="36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Impact" pitchFamily="34" charset="0"/>
                </a:rPr>
                <a:t>Ломоносов?</a:t>
              </a:r>
              <a:endPara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88068" name="Text Box 4"/>
            <p:cNvSpPr txBox="1">
              <a:spLocks noChangeArrowheads="1"/>
            </p:cNvSpPr>
            <p:nvPr/>
          </p:nvSpPr>
          <p:spPr bwMode="auto">
            <a:xfrm>
              <a:off x="521" y="255"/>
              <a:ext cx="4854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214313" y="2500313"/>
            <a:ext cx="8713787" cy="503237"/>
            <a:chOff x="657" y="1026"/>
            <a:chExt cx="4627" cy="544"/>
          </a:xfrm>
        </p:grpSpPr>
        <p:sp>
          <p:nvSpPr>
            <p:cNvPr id="88070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В семье:             </a:t>
              </a:r>
            </a:p>
          </p:txBody>
        </p:sp>
        <p:sp>
          <p:nvSpPr>
            <p:cNvPr id="20491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072" name="AutoShape 8"/>
          <p:cNvSpPr>
            <a:spLocks noChangeArrowheads="1"/>
          </p:cNvSpPr>
          <p:nvPr/>
        </p:nvSpPr>
        <p:spPr bwMode="auto">
          <a:xfrm>
            <a:off x="2571750" y="4857750"/>
            <a:ext cx="4000500" cy="642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поморской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4857750" y="2500313"/>
            <a:ext cx="4000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поморской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5072063" y="3500438"/>
            <a:ext cx="36385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дворянской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500063" y="3500438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царской</a:t>
            </a:r>
          </a:p>
        </p:txBody>
      </p:sp>
      <p:sp>
        <p:nvSpPr>
          <p:cNvPr id="88076" name="WordArt 12"/>
          <p:cNvSpPr>
            <a:spLocks noChangeArrowheads="1" noChangeShapeType="1" noTextEdit="1"/>
          </p:cNvSpPr>
          <p:nvPr/>
        </p:nvSpPr>
        <p:spPr bwMode="auto">
          <a:xfrm>
            <a:off x="2857500" y="4929188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Верно!</a:t>
            </a:r>
          </a:p>
        </p:txBody>
      </p:sp>
      <p:sp>
        <p:nvSpPr>
          <p:cNvPr id="88078" name="WordArt 14"/>
          <p:cNvSpPr>
            <a:spLocks noChangeArrowheads="1" noChangeShapeType="1" noTextEdit="1"/>
          </p:cNvSpPr>
          <p:nvPr/>
        </p:nvSpPr>
        <p:spPr bwMode="auto">
          <a:xfrm>
            <a:off x="1143000" y="404813"/>
            <a:ext cx="72866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           </a:t>
            </a:r>
          </a:p>
          <a:p>
            <a:pPr>
              <a:defRPr/>
            </a:pP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</a:t>
            </a:r>
            <a:endParaRPr lang="ru-RU" sz="3600" b="1" kern="1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8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8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8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5"/>
                  </p:tgtEl>
                </p:cond>
              </p:nextCondLst>
            </p:seq>
          </p:childTnLst>
        </p:cTn>
      </p:par>
    </p:tnLst>
    <p:bldLst>
      <p:bldP spid="88072" grpId="0" animBg="1"/>
      <p:bldP spid="88072" grpId="1" animBg="1"/>
      <p:bldP spid="88073" grpId="0"/>
      <p:bldP spid="88074" grpId="0" animBg="1"/>
      <p:bldP spid="88074" grpId="1" animBg="1"/>
      <p:bldP spid="88075" grpId="0" animBg="1"/>
      <p:bldP spid="88075" grpId="1" animBg="1"/>
      <p:bldP spid="88076" grpId="0" animBg="1"/>
      <p:bldP spid="8807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28596" y="333375"/>
            <a:ext cx="8215370" cy="1408113"/>
            <a:chOff x="476" y="210"/>
            <a:chExt cx="4944" cy="725"/>
          </a:xfrm>
        </p:grpSpPr>
        <p:sp>
          <p:nvSpPr>
            <p:cNvPr id="8216" name="AutoShape 24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21507" name="Group 21"/>
          <p:cNvGrpSpPr>
            <a:grpSpLocks/>
          </p:cNvGrpSpPr>
          <p:nvPr/>
        </p:nvGrpSpPr>
        <p:grpSpPr bwMode="auto">
          <a:xfrm>
            <a:off x="468313" y="2276475"/>
            <a:ext cx="8424862" cy="503238"/>
            <a:chOff x="657" y="1026"/>
            <a:chExt cx="4627" cy="544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Годы жизни:             </a:t>
              </a:r>
            </a:p>
          </p:txBody>
        </p:sp>
        <p:sp>
          <p:nvSpPr>
            <p:cNvPr id="21515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042988" y="3141663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дьячок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940425" y="2205038"/>
            <a:ext cx="29527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дьячок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5076825" y="3141663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профессор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2339975" y="4508500"/>
            <a:ext cx="39608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академик</a:t>
            </a:r>
          </a:p>
        </p:txBody>
      </p:sp>
      <p:sp>
        <p:nvSpPr>
          <p:cNvPr id="8218" name="WordArt 26"/>
          <p:cNvSpPr>
            <a:spLocks noChangeArrowheads="1" noChangeShapeType="1" noTextEdit="1"/>
          </p:cNvSpPr>
          <p:nvPr/>
        </p:nvSpPr>
        <p:spPr bwMode="auto">
          <a:xfrm>
            <a:off x="1143000" y="3143250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21513" name="WordArt 46"/>
          <p:cNvSpPr>
            <a:spLocks noChangeArrowheads="1" noChangeShapeType="1" noTextEdit="1"/>
          </p:cNvSpPr>
          <p:nvPr/>
        </p:nvSpPr>
        <p:spPr bwMode="auto">
          <a:xfrm>
            <a:off x="857224" y="404813"/>
            <a:ext cx="7500964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Impact" pitchFamily="34" charset="0"/>
                <a:cs typeface="Arial"/>
              </a:rPr>
              <a:t>Кто был первым учителем </a:t>
            </a:r>
          </a:p>
          <a:p>
            <a:r>
              <a:rPr lang="ru-RU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Impact" pitchFamily="34" charset="0"/>
                <a:cs typeface="Arial"/>
              </a:rPr>
              <a:t>М.В. Ломоносова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20320" dir="1799969" algn="tl" rotWithShape="0">
                    <a:srgbClr val="000000">
                      <a:alpha val="39999"/>
                    </a:srgbClr>
                  </a:outerShdw>
                </a:effectLst>
                <a:latin typeface="Impact" pitchFamily="34" charset="0"/>
                <a:cs typeface="Arial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9"/>
                  </p:tgtEl>
                </p:cond>
              </p:nextCondLst>
            </p:seq>
          </p:childTnLst>
        </p:cTn>
      </p:par>
    </p:tnLst>
    <p:bldLst>
      <p:bldP spid="8200" grpId="0" animBg="1"/>
      <p:bldP spid="8200" grpId="1" animBg="1"/>
      <p:bldP spid="8202" grpId="0"/>
      <p:bldP spid="8203" grpId="0" animBg="1"/>
      <p:bldP spid="8203" grpId="1" animBg="1"/>
      <p:bldP spid="8209" grpId="0" animBg="1"/>
      <p:bldP spid="8209" grpId="1" animBg="1"/>
      <p:bldP spid="8218" grpId="0" animBg="1"/>
      <p:bldP spid="821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85720" y="333375"/>
            <a:ext cx="8358246" cy="1408113"/>
            <a:chOff x="476" y="210"/>
            <a:chExt cx="4944" cy="725"/>
          </a:xfrm>
        </p:grpSpPr>
        <p:sp>
          <p:nvSpPr>
            <p:cNvPr id="8216" name="AutoShape 24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4099" name="Group 21"/>
          <p:cNvGrpSpPr>
            <a:grpSpLocks/>
          </p:cNvGrpSpPr>
          <p:nvPr/>
        </p:nvGrpSpPr>
        <p:grpSpPr bwMode="auto">
          <a:xfrm>
            <a:off x="468313" y="2276475"/>
            <a:ext cx="8424862" cy="503238"/>
            <a:chOff x="657" y="1026"/>
            <a:chExt cx="4627" cy="544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Годы жизни:             </a:t>
              </a:r>
            </a:p>
          </p:txBody>
        </p:sp>
        <p:sp>
          <p:nvSpPr>
            <p:cNvPr id="4107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042988" y="3141663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1711-1765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940425" y="2205038"/>
            <a:ext cx="29527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1711-1765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5076825" y="3141663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1711-1756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2571750" y="4500563"/>
            <a:ext cx="39608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1711-1745</a:t>
            </a:r>
          </a:p>
        </p:txBody>
      </p:sp>
      <p:sp>
        <p:nvSpPr>
          <p:cNvPr id="8218" name="WordArt 26"/>
          <p:cNvSpPr>
            <a:spLocks noChangeArrowheads="1" noChangeShapeType="1" noTextEdit="1"/>
          </p:cNvSpPr>
          <p:nvPr/>
        </p:nvSpPr>
        <p:spPr bwMode="auto">
          <a:xfrm>
            <a:off x="1143000" y="3143250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4105" name="WordArt 46"/>
          <p:cNvSpPr>
            <a:spLocks noChangeArrowheads="1" noChangeShapeType="1" noTextEdit="1"/>
          </p:cNvSpPr>
          <p:nvPr/>
        </p:nvSpPr>
        <p:spPr bwMode="auto">
          <a:xfrm>
            <a:off x="428596" y="404813"/>
            <a:ext cx="8072494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Годы жизни М.В.Ломоносова: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9"/>
                  </p:tgtEl>
                </p:cond>
              </p:nextCondLst>
            </p:seq>
          </p:childTnLst>
        </p:cTn>
      </p:par>
    </p:tnLst>
    <p:bldLst>
      <p:bldP spid="8200" grpId="0" animBg="1"/>
      <p:bldP spid="8200" grpId="1" animBg="1"/>
      <p:bldP spid="8202" grpId="0"/>
      <p:bldP spid="8203" grpId="0" animBg="1"/>
      <p:bldP spid="8203" grpId="1" animBg="1"/>
      <p:bldP spid="8209" grpId="0" animBg="1"/>
      <p:bldP spid="8209" grpId="1" animBg="1"/>
      <p:bldP spid="8218" grpId="0" animBg="1"/>
      <p:bldP spid="82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EAEAE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5720" y="333375"/>
            <a:ext cx="8389968" cy="1408113"/>
            <a:chOff x="476" y="210"/>
            <a:chExt cx="4944" cy="725"/>
          </a:xfrm>
        </p:grpSpPr>
        <p:sp>
          <p:nvSpPr>
            <p:cNvPr id="88067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68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88070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Отца звали:             </a:t>
              </a:r>
            </a:p>
          </p:txBody>
        </p:sp>
        <p:sp>
          <p:nvSpPr>
            <p:cNvPr id="5131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8072" name="AutoShape 8"/>
          <p:cNvSpPr>
            <a:spLocks noChangeArrowheads="1"/>
          </p:cNvSpPr>
          <p:nvPr/>
        </p:nvSpPr>
        <p:spPr bwMode="auto">
          <a:xfrm>
            <a:off x="2357438" y="4357688"/>
            <a:ext cx="4000500" cy="642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Василий </a:t>
            </a:r>
            <a:r>
              <a:rPr lang="ru-RU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Дорофеевич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5143500" y="2205038"/>
            <a:ext cx="4000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Василий </a:t>
            </a:r>
            <a:r>
              <a:rPr lang="ru-RU" sz="26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Дорофеевич</a:t>
            </a:r>
            <a:endParaRPr lang="ru-RU" sz="26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5076825" y="3141663"/>
            <a:ext cx="36385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Василий Петрович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468313" y="3213100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Петр Афанасьевич</a:t>
            </a:r>
          </a:p>
        </p:txBody>
      </p:sp>
      <p:sp>
        <p:nvSpPr>
          <p:cNvPr id="88076" name="WordArt 12"/>
          <p:cNvSpPr>
            <a:spLocks noChangeArrowheads="1" noChangeShapeType="1" noTextEdit="1"/>
          </p:cNvSpPr>
          <p:nvPr/>
        </p:nvSpPr>
        <p:spPr bwMode="auto">
          <a:xfrm>
            <a:off x="2714625" y="4429125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5129" name="WordArt 14"/>
          <p:cNvSpPr>
            <a:spLocks noChangeArrowheads="1" noChangeShapeType="1" noTextEdit="1"/>
          </p:cNvSpPr>
          <p:nvPr/>
        </p:nvSpPr>
        <p:spPr bwMode="auto">
          <a:xfrm>
            <a:off x="428596" y="404813"/>
            <a:ext cx="8072467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Как звали отца М.В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. Ломоносова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8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8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8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5"/>
                  </p:tgtEl>
                </p:cond>
              </p:nextCondLst>
            </p:seq>
          </p:childTnLst>
        </p:cTn>
      </p:par>
    </p:tnLst>
    <p:bldLst>
      <p:bldP spid="88072" grpId="0" animBg="1"/>
      <p:bldP spid="88072" grpId="1" animBg="1"/>
      <p:bldP spid="88073" grpId="0"/>
      <p:bldP spid="88074" grpId="0" animBg="1"/>
      <p:bldP spid="88074" grpId="1" animBg="1"/>
      <p:bldP spid="88075" grpId="0" animBg="1"/>
      <p:bldP spid="88075" grpId="1" animBg="1"/>
      <p:bldP spid="88076" grpId="0" animBg="1"/>
      <p:bldP spid="8807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FAC0B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5720" y="333375"/>
            <a:ext cx="8389968" cy="1408113"/>
            <a:chOff x="476" y="210"/>
            <a:chExt cx="4944" cy="725"/>
          </a:xfrm>
        </p:grpSpPr>
        <p:sp>
          <p:nvSpPr>
            <p:cNvPr id="89091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092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6147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89094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Место рождения:             </a:t>
              </a:r>
            </a:p>
          </p:txBody>
        </p:sp>
        <p:sp>
          <p:nvSpPr>
            <p:cNvPr id="6156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4859338" y="3213100"/>
            <a:ext cx="392747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д. </a:t>
            </a:r>
            <a:r>
              <a:rPr lang="ru-RU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Мишанинская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5148263" y="2205038"/>
            <a:ext cx="39957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д. </a:t>
            </a:r>
            <a:r>
              <a:rPr lang="ru-RU" sz="26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Мишанинская</a:t>
            </a:r>
            <a:endParaRPr lang="ru-RU" sz="26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2987675" y="4652963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с. </a:t>
            </a:r>
            <a:r>
              <a:rPr lang="ru-RU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Ломоносово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468313" y="3213100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д. </a:t>
            </a:r>
            <a:r>
              <a:rPr lang="ru-RU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Мелентьевская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100" name="WordArt 12"/>
          <p:cNvSpPr>
            <a:spLocks noChangeArrowheads="1" noChangeShapeType="1" noTextEdit="1"/>
          </p:cNvSpPr>
          <p:nvPr/>
        </p:nvSpPr>
        <p:spPr bwMode="auto">
          <a:xfrm>
            <a:off x="5072063" y="3286125"/>
            <a:ext cx="328136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Умница!</a:t>
            </a:r>
          </a:p>
        </p:txBody>
      </p:sp>
      <p:sp>
        <p:nvSpPr>
          <p:cNvPr id="6153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647700" cy="503238"/>
          </a:xfrm>
          <a:prstGeom prst="actionButtonReturn">
            <a:avLst/>
          </a:prstGeom>
          <a:solidFill>
            <a:srgbClr val="D4CA9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WordArt 14"/>
          <p:cNvSpPr>
            <a:spLocks noChangeArrowheads="1" noChangeShapeType="1" noTextEdit="1"/>
          </p:cNvSpPr>
          <p:nvPr/>
        </p:nvSpPr>
        <p:spPr bwMode="auto">
          <a:xfrm>
            <a:off x="500034" y="404813"/>
            <a:ext cx="8001056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Где родился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9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9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9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9"/>
                  </p:tgtEl>
                </p:cond>
              </p:nextCondLst>
            </p:seq>
          </p:childTnLst>
        </p:cTn>
      </p:par>
    </p:tnLst>
    <p:bldLst>
      <p:bldP spid="89096" grpId="0" animBg="1"/>
      <p:bldP spid="89096" grpId="1" animBg="1"/>
      <p:bldP spid="89097" grpId="0"/>
      <p:bldP spid="89098" grpId="0" animBg="1"/>
      <p:bldP spid="89098" grpId="1" animBg="1"/>
      <p:bldP spid="89099" grpId="0" animBg="1"/>
      <p:bldP spid="89099" grpId="1" animBg="1"/>
      <p:bldP spid="89100" grpId="0" animBg="1"/>
      <p:bldP spid="8910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5720" y="333375"/>
            <a:ext cx="8389968" cy="1408113"/>
            <a:chOff x="476" y="210"/>
            <a:chExt cx="4944" cy="725"/>
          </a:xfrm>
        </p:grpSpPr>
        <p:sp>
          <p:nvSpPr>
            <p:cNvPr id="92163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164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92166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Вышел в море:             </a:t>
              </a:r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2714625" y="4572000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лет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6300788" y="2276475"/>
            <a:ext cx="2376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 лет</a:t>
            </a:r>
          </a:p>
        </p:txBody>
      </p:sp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5148263" y="3213100"/>
            <a:ext cx="33131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 лет</a:t>
            </a:r>
          </a:p>
        </p:txBody>
      </p:sp>
      <p:sp>
        <p:nvSpPr>
          <p:cNvPr id="92171" name="AutoShape 11"/>
          <p:cNvSpPr>
            <a:spLocks noChangeArrowheads="1"/>
          </p:cNvSpPr>
          <p:nvPr/>
        </p:nvSpPr>
        <p:spPr bwMode="auto">
          <a:xfrm>
            <a:off x="468313" y="3213100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 лет</a:t>
            </a:r>
          </a:p>
        </p:txBody>
      </p:sp>
      <p:sp>
        <p:nvSpPr>
          <p:cNvPr id="92172" name="WordArt 12"/>
          <p:cNvSpPr>
            <a:spLocks noChangeArrowheads="1" noChangeShapeType="1" noTextEdit="1"/>
          </p:cNvSpPr>
          <p:nvPr/>
        </p:nvSpPr>
        <p:spPr bwMode="auto">
          <a:xfrm>
            <a:off x="2786063" y="4643438"/>
            <a:ext cx="3433762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7177" name="WordArt 14"/>
          <p:cNvSpPr>
            <a:spLocks noChangeArrowheads="1" noChangeShapeType="1" noTextEdit="1"/>
          </p:cNvSpPr>
          <p:nvPr/>
        </p:nvSpPr>
        <p:spPr bwMode="auto">
          <a:xfrm>
            <a:off x="428597" y="404813"/>
            <a:ext cx="8143904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Во сколько лет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первый </a:t>
            </a:r>
          </a:p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раз вышел с отцом в море?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2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6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2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2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1"/>
                  </p:tgtEl>
                </p:cond>
              </p:nextCondLst>
            </p:seq>
          </p:childTnLst>
        </p:cTn>
      </p:par>
    </p:tnLst>
    <p:bldLst>
      <p:bldP spid="92168" grpId="0" animBg="1"/>
      <p:bldP spid="92168" grpId="1" animBg="1"/>
      <p:bldP spid="92169" grpId="0"/>
      <p:bldP spid="92170" grpId="0" animBg="1"/>
      <p:bldP spid="92170" grpId="1" animBg="1"/>
      <p:bldP spid="92171" grpId="0" animBg="1"/>
      <p:bldP spid="92171" grpId="1" animBg="1"/>
      <p:bldP spid="92172" grpId="0" animBg="1"/>
      <p:bldP spid="9217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FF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7158" y="333375"/>
            <a:ext cx="8318530" cy="1408113"/>
            <a:chOff x="476" y="210"/>
            <a:chExt cx="4944" cy="725"/>
          </a:xfrm>
        </p:grpSpPr>
        <p:sp>
          <p:nvSpPr>
            <p:cNvPr id="93187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188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93190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Научился читать:             </a:t>
              </a:r>
            </a:p>
          </p:txBody>
        </p:sp>
        <p:sp>
          <p:nvSpPr>
            <p:cNvPr id="8203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684213" y="3213100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 лет</a:t>
            </a: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6300788" y="2276475"/>
            <a:ext cx="2376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 лет</a:t>
            </a:r>
          </a:p>
        </p:txBody>
      </p:sp>
      <p:sp>
        <p:nvSpPr>
          <p:cNvPr id="93194" name="AutoShape 10"/>
          <p:cNvSpPr>
            <a:spLocks noChangeArrowheads="1"/>
          </p:cNvSpPr>
          <p:nvPr/>
        </p:nvSpPr>
        <p:spPr bwMode="auto">
          <a:xfrm>
            <a:off x="5003800" y="3213100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 лет</a:t>
            </a:r>
          </a:p>
        </p:txBody>
      </p:sp>
      <p:sp>
        <p:nvSpPr>
          <p:cNvPr id="93195" name="AutoShape 11"/>
          <p:cNvSpPr>
            <a:spLocks noChangeArrowheads="1"/>
          </p:cNvSpPr>
          <p:nvPr/>
        </p:nvSpPr>
        <p:spPr bwMode="auto">
          <a:xfrm>
            <a:off x="2987675" y="4437063"/>
            <a:ext cx="39608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лет</a:t>
            </a:r>
          </a:p>
        </p:txBody>
      </p:sp>
      <p:sp>
        <p:nvSpPr>
          <p:cNvPr id="93196" name="WordArt 12"/>
          <p:cNvSpPr>
            <a:spLocks noChangeArrowheads="1" noChangeShapeType="1" noTextEdit="1"/>
          </p:cNvSpPr>
          <p:nvPr/>
        </p:nvSpPr>
        <p:spPr bwMode="auto">
          <a:xfrm>
            <a:off x="857250" y="3214688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8201" name="WordArt 14"/>
          <p:cNvSpPr>
            <a:spLocks noChangeArrowheads="1" noChangeShapeType="1" noTextEdit="1"/>
          </p:cNvSpPr>
          <p:nvPr/>
        </p:nvSpPr>
        <p:spPr bwMode="auto">
          <a:xfrm>
            <a:off x="500034" y="404812"/>
            <a:ext cx="8001056" cy="1238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Во сколько лет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научился читать?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5"/>
                  </p:tgtEl>
                </p:cond>
              </p:nextCondLst>
            </p:seq>
          </p:childTnLst>
        </p:cTn>
      </p:par>
    </p:tnLst>
    <p:bldLst>
      <p:bldP spid="93192" grpId="0" animBg="1"/>
      <p:bldP spid="93192" grpId="1" animBg="1"/>
      <p:bldP spid="93193" grpId="0"/>
      <p:bldP spid="93194" grpId="0" animBg="1"/>
      <p:bldP spid="93194" grpId="1" animBg="1"/>
      <p:bldP spid="93195" grpId="0" animBg="1"/>
      <p:bldP spid="93195" grpId="1" animBg="1"/>
      <p:bldP spid="93196" grpId="0" animBg="1"/>
      <p:bldP spid="9319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AC0B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8596" y="333375"/>
            <a:ext cx="8247092" cy="1408113"/>
            <a:chOff x="476" y="210"/>
            <a:chExt cx="4944" cy="725"/>
          </a:xfrm>
        </p:grpSpPr>
        <p:sp>
          <p:nvSpPr>
            <p:cNvPr id="94211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12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94214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Фамилия матери:             </a:t>
              </a: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2411413" y="4365625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Сивкова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6300788" y="2276475"/>
            <a:ext cx="2376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Сивкова</a:t>
            </a:r>
            <a:endParaRPr lang="ru-RU" sz="26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2700338" y="3213100"/>
            <a:ext cx="33131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Рыбкова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2411413" y="5516563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Васильева</a:t>
            </a:r>
          </a:p>
        </p:txBody>
      </p:sp>
      <p:sp>
        <p:nvSpPr>
          <p:cNvPr id="94220" name="WordArt 12"/>
          <p:cNvSpPr>
            <a:spLocks noChangeArrowheads="1" noChangeShapeType="1" noTextEdit="1"/>
          </p:cNvSpPr>
          <p:nvPr/>
        </p:nvSpPr>
        <p:spPr bwMode="auto">
          <a:xfrm>
            <a:off x="2571750" y="4429125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Верно!</a:t>
            </a:r>
          </a:p>
        </p:txBody>
      </p:sp>
      <p:sp>
        <p:nvSpPr>
          <p:cNvPr id="9225" name="WordArt 14"/>
          <p:cNvSpPr>
            <a:spLocks noChangeArrowheads="1" noChangeShapeType="1" noTextEdit="1"/>
          </p:cNvSpPr>
          <p:nvPr/>
        </p:nvSpPr>
        <p:spPr bwMode="auto">
          <a:xfrm>
            <a:off x="642910" y="404812"/>
            <a:ext cx="7786741" cy="1238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Девичья фамилия матери</a:t>
            </a:r>
          </a:p>
          <a:p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Ломоносова?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4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4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4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9"/>
                  </p:tgtEl>
                </p:cond>
              </p:nextCondLst>
            </p:seq>
          </p:childTnLst>
        </p:cTn>
      </p:par>
    </p:tnLst>
    <p:bldLst>
      <p:bldP spid="94216" grpId="0" animBg="1"/>
      <p:bldP spid="94216" grpId="1" animBg="1"/>
      <p:bldP spid="94217" grpId="0"/>
      <p:bldP spid="94218" grpId="0" animBg="1"/>
      <p:bldP spid="94218" grpId="1" animBg="1"/>
      <p:bldP spid="94219" grpId="0" animBg="1"/>
      <p:bldP spid="94219" grpId="1" animBg="1"/>
      <p:bldP spid="94220" grpId="0" animBg="1"/>
      <p:bldP spid="942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F8F8F8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5750" y="333375"/>
            <a:ext cx="8358216" cy="1408113"/>
            <a:chOff x="476" y="210"/>
            <a:chExt cx="4944" cy="725"/>
          </a:xfrm>
        </p:grpSpPr>
        <p:sp>
          <p:nvSpPr>
            <p:cNvPr id="96259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0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179388" y="2214553"/>
            <a:ext cx="8713787" cy="709621"/>
            <a:chOff x="657" y="1026"/>
            <a:chExt cx="4627" cy="544"/>
          </a:xfrm>
        </p:grpSpPr>
        <p:sp>
          <p:nvSpPr>
            <p:cNvPr id="96262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Ходил в море:</a:t>
              </a:r>
            </a:p>
          </p:txBody>
        </p:sp>
        <p:sp>
          <p:nvSpPr>
            <p:cNvPr id="10251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4932363" y="3284538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зуйком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300788" y="2276475"/>
            <a:ext cx="2376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Зуйком</a:t>
            </a:r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auto">
          <a:xfrm>
            <a:off x="3635375" y="4292600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матросом</a:t>
            </a:r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>
            <a:off x="827088" y="5445125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штурманом</a:t>
            </a:r>
          </a:p>
        </p:txBody>
      </p:sp>
      <p:sp>
        <p:nvSpPr>
          <p:cNvPr id="96268" name="WordArt 12"/>
          <p:cNvSpPr>
            <a:spLocks noChangeArrowheads="1" noChangeShapeType="1" noTextEdit="1"/>
          </p:cNvSpPr>
          <p:nvPr/>
        </p:nvSpPr>
        <p:spPr bwMode="auto">
          <a:xfrm>
            <a:off x="5000625" y="3357563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Молодец!</a:t>
            </a:r>
          </a:p>
        </p:txBody>
      </p:sp>
      <p:sp>
        <p:nvSpPr>
          <p:cNvPr id="10249" name="WordArt 14"/>
          <p:cNvSpPr>
            <a:spLocks noChangeArrowheads="1" noChangeShapeType="1" noTextEdit="1"/>
          </p:cNvSpPr>
          <p:nvPr/>
        </p:nvSpPr>
        <p:spPr bwMode="auto">
          <a:xfrm>
            <a:off x="428625" y="404813"/>
            <a:ext cx="8358188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Кем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 детстве </a:t>
            </a:r>
          </a:p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ходил в море?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6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6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6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7"/>
                  </p:tgtEl>
                </p:cond>
              </p:nextCondLst>
            </p:seq>
          </p:childTnLst>
        </p:cTn>
      </p:par>
    </p:tnLst>
    <p:bldLst>
      <p:bldP spid="96264" grpId="0" animBg="1"/>
      <p:bldP spid="96264" grpId="1" animBg="1"/>
      <p:bldP spid="96265" grpId="0"/>
      <p:bldP spid="96266" grpId="0" animBg="1"/>
      <p:bldP spid="96266" grpId="1" animBg="1"/>
      <p:bldP spid="96267" grpId="0" animBg="1"/>
      <p:bldP spid="96267" grpId="1" animBg="1"/>
      <p:bldP spid="96268" grpId="0" animBg="1"/>
      <p:bldP spid="9626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C0B4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5720" y="333375"/>
            <a:ext cx="8358246" cy="1408113"/>
            <a:chOff x="476" y="210"/>
            <a:chExt cx="4944" cy="725"/>
          </a:xfrm>
        </p:grpSpPr>
        <p:sp>
          <p:nvSpPr>
            <p:cNvPr id="95235" name="AutoShape 3"/>
            <p:cNvSpPr>
              <a:spLocks noChangeArrowheads="1"/>
            </p:cNvSpPr>
            <p:nvPr/>
          </p:nvSpPr>
          <p:spPr bwMode="auto">
            <a:xfrm>
              <a:off x="476" y="210"/>
              <a:ext cx="4944" cy="725"/>
            </a:xfrm>
            <a:prstGeom prst="wedgeRoundRectCallout">
              <a:avLst>
                <a:gd name="adj1" fmla="val 4287"/>
                <a:gd name="adj2" fmla="val 72343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36" name="Text Box 4"/>
            <p:cNvSpPr txBox="1">
              <a:spLocks noChangeArrowheads="1"/>
            </p:cNvSpPr>
            <p:nvPr/>
          </p:nvSpPr>
          <p:spPr bwMode="auto">
            <a:xfrm>
              <a:off x="612" y="255"/>
              <a:ext cx="4763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5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pSp>
        <p:nvGrpSpPr>
          <p:cNvPr id="11267" name="Group 5"/>
          <p:cNvGrpSpPr>
            <a:grpSpLocks/>
          </p:cNvGrpSpPr>
          <p:nvPr/>
        </p:nvGrpSpPr>
        <p:grpSpPr bwMode="auto">
          <a:xfrm>
            <a:off x="179388" y="2276475"/>
            <a:ext cx="8713787" cy="503238"/>
            <a:chOff x="657" y="1026"/>
            <a:chExt cx="4627" cy="544"/>
          </a:xfrm>
        </p:grpSpPr>
        <p:sp>
          <p:nvSpPr>
            <p:cNvPr id="95238" name="AutoShape 6"/>
            <p:cNvSpPr>
              <a:spLocks noChangeArrowheads="1"/>
            </p:cNvSpPr>
            <p:nvPr/>
          </p:nvSpPr>
          <p:spPr bwMode="auto">
            <a:xfrm>
              <a:off x="657" y="1026"/>
              <a:ext cx="4627" cy="54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r>
                <a:rPr lang="ru-RU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На манер:             </a:t>
              </a:r>
            </a:p>
          </p:txBody>
        </p:sp>
        <p:sp>
          <p:nvSpPr>
            <p:cNvPr id="11275" name="Line 7"/>
            <p:cNvSpPr>
              <a:spLocks noChangeShapeType="1"/>
            </p:cNvSpPr>
            <p:nvPr/>
          </p:nvSpPr>
          <p:spPr bwMode="auto">
            <a:xfrm>
              <a:off x="4286" y="1389"/>
              <a:ext cx="6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5076825" y="5300663"/>
            <a:ext cx="360045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голландский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5148263" y="2276475"/>
            <a:ext cx="35290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голландский</a:t>
            </a:r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539750" y="3141663"/>
            <a:ext cx="3313113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немецкий</a:t>
            </a:r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2268538" y="4292600"/>
            <a:ext cx="3960812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французский</a:t>
            </a:r>
          </a:p>
        </p:txBody>
      </p:sp>
      <p:sp>
        <p:nvSpPr>
          <p:cNvPr id="95244" name="WordArt 12"/>
          <p:cNvSpPr>
            <a:spLocks noChangeArrowheads="1" noChangeShapeType="1" noTextEdit="1"/>
          </p:cNvSpPr>
          <p:nvPr/>
        </p:nvSpPr>
        <p:spPr bwMode="auto">
          <a:xfrm>
            <a:off x="5143500" y="5286375"/>
            <a:ext cx="34337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Верно!</a:t>
            </a:r>
          </a:p>
        </p:txBody>
      </p:sp>
      <p:sp>
        <p:nvSpPr>
          <p:cNvPr id="11273" name="WordArt 14"/>
          <p:cNvSpPr>
            <a:spLocks noChangeArrowheads="1" noChangeShapeType="1" noTextEdit="1"/>
          </p:cNvSpPr>
          <p:nvPr/>
        </p:nvSpPr>
        <p:spPr bwMode="auto">
          <a:xfrm>
            <a:off x="428596" y="404812"/>
            <a:ext cx="8001056" cy="1238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На какой манер оснастил свое судно </a:t>
            </a:r>
          </a:p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отец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М.В. Ломоносова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5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5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5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3"/>
                  </p:tgtEl>
                </p:cond>
              </p:nextCondLst>
            </p:seq>
          </p:childTnLst>
        </p:cTn>
      </p:par>
    </p:tnLst>
    <p:bldLst>
      <p:bldP spid="95240" grpId="0" animBg="1"/>
      <p:bldP spid="95240" grpId="1" animBg="1"/>
      <p:bldP spid="95241" grpId="0"/>
      <p:bldP spid="95242" grpId="0" animBg="1"/>
      <p:bldP spid="95242" grpId="1" animBg="1"/>
      <p:bldP spid="95243" grpId="0" animBg="1"/>
      <p:bldP spid="95243" grpId="1" animBg="1"/>
      <p:bldP spid="95244" grpId="0" animBg="1"/>
      <p:bldP spid="9524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2590</TotalTime>
  <Words>388</Words>
  <Application>Microsoft Office PowerPoint</Application>
  <PresentationFormat>Экран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Эркер</vt:lpstr>
      <vt:lpstr>Знатоки биографии М.В. Ломоносова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Знатоки Ломоносова</dc:title>
  <dc:subject>викторина</dc:subject>
  <dc:creator>Смирнова Ольга Васильевна</dc:creator>
  <cp:keywords>викторина, Ломоносов</cp:keywords>
  <dc:description>для начальной школы</dc:description>
  <cp:lastModifiedBy>Наталья</cp:lastModifiedBy>
  <cp:revision>403</cp:revision>
  <dcterms:created xsi:type="dcterms:W3CDTF">2007-08-23T16:51:05Z</dcterms:created>
  <dcterms:modified xsi:type="dcterms:W3CDTF">2013-06-12T09:55:47Z</dcterms:modified>
  <cp:category>Мы живем на земле Ломоносова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Смирнова О.">
    <vt:lpwstr>викторина</vt:lpwstr>
  </property>
</Properties>
</file>