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74" r:id="rId4"/>
    <p:sldId id="257" r:id="rId5"/>
    <p:sldId id="275" r:id="rId6"/>
    <p:sldId id="280" r:id="rId7"/>
    <p:sldId id="258" r:id="rId8"/>
    <p:sldId id="281" r:id="rId9"/>
    <p:sldId id="282" r:id="rId10"/>
    <p:sldId id="259" r:id="rId11"/>
    <p:sldId id="283" r:id="rId12"/>
    <p:sldId id="263" r:id="rId13"/>
    <p:sldId id="261" r:id="rId14"/>
    <p:sldId id="260" r:id="rId15"/>
    <p:sldId id="262" r:id="rId16"/>
    <p:sldId id="264" r:id="rId17"/>
    <p:sldId id="267" r:id="rId18"/>
    <p:sldId id="266" r:id="rId19"/>
    <p:sldId id="268" r:id="rId20"/>
    <p:sldId id="269" r:id="rId21"/>
    <p:sldId id="270" r:id="rId22"/>
    <p:sldId id="271" r:id="rId23"/>
    <p:sldId id="272" r:id="rId24"/>
    <p:sldId id="285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16" autoAdjust="0"/>
    <p:restoredTop sz="94687" autoAdjust="0"/>
  </p:normalViewPr>
  <p:slideViewPr>
    <p:cSldViewPr>
      <p:cViewPr>
        <p:scale>
          <a:sx n="66" d="100"/>
          <a:sy n="66" d="100"/>
        </p:scale>
        <p:origin x="-82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Урок исследовательская работа.</a:t>
            </a:r>
          </a:p>
          <a:p>
            <a:r>
              <a:rPr lang="ru-RU" sz="2400" dirty="0" smtClean="0">
                <a:latin typeface="+mn-lt"/>
              </a:rPr>
              <a:t>Учитель: </a:t>
            </a:r>
            <a:r>
              <a:rPr lang="ru-RU" sz="2400" dirty="0" err="1" smtClean="0">
                <a:latin typeface="+mn-lt"/>
              </a:rPr>
              <a:t>Ромзаева</a:t>
            </a:r>
            <a:r>
              <a:rPr lang="ru-RU" sz="2400" dirty="0" smtClean="0">
                <a:latin typeface="+mn-lt"/>
              </a:rPr>
              <a:t> А.С.</a:t>
            </a:r>
            <a:endParaRPr lang="ru-RU" sz="240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«Симметрия и её свойства»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 descr="0_87701_7a2826f6_L.pn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 rot="20211886">
            <a:off x="3982370" y="4704554"/>
            <a:ext cx="1832002" cy="2100921"/>
          </a:xfrm>
          <a:prstGeom prst="rect">
            <a:avLst/>
          </a:prstGeom>
        </p:spPr>
      </p:pic>
      <p:pic>
        <p:nvPicPr>
          <p:cNvPr id="5" name="Рисунок 4" descr="66614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74118">
            <a:off x="6155519" y="3346391"/>
            <a:ext cx="2571768" cy="2931816"/>
          </a:xfrm>
          <a:prstGeom prst="rect">
            <a:avLst/>
          </a:prstGeom>
        </p:spPr>
      </p:pic>
      <p:pic>
        <p:nvPicPr>
          <p:cNvPr id="6" name="Рисунок 5" descr="107076670_large__Snezhinki_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lum bright="-10000"/>
          </a:blip>
          <a:srcRect l="6193" t="5737" r="5057" b="8196"/>
          <a:stretch>
            <a:fillRect/>
          </a:stretch>
        </p:blipFill>
        <p:spPr>
          <a:xfrm>
            <a:off x="0" y="3578494"/>
            <a:ext cx="3357554" cy="3279506"/>
          </a:xfrm>
          <a:prstGeom prst="rect">
            <a:avLst/>
          </a:prstGeom>
        </p:spPr>
      </p:pic>
      <p:pic>
        <p:nvPicPr>
          <p:cNvPr id="7" name="Рисунок 6" descr="snejinka_1.png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14282" y="0"/>
            <a:ext cx="2214578" cy="2510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28662" y="785794"/>
            <a:ext cx="3733800" cy="56675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относительно точки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929190" y="714356"/>
            <a:ext cx="3733800" cy="56675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относительно прямой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914400" y="1428736"/>
            <a:ext cx="3586162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>
                <a:latin typeface="+mn-lt"/>
              </a:rPr>
              <a:t>Построение</a:t>
            </a:r>
            <a:r>
              <a:rPr lang="ru-RU" sz="2000" dirty="0" smtClean="0">
                <a:latin typeface="+mn-lt"/>
              </a:rPr>
              <a:t>:</a:t>
            </a:r>
          </a:p>
          <a:p>
            <a:r>
              <a:rPr lang="ru-RU" sz="2000" dirty="0" smtClean="0">
                <a:latin typeface="+mn-lt"/>
              </a:rPr>
              <a:t>Через точки А и О провести луч с началом в т. А.</a:t>
            </a:r>
          </a:p>
          <a:p>
            <a:r>
              <a:rPr lang="ru-RU" sz="2000" dirty="0" smtClean="0">
                <a:latin typeface="+mn-lt"/>
              </a:rPr>
              <a:t>Измерить отрезок АО.</a:t>
            </a:r>
          </a:p>
          <a:p>
            <a:r>
              <a:rPr lang="ru-RU" sz="2000" dirty="0" smtClean="0">
                <a:latin typeface="+mn-lt"/>
              </a:rPr>
              <a:t>На продолжении луче АО от точки О отложить отрезок ОА</a:t>
            </a:r>
            <a:r>
              <a:rPr lang="ru-RU" sz="2000" baseline="-25000" dirty="0" smtClean="0">
                <a:latin typeface="+mn-lt"/>
              </a:rPr>
              <a:t>1</a:t>
            </a:r>
            <a:r>
              <a:rPr lang="ru-RU" sz="2000" dirty="0" smtClean="0">
                <a:latin typeface="+mn-lt"/>
              </a:rPr>
              <a:t> = АО.</a:t>
            </a:r>
          </a:p>
          <a:p>
            <a:r>
              <a:rPr lang="ru-RU" sz="2000" dirty="0" smtClean="0">
                <a:latin typeface="+mn-lt"/>
              </a:rPr>
              <a:t>Получили </a:t>
            </a:r>
            <a:r>
              <a:rPr lang="ru-RU" sz="2000" dirty="0" smtClean="0">
                <a:latin typeface="+mn-lt"/>
              </a:rPr>
              <a:t> точку </a:t>
            </a:r>
            <a:r>
              <a:rPr lang="ru-RU" sz="2000" dirty="0" smtClean="0">
                <a:latin typeface="+mn-lt"/>
              </a:rPr>
              <a:t>А</a:t>
            </a:r>
            <a:r>
              <a:rPr lang="ru-RU" sz="2000" baseline="-25000" dirty="0" smtClean="0">
                <a:latin typeface="+mn-lt"/>
              </a:rPr>
              <a:t>1</a:t>
            </a:r>
            <a:r>
              <a:rPr lang="ru-RU" sz="2000" dirty="0" smtClean="0">
                <a:latin typeface="+mn-lt"/>
              </a:rPr>
              <a:t> симметричную </a:t>
            </a:r>
            <a:r>
              <a:rPr lang="ru-RU" sz="2000" dirty="0" smtClean="0">
                <a:latin typeface="+mn-lt"/>
              </a:rPr>
              <a:t>точке А </a:t>
            </a:r>
            <a:r>
              <a:rPr lang="ru-RU" sz="2000" dirty="0" smtClean="0">
                <a:latin typeface="+mn-lt"/>
              </a:rPr>
              <a:t>относительно центра симметрии О.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4"/>
          </p:nvPr>
        </p:nvSpPr>
        <p:spPr>
          <a:xfrm>
            <a:off x="4953000" y="1428736"/>
            <a:ext cx="3733800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u="sng" dirty="0" smtClean="0">
                <a:latin typeface="+mn-lt"/>
              </a:rPr>
              <a:t>Построение</a:t>
            </a:r>
            <a:r>
              <a:rPr lang="ru-RU" sz="2000" dirty="0" smtClean="0">
                <a:latin typeface="+mn-lt"/>
              </a:rPr>
              <a:t>:</a:t>
            </a:r>
          </a:p>
          <a:p>
            <a:r>
              <a:rPr lang="ru-RU" sz="2000" dirty="0" smtClean="0">
                <a:latin typeface="+mn-lt"/>
              </a:rPr>
              <a:t>Через точку А провести перпендикуляр на ось </a:t>
            </a:r>
            <a:r>
              <a:rPr lang="en-US" sz="2000" i="1" dirty="0" smtClean="0">
                <a:latin typeface="+mn-lt"/>
              </a:rPr>
              <a:t>l</a:t>
            </a:r>
            <a:r>
              <a:rPr lang="ru-RU" sz="2000" dirty="0" smtClean="0">
                <a:latin typeface="+mn-lt"/>
              </a:rPr>
              <a:t>. На полученном пересечении поставить точку О.</a:t>
            </a:r>
          </a:p>
          <a:p>
            <a:r>
              <a:rPr lang="ru-RU" sz="2000" dirty="0" smtClean="0">
                <a:latin typeface="+mn-lt"/>
              </a:rPr>
              <a:t>Измерить отрезок АО.</a:t>
            </a:r>
          </a:p>
          <a:p>
            <a:r>
              <a:rPr lang="ru-RU" sz="2000" dirty="0" smtClean="0">
                <a:latin typeface="+mn-lt"/>
              </a:rPr>
              <a:t>Но продолжении перпендикуляра АО отложить отрезок ОА</a:t>
            </a:r>
            <a:r>
              <a:rPr lang="ru-RU" sz="2000" baseline="-25000" dirty="0" smtClean="0">
                <a:latin typeface="+mn-lt"/>
              </a:rPr>
              <a:t>1</a:t>
            </a:r>
            <a:r>
              <a:rPr lang="ru-RU" sz="2000" dirty="0" smtClean="0">
                <a:latin typeface="+mn-lt"/>
              </a:rPr>
              <a:t> = АО так, чтобы  точки А и А</a:t>
            </a:r>
            <a:r>
              <a:rPr lang="ru-RU" sz="2000" baseline="-25000" dirty="0" smtClean="0">
                <a:latin typeface="+mn-lt"/>
              </a:rPr>
              <a:t>1  </a:t>
            </a:r>
            <a:r>
              <a:rPr lang="ru-RU" sz="2000" dirty="0" smtClean="0">
                <a:latin typeface="+mn-lt"/>
              </a:rPr>
              <a:t>расположились по разные стороны от прямой.</a:t>
            </a:r>
          </a:p>
          <a:p>
            <a:r>
              <a:rPr lang="ru-RU" sz="2000" dirty="0" smtClean="0">
                <a:latin typeface="+mn-lt"/>
              </a:rPr>
              <a:t>Получили точку А</a:t>
            </a:r>
            <a:r>
              <a:rPr lang="ru-RU" sz="2000" baseline="-25000" dirty="0" smtClean="0">
                <a:latin typeface="+mn-lt"/>
              </a:rPr>
              <a:t>1</a:t>
            </a:r>
            <a:r>
              <a:rPr lang="ru-RU" sz="2000" dirty="0" smtClean="0">
                <a:latin typeface="+mn-lt"/>
              </a:rPr>
              <a:t>, симметричную данной точке А относительно прямой </a:t>
            </a:r>
            <a:r>
              <a:rPr lang="en-US" sz="2000" i="1" dirty="0" smtClean="0">
                <a:latin typeface="+mn-lt"/>
              </a:rPr>
              <a:t>l</a:t>
            </a:r>
            <a:r>
              <a:rPr lang="ru-RU" sz="2000" dirty="0" smtClean="0">
                <a:latin typeface="+mn-lt"/>
              </a:rPr>
              <a:t>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Симметричные точки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28662" y="785794"/>
            <a:ext cx="3733800" cy="500066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относительно точки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929190" y="714356"/>
            <a:ext cx="3733800" cy="56675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относительно прямой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914400" y="1428736"/>
            <a:ext cx="3733800" cy="5072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А→А</a:t>
            </a:r>
            <a:r>
              <a:rPr lang="ru-RU" sz="2400" baseline="-25000" dirty="0" smtClean="0">
                <a:latin typeface="+mn-lt"/>
              </a:rPr>
              <a:t>1</a:t>
            </a:r>
            <a:endParaRPr lang="ru-RU" sz="2400" dirty="0" smtClean="0">
              <a:latin typeface="+mn-lt"/>
            </a:endParaRPr>
          </a:p>
          <a:p>
            <a:endParaRPr lang="ru-RU" sz="2400" dirty="0"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"/>
          </p:nvPr>
        </p:nvSpPr>
        <p:spPr>
          <a:xfrm>
            <a:off x="4953000" y="1428736"/>
            <a:ext cx="3733800" cy="5072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А→А</a:t>
            </a:r>
            <a:r>
              <a:rPr lang="ru-RU" sz="2400" baseline="-25000" dirty="0" smtClean="0">
                <a:latin typeface="+mn-lt"/>
              </a:rPr>
              <a:t>1</a:t>
            </a:r>
            <a:endParaRPr lang="ru-RU" sz="2400" dirty="0" smtClean="0">
              <a:latin typeface="+mn-lt"/>
            </a:endParaRPr>
          </a:p>
          <a:p>
            <a:endParaRPr lang="ru-RU" sz="2000" dirty="0">
              <a:latin typeface="+mn-lt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5361" name="Group 1"/>
          <p:cNvGrpSpPr>
            <a:grpSpLocks noChangeAspect="1"/>
          </p:cNvGrpSpPr>
          <p:nvPr/>
        </p:nvGrpSpPr>
        <p:grpSpPr bwMode="auto">
          <a:xfrm>
            <a:off x="357158" y="1784578"/>
            <a:ext cx="8501122" cy="4744812"/>
            <a:chOff x="1560" y="7146"/>
            <a:chExt cx="7740" cy="4320"/>
          </a:xfrm>
        </p:grpSpPr>
        <p:sp>
          <p:nvSpPr>
            <p:cNvPr id="15374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560" y="7146"/>
              <a:ext cx="774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>
              <a:off x="2280" y="7845"/>
              <a:ext cx="1980" cy="2095"/>
            </a:xfrm>
            <a:prstGeom prst="line">
              <a:avLst/>
            </a:prstGeom>
            <a:ln>
              <a:headEnd type="oval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3360" y="8988"/>
              <a:ext cx="1980" cy="2095"/>
            </a:xfrm>
            <a:prstGeom prst="line">
              <a:avLst/>
            </a:prstGeom>
            <a:ln>
              <a:headEnd type="oval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2100" y="7418"/>
              <a:ext cx="54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3180" y="8542"/>
              <a:ext cx="540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9" name="Line 9"/>
            <p:cNvSpPr>
              <a:spLocks noChangeAspect="1" noChangeShapeType="1"/>
            </p:cNvSpPr>
            <p:nvPr/>
          </p:nvSpPr>
          <p:spPr bwMode="auto">
            <a:xfrm>
              <a:off x="4420" y="10113"/>
              <a:ext cx="198" cy="2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4390" y="9774"/>
              <a:ext cx="720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</a:t>
              </a:r>
              <a:r>
                <a:rPr kumimoji="0" lang="ru-RU" sz="14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6110" y="8534"/>
              <a:ext cx="1980" cy="2094"/>
            </a:xfrm>
            <a:prstGeom prst="line">
              <a:avLst/>
            </a:prstGeom>
            <a:ln>
              <a:headEnd type="oval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5930" y="8106"/>
              <a:ext cx="540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7500" y="8226"/>
              <a:ext cx="54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7860" y="10026"/>
              <a:ext cx="720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</a:t>
              </a:r>
              <a:r>
                <a:rPr kumimoji="0" lang="ru-RU" sz="14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3" name="Line 3"/>
            <p:cNvSpPr>
              <a:spLocks noChangeShapeType="1"/>
            </p:cNvSpPr>
            <p:nvPr/>
          </p:nvSpPr>
          <p:spPr bwMode="auto">
            <a:xfrm flipV="1">
              <a:off x="6060" y="8368"/>
              <a:ext cx="1980" cy="209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62" name="Line 2"/>
            <p:cNvSpPr>
              <a:spLocks noChangeShapeType="1"/>
            </p:cNvSpPr>
            <p:nvPr/>
          </p:nvSpPr>
          <p:spPr bwMode="auto">
            <a:xfrm rot="-10800000">
              <a:off x="5940" y="8354"/>
              <a:ext cx="1980" cy="2094"/>
            </a:xfrm>
            <a:prstGeom prst="line">
              <a:avLst/>
            </a:prstGeom>
            <a:ln>
              <a:headEnd type="oval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Заголовок 8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Симметричные точки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28662" y="785794"/>
            <a:ext cx="3733800" cy="566750"/>
          </a:xfrm>
        </p:spPr>
        <p:txBody>
          <a:bodyPr/>
          <a:lstStyle/>
          <a:p>
            <a:r>
              <a:rPr lang="ru-RU" sz="2400" dirty="0" smtClean="0">
                <a:latin typeface="+mn-lt"/>
              </a:rPr>
              <a:t>Относительно точки</a:t>
            </a:r>
            <a:endParaRPr lang="ru-RU" sz="2400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929190" y="714356"/>
            <a:ext cx="3733800" cy="566750"/>
          </a:xfrm>
        </p:spPr>
        <p:txBody>
          <a:bodyPr/>
          <a:lstStyle/>
          <a:p>
            <a:r>
              <a:rPr lang="ru-RU" sz="2400" dirty="0" smtClean="0">
                <a:latin typeface="+mn-lt"/>
              </a:rPr>
              <a:t>Относительно прямой</a:t>
            </a:r>
            <a:endParaRPr lang="ru-RU" sz="2400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914400" y="1428736"/>
            <a:ext cx="3733800" cy="5072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Вывод 1: симметричные точки, относительно центра симметрии лежат на одной прямой и на одинаковом расстоянии от центра симметрии.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4"/>
          </p:nvPr>
        </p:nvSpPr>
        <p:spPr>
          <a:xfrm>
            <a:off x="4953000" y="1428736"/>
            <a:ext cx="3733800" cy="5072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Вывод 2: Симметричные точки относительно прямой лежат на одном перпендикуляре к данной прямой, и располагаются на одинаковом расстоянии от точки пересечения прямой и перпендикуляра.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Симметричные точки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28662" y="642918"/>
            <a:ext cx="3733800" cy="566750"/>
          </a:xfrm>
        </p:spPr>
        <p:txBody>
          <a:bodyPr/>
          <a:lstStyle/>
          <a:p>
            <a:r>
              <a:rPr lang="ru-RU" sz="2400" dirty="0" smtClean="0">
                <a:latin typeface="+mn-lt"/>
              </a:rPr>
              <a:t>Относительно точки</a:t>
            </a:r>
            <a:endParaRPr lang="ru-RU" sz="2400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929190" y="642918"/>
            <a:ext cx="3733800" cy="566750"/>
          </a:xfrm>
        </p:spPr>
        <p:txBody>
          <a:bodyPr/>
          <a:lstStyle/>
          <a:p>
            <a:r>
              <a:rPr lang="ru-RU" sz="2400" dirty="0" smtClean="0">
                <a:latin typeface="+mn-lt"/>
              </a:rPr>
              <a:t>Относительно прямой</a:t>
            </a:r>
            <a:endParaRPr lang="ru-RU" sz="2400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914400" y="1214422"/>
            <a:ext cx="3228972" cy="5143536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Zo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Обозначения для  симметрии с центром О.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«Точка А центрально симметрична точке А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или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"/>
          </p:nvPr>
        </p:nvSpPr>
        <p:spPr>
          <a:xfrm>
            <a:off x="4953000" y="1214422"/>
            <a:ext cx="3733800" cy="500066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Обозначения для симметрии относительно оси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«Точка А симметрична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точке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i="1" baseline="-25000" dirty="0" smtClean="0"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относительно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прямой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или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"/>
          <p:cNvGrpSpPr>
            <a:grpSpLocks noChangeAspect="1"/>
          </p:cNvGrpSpPr>
          <p:nvPr/>
        </p:nvGrpSpPr>
        <p:grpSpPr bwMode="auto">
          <a:xfrm>
            <a:off x="2285984" y="4286256"/>
            <a:ext cx="4214842" cy="2352470"/>
            <a:chOff x="1560" y="7146"/>
            <a:chExt cx="7740" cy="4320"/>
          </a:xfrm>
        </p:grpSpPr>
        <p:sp>
          <p:nvSpPr>
            <p:cNvPr id="9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560" y="7146"/>
              <a:ext cx="774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2280" y="7845"/>
              <a:ext cx="1980" cy="2095"/>
            </a:xfrm>
            <a:prstGeom prst="line">
              <a:avLst/>
            </a:prstGeom>
            <a:ln>
              <a:headEnd type="oval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360" y="8988"/>
              <a:ext cx="1980" cy="2095"/>
            </a:xfrm>
            <a:prstGeom prst="line">
              <a:avLst/>
            </a:prstGeom>
            <a:ln>
              <a:headEnd type="oval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100" y="7418"/>
              <a:ext cx="54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180" y="8542"/>
              <a:ext cx="540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9"/>
            <p:cNvSpPr>
              <a:spLocks noChangeAspect="1" noChangeShapeType="1"/>
            </p:cNvSpPr>
            <p:nvPr/>
          </p:nvSpPr>
          <p:spPr bwMode="auto">
            <a:xfrm>
              <a:off x="4420" y="10113"/>
              <a:ext cx="198" cy="2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4390" y="9774"/>
              <a:ext cx="720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</a:t>
              </a:r>
              <a:r>
                <a:rPr kumimoji="0" lang="ru-RU" sz="1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6110" y="8534"/>
              <a:ext cx="1980" cy="2094"/>
            </a:xfrm>
            <a:prstGeom prst="line">
              <a:avLst/>
            </a:prstGeom>
            <a:ln>
              <a:headEnd type="oval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5930" y="8106"/>
              <a:ext cx="540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7500" y="8226"/>
              <a:ext cx="54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7860" y="10026"/>
              <a:ext cx="720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</a:t>
              </a:r>
              <a:r>
                <a:rPr kumimoji="0" lang="ru-RU" sz="14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3"/>
            <p:cNvSpPr>
              <a:spLocks noChangeShapeType="1"/>
            </p:cNvSpPr>
            <p:nvPr/>
          </p:nvSpPr>
          <p:spPr bwMode="auto">
            <a:xfrm flipV="1">
              <a:off x="6060" y="8368"/>
              <a:ext cx="1980" cy="209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2"/>
            <p:cNvSpPr>
              <a:spLocks noChangeShapeType="1"/>
            </p:cNvSpPr>
            <p:nvPr/>
          </p:nvSpPr>
          <p:spPr bwMode="auto">
            <a:xfrm rot="-10800000">
              <a:off x="5940" y="8354"/>
              <a:ext cx="1980" cy="2094"/>
            </a:xfrm>
            <a:prstGeom prst="line">
              <a:avLst/>
            </a:prstGeom>
            <a:ln>
              <a:headEnd type="oval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" name="Заголовок 8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Симметричные точки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Симметричные точки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643998" cy="285752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+mn-lt"/>
              </a:rPr>
              <a:t>Язык математики </a:t>
            </a:r>
            <a:r>
              <a:rPr lang="ru-RU" sz="2400" dirty="0" smtClean="0">
                <a:solidFill>
                  <a:srgbClr val="7030A0"/>
                </a:solidFill>
                <a:latin typeface="+mn-lt"/>
              </a:rPr>
              <a:t>универсален</a:t>
            </a:r>
            <a:r>
              <a:rPr lang="ru-RU" sz="2400" dirty="0" smtClean="0">
                <a:solidFill>
                  <a:srgbClr val="7030A0"/>
                </a:solidFill>
                <a:latin typeface="+mn-lt"/>
              </a:rPr>
              <a:t>. </a:t>
            </a:r>
            <a:r>
              <a:rPr lang="ru-RU" sz="2400" dirty="0" smtClean="0">
                <a:solidFill>
                  <a:srgbClr val="7030A0"/>
                </a:solidFill>
                <a:latin typeface="+mn-lt"/>
              </a:rPr>
              <a:t>Математика </a:t>
            </a:r>
            <a:r>
              <a:rPr lang="ru-RU" sz="2400" dirty="0" smtClean="0">
                <a:solidFill>
                  <a:srgbClr val="7030A0"/>
                </a:solidFill>
                <a:latin typeface="+mn-lt"/>
              </a:rPr>
              <a:t>– наука точная. </a:t>
            </a:r>
            <a:endParaRPr lang="ru-RU" sz="2400" dirty="0" smtClean="0">
              <a:solidFill>
                <a:srgbClr val="7030A0"/>
              </a:solidFill>
              <a:latin typeface="+mn-lt"/>
            </a:endParaRPr>
          </a:p>
          <a:p>
            <a:r>
              <a:rPr lang="ru-RU" sz="2400" dirty="0" smtClean="0">
                <a:latin typeface="+mn-lt"/>
              </a:rPr>
              <a:t>Как </a:t>
            </a:r>
            <a:r>
              <a:rPr lang="ru-RU" sz="2400" dirty="0" smtClean="0">
                <a:latin typeface="+mn-lt"/>
              </a:rPr>
              <a:t>две разные записи могут обозначать одно и то </a:t>
            </a:r>
            <a:r>
              <a:rPr lang="ru-RU" sz="2400" dirty="0" smtClean="0"/>
              <a:t>же: </a:t>
            </a:r>
            <a:r>
              <a:rPr lang="ru-RU" sz="2400" dirty="0" smtClean="0"/>
              <a:t>                 А </a:t>
            </a:r>
            <a:r>
              <a:rPr lang="ru-RU" sz="2400" dirty="0" smtClean="0"/>
              <a:t>=  </a:t>
            </a:r>
            <a:r>
              <a:rPr lang="en-US" sz="2400" dirty="0" err="1" smtClean="0"/>
              <a:t>Zo</a:t>
            </a:r>
            <a:r>
              <a:rPr lang="ru-RU" sz="2400" dirty="0" smtClean="0"/>
              <a:t> (</a:t>
            </a:r>
            <a:r>
              <a:rPr lang="en-US" sz="2400" dirty="0" smtClean="0"/>
              <a:t>A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), </a:t>
            </a:r>
            <a:r>
              <a:rPr lang="ru-RU" sz="2400" dirty="0" smtClean="0"/>
              <a:t> </a:t>
            </a:r>
            <a:r>
              <a:rPr lang="en-US" sz="2400" dirty="0" smtClean="0"/>
              <a:t>A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 = </a:t>
            </a:r>
            <a:r>
              <a:rPr lang="en-US" sz="2400" dirty="0" err="1" smtClean="0"/>
              <a:t>Zo</a:t>
            </a:r>
            <a:r>
              <a:rPr lang="ru-RU" sz="2400" dirty="0" smtClean="0"/>
              <a:t> (</a:t>
            </a:r>
            <a:r>
              <a:rPr lang="en-US" sz="2400" dirty="0" smtClean="0"/>
              <a:t>A</a:t>
            </a:r>
            <a:r>
              <a:rPr lang="ru-RU" sz="2400" dirty="0" smtClean="0"/>
              <a:t>)</a:t>
            </a:r>
            <a:r>
              <a:rPr lang="ru-RU" sz="2400" dirty="0" smtClean="0">
                <a:latin typeface="+mn-lt"/>
              </a:rPr>
              <a:t>? </a:t>
            </a:r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Запись </a:t>
            </a:r>
            <a:r>
              <a:rPr lang="ru-RU" sz="2400" dirty="0" smtClean="0">
                <a:latin typeface="+mn-lt"/>
              </a:rPr>
              <a:t>показывает, какая из точек дана, а какая получена. </a:t>
            </a:r>
          </a:p>
          <a:p>
            <a:r>
              <a:rPr lang="ru-RU" sz="2400" dirty="0" smtClean="0">
                <a:latin typeface="+mn-lt"/>
              </a:rPr>
              <a:t>Определите это по записи:  А = </a:t>
            </a:r>
            <a:r>
              <a:rPr lang="en-US" sz="2400" dirty="0" err="1" smtClean="0">
                <a:latin typeface="+mn-lt"/>
              </a:rPr>
              <a:t>Zo</a:t>
            </a:r>
            <a:r>
              <a:rPr lang="ru-RU" sz="2400" dirty="0" smtClean="0">
                <a:latin typeface="+mn-lt"/>
              </a:rPr>
              <a:t> (</a:t>
            </a:r>
            <a:r>
              <a:rPr lang="en-US" sz="2400" dirty="0" smtClean="0">
                <a:latin typeface="+mn-lt"/>
              </a:rPr>
              <a:t>A</a:t>
            </a:r>
            <a:r>
              <a:rPr lang="ru-RU" sz="2400" baseline="-25000" dirty="0" smtClean="0">
                <a:latin typeface="+mn-lt"/>
              </a:rPr>
              <a:t>1</a:t>
            </a:r>
            <a:r>
              <a:rPr lang="ru-RU" sz="2400" dirty="0" smtClean="0">
                <a:latin typeface="+mn-lt"/>
              </a:rPr>
              <a:t>). Как это можно сделать? </a:t>
            </a:r>
          </a:p>
          <a:p>
            <a:r>
              <a:rPr lang="ru-RU" sz="2400" dirty="0" smtClean="0">
                <a:latin typeface="+mn-lt"/>
              </a:rPr>
              <a:t>По </a:t>
            </a:r>
            <a:r>
              <a:rPr lang="ru-RU" sz="2400" dirty="0" smtClean="0">
                <a:latin typeface="+mn-lt"/>
              </a:rPr>
              <a:t>аналогии с арифметическими действиями: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4143380"/>
          <a:ext cx="8072492" cy="18573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2"/>
                <a:gridCol w="3107554"/>
                <a:gridCol w="2018123"/>
                <a:gridCol w="2018123"/>
              </a:tblGrid>
              <a:tr h="49590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дано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действие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знак/символ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590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и 3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сложение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= 2 + 3 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симметрия относительно точки 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Zo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 = 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Zo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 (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71802" y="6072206"/>
            <a:ext cx="3079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Дана А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, получена А.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643998" cy="52149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Математический язык позволяет кратко оформить научную мысль.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   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	            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Zo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(A),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D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(A),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(A)?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означают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записи?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находится точка А, если она симметрична самой себе?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Сформулируем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 1. Точка симметрична сама себе относительно центра, если она и есть центр симметрии.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 2. Точка симметрична сама себе относительно прямой, если она лежит на этой прямой.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1643042" y="3643314"/>
            <a:ext cx="5759645" cy="3214686"/>
            <a:chOff x="1560" y="7146"/>
            <a:chExt cx="7740" cy="4320"/>
          </a:xfrm>
        </p:grpSpPr>
        <p:sp>
          <p:nvSpPr>
            <p:cNvPr id="6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560" y="7146"/>
              <a:ext cx="774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2280" y="7845"/>
              <a:ext cx="1980" cy="2095"/>
            </a:xfrm>
            <a:prstGeom prst="line">
              <a:avLst/>
            </a:prstGeom>
            <a:ln>
              <a:headEnd type="oval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3360" y="8988"/>
              <a:ext cx="1980" cy="2095"/>
            </a:xfrm>
            <a:prstGeom prst="line">
              <a:avLst/>
            </a:prstGeom>
            <a:ln>
              <a:headEnd type="oval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100" y="7418"/>
              <a:ext cx="54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180" y="8542"/>
              <a:ext cx="540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9"/>
            <p:cNvSpPr>
              <a:spLocks noChangeAspect="1" noChangeShapeType="1"/>
            </p:cNvSpPr>
            <p:nvPr/>
          </p:nvSpPr>
          <p:spPr bwMode="auto">
            <a:xfrm>
              <a:off x="4420" y="10113"/>
              <a:ext cx="198" cy="2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4390" y="9774"/>
              <a:ext cx="720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</a:t>
              </a:r>
              <a:r>
                <a:rPr kumimoji="0" lang="ru-RU" sz="1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6110" y="8534"/>
              <a:ext cx="1980" cy="2094"/>
            </a:xfrm>
            <a:prstGeom prst="line">
              <a:avLst/>
            </a:prstGeom>
            <a:ln>
              <a:headEnd type="oval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5930" y="8106"/>
              <a:ext cx="540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7500" y="8226"/>
              <a:ext cx="54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7860" y="10026"/>
              <a:ext cx="720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</a:t>
              </a:r>
              <a:r>
                <a:rPr kumimoji="0" lang="ru-RU" sz="14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3"/>
            <p:cNvSpPr>
              <a:spLocks noChangeShapeType="1"/>
            </p:cNvSpPr>
            <p:nvPr/>
          </p:nvSpPr>
          <p:spPr bwMode="auto">
            <a:xfrm flipV="1">
              <a:off x="6060" y="8368"/>
              <a:ext cx="1980" cy="209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2"/>
            <p:cNvSpPr>
              <a:spLocks noChangeShapeType="1"/>
            </p:cNvSpPr>
            <p:nvPr/>
          </p:nvSpPr>
          <p:spPr bwMode="auto">
            <a:xfrm rot="-10800000">
              <a:off x="5940" y="8354"/>
              <a:ext cx="1980" cy="2094"/>
            </a:xfrm>
            <a:prstGeom prst="line">
              <a:avLst/>
            </a:prstGeom>
            <a:ln>
              <a:headEnd type="oval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Заголовок 8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Симметричные точки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00034" y="357166"/>
            <a:ext cx="8182956" cy="6429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Какие плоские фигуры вы знаете?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715140" y="4786322"/>
            <a:ext cx="1714512" cy="15001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714348" y="4786322"/>
            <a:ext cx="2428892" cy="1285884"/>
          </a:xfrm>
          <a:prstGeom prst="parallelogram">
            <a:avLst>
              <a:gd name="adj" fmla="val 49592"/>
            </a:avLst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357290" y="1357298"/>
            <a:ext cx="2143140" cy="1588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85786" y="1857364"/>
            <a:ext cx="3071834" cy="1588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85786" y="2428868"/>
            <a:ext cx="4062442" cy="952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5715008" y="1142984"/>
            <a:ext cx="2714644" cy="785818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5715008" y="1142984"/>
            <a:ext cx="2643206" cy="142876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000496" y="4857760"/>
            <a:ext cx="2071702" cy="12858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500166" y="3143248"/>
            <a:ext cx="1214446" cy="121444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71934" y="3143248"/>
            <a:ext cx="1213200" cy="12144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Трапеция 30"/>
          <p:cNvSpPr/>
          <p:nvPr/>
        </p:nvSpPr>
        <p:spPr>
          <a:xfrm>
            <a:off x="6215074" y="2285992"/>
            <a:ext cx="2500330" cy="1357322"/>
          </a:xfrm>
          <a:prstGeom prst="trapezoid">
            <a:avLst>
              <a:gd name="adj" fmla="val 504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3" grpId="0" animBg="1"/>
      <p:bldP spid="24" grpId="0" animBg="1"/>
      <p:bldP spid="25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7016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Исследование отрезка. Симметрия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28662" y="642918"/>
            <a:ext cx="3733800" cy="566750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относительно точки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929190" y="642918"/>
            <a:ext cx="3733800" cy="566750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относительно прямой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1472" y="1214422"/>
            <a:ext cx="3786214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Построение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Измерить отрезок АВ.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 :2 = АО = 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отрезке АВ отложить отрезок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 ОВ.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 – центр симметрии отрезка 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"/>
          </p:nvPr>
        </p:nvSpPr>
        <p:spPr>
          <a:xfrm>
            <a:off x="4500562" y="1214422"/>
            <a:ext cx="4429156" cy="4000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Построение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Измерить отрезок АВ.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 :2 = АО = 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отрезке АВ отложить отрезок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 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точку О провести прямую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перпендикулярную отрезку АВ.</a:t>
            </a:r>
          </a:p>
          <a:p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ось симметрии отрезка 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28662" y="714356"/>
            <a:ext cx="3733800" cy="495312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относительно точки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929190" y="714356"/>
            <a:ext cx="3733800" cy="495312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относительно прямой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42910" y="1428736"/>
            <a:ext cx="4005290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Вывод 3: У отрезка есть центр симметрии – это его середина.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Концы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отрезка симметричны друг другу относительно центра О.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4"/>
          </p:nvPr>
        </p:nvSpPr>
        <p:spPr>
          <a:xfrm>
            <a:off x="4595810" y="1428736"/>
            <a:ext cx="4191032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Вывод 4: У отрезка есть ось симметрии, она является перпендикуляром к отрезку и проходит через его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середину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(называется серединный перпендикуляр).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Другая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ось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симметри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содержит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этот отрезок.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7016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Исследование отрезка. Симметрия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566" y="0"/>
            <a:ext cx="7772400" cy="7016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Исследование луча. Симметрия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28662" y="714356"/>
            <a:ext cx="3733800" cy="566750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относительно точки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929190" y="714356"/>
            <a:ext cx="3733800" cy="566750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относительно прямой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1472" y="1428736"/>
            <a:ext cx="4076728" cy="2571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Эксперимент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Отметим на луче АВ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произвольную точку О.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Рассмотрим точки М 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Построим их образы относительно точки О.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"/>
          </p:nvPr>
        </p:nvSpPr>
        <p:spPr>
          <a:xfrm>
            <a:off x="4810124" y="1386326"/>
            <a:ext cx="3905280" cy="9711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Эксперимент с прозрачной плёнкой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2"/>
          <p:cNvGrpSpPr>
            <a:grpSpLocks noChangeAspect="1"/>
          </p:cNvGrpSpPr>
          <p:nvPr/>
        </p:nvGrpSpPr>
        <p:grpSpPr bwMode="auto">
          <a:xfrm>
            <a:off x="4143372" y="2643182"/>
            <a:ext cx="3754473" cy="3786214"/>
            <a:chOff x="1560" y="6966"/>
            <a:chExt cx="4140" cy="4174"/>
          </a:xfrm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1560" y="6966"/>
              <a:ext cx="4140" cy="417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2280" y="7845"/>
              <a:ext cx="1980" cy="20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3360" y="8988"/>
              <a:ext cx="1980" cy="20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2336" y="7467"/>
              <a:ext cx="87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А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3180" y="8542"/>
              <a:ext cx="540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О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Line 8"/>
            <p:cNvSpPr>
              <a:spLocks noChangeAspect="1" noChangeShapeType="1"/>
            </p:cNvSpPr>
            <p:nvPr/>
          </p:nvSpPr>
          <p:spPr bwMode="auto">
            <a:xfrm>
              <a:off x="3850" y="9506"/>
              <a:ext cx="280" cy="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3833" y="9126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Arial" pitchFamily="34" charset="0"/>
                </a:rPr>
                <a:t>М</a:t>
              </a:r>
              <a:r>
                <a:rPr kumimoji="0" lang="ru-RU" sz="2400" b="0" i="0" u="none" strike="noStrike" cap="none" normalizeH="0" baseline="-2500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Line 10"/>
            <p:cNvSpPr>
              <a:spLocks noChangeAspect="1" noChangeShapeType="1"/>
            </p:cNvSpPr>
            <p:nvPr/>
          </p:nvSpPr>
          <p:spPr bwMode="auto">
            <a:xfrm rot="-10800000">
              <a:off x="2662" y="8244"/>
              <a:ext cx="198" cy="2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2809" y="8066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Arial" pitchFamily="34" charset="0"/>
                </a:rPr>
                <a:t>М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Line 12"/>
            <p:cNvSpPr>
              <a:spLocks noChangeAspect="1" noChangeShapeType="1"/>
            </p:cNvSpPr>
            <p:nvPr/>
          </p:nvSpPr>
          <p:spPr bwMode="auto">
            <a:xfrm>
              <a:off x="4570" y="10269"/>
              <a:ext cx="280" cy="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4440" y="9846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Line 14"/>
            <p:cNvSpPr>
              <a:spLocks noChangeAspect="1" noChangeShapeType="1"/>
            </p:cNvSpPr>
            <p:nvPr/>
          </p:nvSpPr>
          <p:spPr bwMode="auto">
            <a:xfrm rot="-21600000">
              <a:off x="1980" y="7516"/>
              <a:ext cx="280" cy="297"/>
            </a:xfrm>
            <a:prstGeom prst="line">
              <a:avLst/>
            </a:prstGeom>
            <a:noFill/>
            <a:ln w="12700" cap="rnd">
              <a:solidFill>
                <a:srgbClr val="FF0000"/>
              </a:solidFill>
              <a:prstDash val="sysDot"/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1730" y="7096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r>
                <a:rPr kumimoji="0" lang="ru-RU" sz="2400" b="0" i="0" u="none" strike="noStrike" cap="none" normalizeH="0" baseline="-2500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347730" y="5857892"/>
            <a:ext cx="796170" cy="47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Arial" pitchFamily="34" charset="0"/>
              </a:rPr>
              <a:t>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7032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«</a:t>
            </a:r>
            <a:r>
              <a:rPr lang="ru-RU" sz="2400" dirty="0" smtClean="0">
                <a:latin typeface="+mn-lt"/>
              </a:rPr>
              <a:t>Симметрия и её свойства»</a:t>
            </a:r>
            <a:endParaRPr lang="ru-RU" sz="2400" dirty="0">
              <a:latin typeface="+mn-lt"/>
            </a:endParaRPr>
          </a:p>
        </p:txBody>
      </p:sp>
      <p:pic>
        <p:nvPicPr>
          <p:cNvPr id="9" name="Рисунок 8" descr="018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83226"/>
            <a:ext cx="8286808" cy="569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28662" y="785794"/>
            <a:ext cx="3733800" cy="566750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Относительно точки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929190" y="790548"/>
            <a:ext cx="3733800" cy="566750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Относительно прямой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914400" y="1428736"/>
            <a:ext cx="373380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 5: Луч не  является центрально симметричной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фигурой..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"/>
          </p:nvPr>
        </p:nvSpPr>
        <p:spPr>
          <a:xfrm>
            <a:off x="4953000" y="1428736"/>
            <a:ext cx="373380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 6: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Ось симметрии луча – прямая, содержащая этот луч.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71566" y="0"/>
            <a:ext cx="7772400" cy="7016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Исследование луча. Симметрия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7016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Исследование прямой. Симметрия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28662" y="785794"/>
            <a:ext cx="3733800" cy="566750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относительно точки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929190" y="790548"/>
            <a:ext cx="3733800" cy="566750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относительно прямой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914400" y="1428736"/>
            <a:ext cx="3733800" cy="30003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 прямая центрально симметричной фигурой?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Докажите.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центров симметрии имеет прямая?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"/>
          </p:nvPr>
        </p:nvSpPr>
        <p:spPr>
          <a:xfrm>
            <a:off x="4953000" y="1428736"/>
            <a:ext cx="3733800" cy="32861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ли прямая симметричной фигурой относительно некоторой оси? Докажите.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осей симметрии имеет прямая?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914400" y="1428736"/>
            <a:ext cx="37338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 7: Прямая является центрально симметричной фигурой и имеет бесконечно много центров симметрии.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4"/>
          </p:nvPr>
        </p:nvSpPr>
        <p:spPr>
          <a:xfrm>
            <a:off x="4953000" y="1428736"/>
            <a:ext cx="37338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 8: Прямая является симметричной относительно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Любая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прямая, перпендикулярная данной является её осью симметрии. 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Прямая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 для себя – ось симметрии.</a:t>
            </a: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7016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Исследование прямой. Симметрия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idx="1"/>
          </p:nvPr>
        </p:nvSpPr>
        <p:spPr>
          <a:xfrm>
            <a:off x="928662" y="785794"/>
            <a:ext cx="3733800" cy="566750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относительно точки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Текст 5"/>
          <p:cNvSpPr>
            <a:spLocks noGrp="1"/>
          </p:cNvSpPr>
          <p:nvPr>
            <p:ph type="body" sz="half" idx="3"/>
          </p:nvPr>
        </p:nvSpPr>
        <p:spPr>
          <a:xfrm>
            <a:off x="4929190" y="790548"/>
            <a:ext cx="3733800" cy="566750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относительно прямой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7016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Свойства симметрий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57224" y="928670"/>
            <a:ext cx="3733800" cy="500066"/>
          </a:xfrm>
        </p:spPr>
        <p:txBody>
          <a:bodyPr/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относительно точки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85720" y="1571612"/>
            <a:ext cx="6858048" cy="35719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Вспомогательное построение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Приложите трафарет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обведите.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Обозначьте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вершины треугольника А,В,С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Постройте треугольник А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симметричный АВС относительно центра О.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Посмотрите на соответствующие стороны данной и построенной фигур. Что можно сказать о взаимном расположении этих сторон?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9" y="5214950"/>
            <a:ext cx="7358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 при центральной симметрии отрезки переходят в параллельные отрезки.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7016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Свойства симметрий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929190" y="928670"/>
            <a:ext cx="3733800" cy="500066"/>
          </a:xfrm>
        </p:spPr>
        <p:txBody>
          <a:bodyPr/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относительно прямой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"/>
          </p:nvPr>
        </p:nvSpPr>
        <p:spPr>
          <a:xfrm>
            <a:off x="2285984" y="1571612"/>
            <a:ext cx="6858016" cy="42148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Вспомогательное построение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Приложите трафарет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обведите.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Обозначьте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вершины треугольника А,В,С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Постройте треугольник А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симметричный АВС относительно оси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Запишите название исходной фигуры и название получившейся фигуры, перечисляя вершины одну за другой по часовой стрелке. Что можно сказать о расположении вершин получившейся фигуры?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5429264"/>
            <a:ext cx="6929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 при осевой симметрии фигура меняет свою ориентацию в пространстве (то есть образ нельзя получить простым движение по плоскости).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00034" y="357166"/>
            <a:ext cx="8182956" cy="928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n-lt"/>
              </a:rPr>
              <a:t>Являются ли симметричными известные нам плоские геометрические фигуры</a:t>
            </a:r>
            <a:r>
              <a:rPr lang="ru-RU" sz="2400" dirty="0" smtClean="0">
                <a:latin typeface="+mn-lt"/>
              </a:rPr>
              <a:t>?</a:t>
            </a:r>
          </a:p>
          <a:p>
            <a:pPr>
              <a:buNone/>
            </a:pPr>
            <a:endParaRPr lang="ru-RU" sz="2400" dirty="0" smtClean="0">
              <a:latin typeface="+mn-lt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715140" y="4786322"/>
            <a:ext cx="1714512" cy="15001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714348" y="4786322"/>
            <a:ext cx="2428892" cy="1285884"/>
          </a:xfrm>
          <a:prstGeom prst="parallelogram">
            <a:avLst>
              <a:gd name="adj" fmla="val 49592"/>
            </a:avLst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357290" y="1571612"/>
            <a:ext cx="2143140" cy="1588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57224" y="2071678"/>
            <a:ext cx="3071834" cy="1588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857224" y="2500306"/>
            <a:ext cx="4062442" cy="952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5715008" y="2143116"/>
            <a:ext cx="2714644" cy="785818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5857884" y="1571612"/>
            <a:ext cx="2571768" cy="571504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000496" y="4857760"/>
            <a:ext cx="2071702" cy="12858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500166" y="3143248"/>
            <a:ext cx="1214446" cy="121444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43306" y="3143248"/>
            <a:ext cx="1213200" cy="12144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Трапеция 30"/>
          <p:cNvSpPr/>
          <p:nvPr/>
        </p:nvSpPr>
        <p:spPr>
          <a:xfrm>
            <a:off x="6072198" y="3071810"/>
            <a:ext cx="2500330" cy="1357322"/>
          </a:xfrm>
          <a:prstGeom prst="trapezoid">
            <a:avLst>
              <a:gd name="adj" fmla="val 504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28662" y="128586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171448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221455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72198" y="19288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142976" y="307181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214678" y="307181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000760" y="335756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14348" y="50006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643306" y="507207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9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715140" y="5143512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10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3" grpId="0" animBg="1"/>
      <p:bldP spid="24" grpId="0" animBg="1"/>
      <p:bldP spid="25" grpId="0" animBg="1"/>
      <p:bldP spid="31" grpId="0" animBg="1"/>
      <p:bldP spid="14" grpId="0"/>
      <p:bldP spid="15" grpId="0"/>
      <p:bldP spid="16" grpId="0"/>
      <p:bldP spid="17" grpId="0"/>
      <p:bldP spid="18" grpId="0"/>
      <p:bldP spid="21" grpId="0"/>
      <p:bldP spid="22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af042aae6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D8E0ED"/>
              </a:clrFrom>
              <a:clrTo>
                <a:srgbClr val="D8E0ED">
                  <a:alpha val="0"/>
                </a:srgbClr>
              </a:clrTo>
            </a:clrChange>
            <a:lum bright="-10000" contrast="20000"/>
          </a:blip>
          <a:srcRect l="23143" r="3746"/>
          <a:stretch>
            <a:fillRect/>
          </a:stretch>
        </p:blipFill>
        <p:spPr>
          <a:xfrm>
            <a:off x="6642012" y="928670"/>
            <a:ext cx="2215943" cy="2214578"/>
          </a:xfrm>
          <a:prstGeom prst="rect">
            <a:avLst/>
          </a:prstGeom>
        </p:spPr>
      </p:pic>
      <p:pic>
        <p:nvPicPr>
          <p:cNvPr id="10" name="Рисунок 9" descr="лист.PNG"/>
          <p:cNvPicPr>
            <a:picLocks noChangeAspect="1"/>
          </p:cNvPicPr>
          <p:nvPr/>
        </p:nvPicPr>
        <p:blipFill>
          <a:blip r:embed="rId3"/>
          <a:srcRect r="12746" b="5320"/>
          <a:stretch>
            <a:fillRect/>
          </a:stretch>
        </p:blipFill>
        <p:spPr>
          <a:xfrm rot="20173606">
            <a:off x="2622880" y="3369094"/>
            <a:ext cx="1316732" cy="3366325"/>
          </a:xfrm>
          <a:prstGeom prst="rect">
            <a:avLst/>
          </a:prstGeom>
        </p:spPr>
      </p:pic>
      <p:pic>
        <p:nvPicPr>
          <p:cNvPr id="8" name="Содержимое 7" descr="6_1.png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 r="74570"/>
          <a:stretch>
            <a:fillRect/>
          </a:stretch>
        </p:blipFill>
        <p:spPr>
          <a:xfrm>
            <a:off x="500034" y="1500174"/>
            <a:ext cx="1643074" cy="50542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7032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«Симметрия и её свойства»</a:t>
            </a:r>
            <a:endParaRPr lang="ru-RU" sz="2400" dirty="0">
              <a:latin typeface="+mn-lt"/>
            </a:endParaRPr>
          </a:p>
        </p:txBody>
      </p:sp>
      <p:pic>
        <p:nvPicPr>
          <p:cNvPr id="11" name="Содержимое 7" descr="6_1.png"/>
          <p:cNvPicPr>
            <a:picLocks noChangeAspect="1"/>
          </p:cNvPicPr>
          <p:nvPr/>
        </p:nvPicPr>
        <p:blipFill>
          <a:blip r:embed="rId4"/>
          <a:srcRect l="31575" b="17564"/>
          <a:stretch>
            <a:fillRect/>
          </a:stretch>
        </p:blipFill>
        <p:spPr>
          <a:xfrm>
            <a:off x="2285984" y="928670"/>
            <a:ext cx="1999320" cy="1990740"/>
          </a:xfrm>
          <a:prstGeom prst="rect">
            <a:avLst/>
          </a:prstGeom>
        </p:spPr>
      </p:pic>
      <p:pic>
        <p:nvPicPr>
          <p:cNvPr id="12" name="Рисунок 11" descr="107076670_large__Snezhinki_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/>
          </a:blip>
          <a:srcRect l="6193" t="5737" r="5057" b="8196"/>
          <a:stretch>
            <a:fillRect/>
          </a:stretch>
        </p:blipFill>
        <p:spPr>
          <a:xfrm>
            <a:off x="6643702" y="4429132"/>
            <a:ext cx="2267258" cy="2214554"/>
          </a:xfrm>
          <a:prstGeom prst="rect">
            <a:avLst/>
          </a:prstGeom>
        </p:spPr>
      </p:pic>
      <p:pic>
        <p:nvPicPr>
          <p:cNvPr id="9" name="Содержимое 13" descr="eskizyi-zdaniy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333"/>
          <a:stretch>
            <a:fillRect/>
          </a:stretch>
        </p:blipFill>
        <p:spPr>
          <a:xfrm>
            <a:off x="4000496" y="1643049"/>
            <a:ext cx="3214710" cy="3623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0px-Hermann_Weyl_ETH-Bib_Portr_0089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7029" r="9179" b="-90"/>
          <a:stretch>
            <a:fillRect/>
          </a:stretch>
        </p:blipFill>
        <p:spPr>
          <a:xfrm>
            <a:off x="428596" y="571480"/>
            <a:ext cx="4143404" cy="5816702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0" y="500042"/>
            <a:ext cx="4357718" cy="5519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+mn-lt"/>
                <a:cs typeface="Times New Roman" pitchFamily="18" charset="0"/>
              </a:rPr>
              <a:t>Герман Вейль </a:t>
            </a:r>
          </a:p>
          <a:p>
            <a:pPr>
              <a:buNone/>
            </a:pPr>
            <a:r>
              <a:rPr lang="ru-RU" sz="2400" dirty="0" smtClean="0">
                <a:latin typeface="+mn-lt"/>
                <a:cs typeface="Times New Roman" pitchFamily="18" charset="0"/>
              </a:rPr>
              <a:t>(</a:t>
            </a:r>
            <a:r>
              <a:rPr lang="en-US" sz="2400" dirty="0" smtClean="0">
                <a:latin typeface="+mn-lt"/>
                <a:cs typeface="Times New Roman" pitchFamily="18" charset="0"/>
              </a:rPr>
              <a:t>9</a:t>
            </a:r>
            <a:r>
              <a:rPr lang="ru-RU" sz="2400" dirty="0" smtClean="0">
                <a:latin typeface="+mn-lt"/>
                <a:cs typeface="Times New Roman" pitchFamily="18" charset="0"/>
              </a:rPr>
              <a:t>.11.</a:t>
            </a:r>
            <a:r>
              <a:rPr lang="vi-VN" sz="2400" dirty="0" smtClean="0">
                <a:latin typeface="+mn-lt"/>
                <a:cs typeface="Times New Roman" pitchFamily="18" charset="0"/>
              </a:rPr>
              <a:t>1885</a:t>
            </a:r>
            <a:r>
              <a:rPr lang="ru-RU" sz="2400" dirty="0" smtClean="0">
                <a:latin typeface="+mn-lt"/>
                <a:cs typeface="Times New Roman" pitchFamily="18" charset="0"/>
              </a:rPr>
              <a:t> – </a:t>
            </a:r>
            <a:r>
              <a:rPr lang="vi-VN" sz="2400" dirty="0" smtClean="0">
                <a:latin typeface="+mn-lt"/>
                <a:cs typeface="Times New Roman" pitchFamily="18" charset="0"/>
              </a:rPr>
              <a:t>8</a:t>
            </a:r>
            <a:r>
              <a:rPr lang="ru-RU" sz="2400" dirty="0" smtClean="0">
                <a:latin typeface="+mn-lt"/>
                <a:cs typeface="Times New Roman" pitchFamily="18" charset="0"/>
              </a:rPr>
              <a:t>.12.</a:t>
            </a:r>
            <a:r>
              <a:rPr lang="vi-VN" sz="2400" dirty="0" smtClean="0">
                <a:latin typeface="+mn-lt"/>
                <a:cs typeface="Times New Roman" pitchFamily="18" charset="0"/>
              </a:rPr>
              <a:t>1955</a:t>
            </a:r>
            <a:r>
              <a:rPr lang="ru-RU" sz="2400" dirty="0" smtClean="0">
                <a:latin typeface="+mn-lt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vi-VN" sz="2400" dirty="0" smtClean="0">
                <a:latin typeface="+mn-lt"/>
                <a:cs typeface="Times New Roman" pitchFamily="18" charset="0"/>
              </a:rPr>
              <a:t>немецкий математик и </a:t>
            </a:r>
            <a:endParaRPr lang="ru-RU" sz="2400" dirty="0" smtClean="0">
              <a:latin typeface="+mn-lt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 smtClean="0">
                <a:latin typeface="+mn-lt"/>
                <a:cs typeface="Times New Roman" pitchFamily="18" charset="0"/>
              </a:rPr>
              <a:t>физик-теоретик. </a:t>
            </a:r>
            <a:endParaRPr lang="ru-RU" sz="2400" dirty="0" smtClean="0">
              <a:latin typeface="+mn-lt"/>
              <a:cs typeface="Times New Roman" pitchFamily="18" charset="0"/>
            </a:endParaRPr>
          </a:p>
          <a:p>
            <a:pPr>
              <a:buNone/>
            </a:pPr>
            <a:endParaRPr lang="ru-RU" sz="2400" i="1" dirty="0" smtClean="0">
              <a:latin typeface="+mn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+mn-lt"/>
                <a:cs typeface="Times New Roman" pitchFamily="18" charset="0"/>
              </a:rPr>
              <a:t>Симметрия является той идеей, </a:t>
            </a:r>
          </a:p>
          <a:p>
            <a:pPr marL="0" indent="0">
              <a:buNone/>
            </a:pPr>
            <a:r>
              <a:rPr lang="ru-RU" sz="2400" i="1" dirty="0" smtClean="0">
                <a:latin typeface="+mn-lt"/>
                <a:cs typeface="Times New Roman" pitchFamily="18" charset="0"/>
              </a:rPr>
              <a:t>посредством которой </a:t>
            </a:r>
          </a:p>
          <a:p>
            <a:pPr marL="0" indent="0">
              <a:buNone/>
            </a:pPr>
            <a:r>
              <a:rPr lang="ru-RU" sz="2400" i="1" dirty="0" smtClean="0">
                <a:latin typeface="+mn-lt"/>
                <a:cs typeface="Times New Roman" pitchFamily="18" charset="0"/>
              </a:rPr>
              <a:t>человек на протяжении веков</a:t>
            </a:r>
          </a:p>
          <a:p>
            <a:pPr marL="0" indent="0">
              <a:buNone/>
            </a:pPr>
            <a:r>
              <a:rPr lang="ru-RU" sz="2400" i="1" dirty="0" smtClean="0">
                <a:latin typeface="+mn-lt"/>
                <a:cs typeface="Times New Roman" pitchFamily="18" charset="0"/>
              </a:rPr>
              <a:t>пытался постичь и создать порядок, красоту и</a:t>
            </a:r>
          </a:p>
          <a:p>
            <a:pPr marL="0" indent="0">
              <a:buNone/>
            </a:pPr>
            <a:r>
              <a:rPr lang="ru-RU" sz="2400" i="1" dirty="0" smtClean="0">
                <a:latin typeface="+mn-lt"/>
                <a:cs typeface="Times New Roman" pitchFamily="18" charset="0"/>
              </a:rPr>
              <a:t> совершенство.</a:t>
            </a:r>
            <a:endParaRPr lang="ru-RU" sz="2400" dirty="0" smtClean="0">
              <a:latin typeface="+mn-lt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+mn-lt"/>
            </a:endParaRPr>
          </a:p>
          <a:p>
            <a:pPr>
              <a:buNone/>
            </a:pP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7747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«Симметрия и её свойства»</a:t>
            </a:r>
            <a:endParaRPr lang="ru-RU" sz="2400" dirty="0">
              <a:latin typeface="+mn-lt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857224" y="1000108"/>
            <a:ext cx="7758138" cy="1123944"/>
          </a:xfrm>
        </p:spPr>
        <p:txBody>
          <a:bodyPr/>
          <a:lstStyle/>
          <a:p>
            <a:pPr>
              <a:buNone/>
            </a:pPr>
            <a:r>
              <a:rPr lang="ru-RU" sz="2400" dirty="0" err="1" smtClean="0">
                <a:latin typeface="+mn-lt"/>
              </a:rPr>
              <a:t>Мауриц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Корнелис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Эшер</a:t>
            </a:r>
            <a:r>
              <a:rPr lang="ru-RU" sz="2400" dirty="0" smtClean="0">
                <a:latin typeface="+mn-lt"/>
              </a:rPr>
              <a:t> - «День и ночь»</a:t>
            </a:r>
            <a:endParaRPr lang="ru-RU" sz="2400" dirty="0">
              <a:latin typeface="+mn-lt"/>
            </a:endParaRPr>
          </a:p>
        </p:txBody>
      </p:sp>
      <p:pic>
        <p:nvPicPr>
          <p:cNvPr id="5" name="Рисунок 4" descr="Day-and-Night-MC-Escher-1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8572528" cy="4981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7032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«Симметрия и её свойства»</a:t>
            </a:r>
            <a:endParaRPr lang="ru-RU" sz="2400" dirty="0">
              <a:latin typeface="+mn-lt"/>
            </a:endParaRPr>
          </a:p>
        </p:txBody>
      </p:sp>
      <p:pic>
        <p:nvPicPr>
          <p:cNvPr id="9" name="Рисунок 8" descr="018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785794"/>
            <a:ext cx="7388962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7747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 научным дневником.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071546"/>
            <a:ext cx="7772400" cy="4948254"/>
          </a:xfrm>
        </p:spPr>
        <p:txBody>
          <a:bodyPr/>
          <a:lstStyle/>
          <a:p>
            <a:r>
              <a:rPr lang="ru-RU" sz="2400" dirty="0" smtClean="0">
                <a:latin typeface="+mn-lt"/>
              </a:rPr>
              <a:t>Что такое «симметрия»?</a:t>
            </a:r>
          </a:p>
          <a:p>
            <a:pPr algn="ctr">
              <a:buNone/>
            </a:pPr>
            <a:r>
              <a:rPr lang="ru-RU" sz="2400" i="1" u="sng" dirty="0" smtClean="0">
                <a:latin typeface="+mn-lt"/>
              </a:rPr>
              <a:t>Этимология слова «симметрия»</a:t>
            </a:r>
            <a:endParaRPr lang="ru-RU" sz="2400" dirty="0" smtClean="0">
              <a:latin typeface="+mn-lt"/>
            </a:endParaRPr>
          </a:p>
          <a:p>
            <a:pPr algn="just">
              <a:buNone/>
            </a:pPr>
            <a:r>
              <a:rPr lang="ru-RU" sz="2400" i="1" dirty="0" smtClean="0">
                <a:latin typeface="+mn-lt"/>
              </a:rPr>
              <a:t>    Слово «симметрия» употребляется в русском языке с XVIII в. Заимствовано из французского, возможно, через польский язык. Французское </a:t>
            </a:r>
            <a:r>
              <a:rPr lang="ru-RU" sz="2400" i="1" dirty="0" err="1" smtClean="0">
                <a:latin typeface="+mn-lt"/>
              </a:rPr>
              <a:t>symmetria</a:t>
            </a:r>
            <a:r>
              <a:rPr lang="ru-RU" sz="2400" i="1" dirty="0" smtClean="0">
                <a:latin typeface="+mn-lt"/>
              </a:rPr>
              <a:t> восходит к латинскому, где </a:t>
            </a:r>
            <a:r>
              <a:rPr lang="ru-RU" sz="2400" i="1" dirty="0" err="1" smtClean="0">
                <a:latin typeface="+mn-lt"/>
              </a:rPr>
              <a:t>symmetria</a:t>
            </a:r>
            <a:r>
              <a:rPr lang="ru-RU" sz="2400" i="1" dirty="0" smtClean="0">
                <a:latin typeface="+mn-lt"/>
              </a:rPr>
              <a:t> представляет собой производное от греческого слова </a:t>
            </a:r>
            <a:r>
              <a:rPr lang="ru-RU" sz="2400" i="1" dirty="0" err="1" smtClean="0">
                <a:latin typeface="+mn-lt"/>
              </a:rPr>
              <a:t>simmetria</a:t>
            </a:r>
            <a:r>
              <a:rPr lang="ru-RU" sz="2400" i="1" dirty="0" smtClean="0">
                <a:latin typeface="+mn-lt"/>
              </a:rPr>
              <a:t> со значением «мера». Таким образом, «симметрия» буквально – «соразмерность».</a:t>
            </a:r>
            <a:endParaRPr lang="ru-RU" sz="2400" dirty="0" smtClean="0">
              <a:latin typeface="+mn-lt"/>
            </a:endParaRPr>
          </a:p>
          <a:p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70169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+mn-lt"/>
              </a:rPr>
              <a:t>1. Симметричная точка</a:t>
            </a:r>
            <a:endParaRPr lang="ru-RU" sz="2400" i="1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28662" y="785794"/>
            <a:ext cx="3733800" cy="566750"/>
          </a:xfrm>
        </p:spPr>
        <p:txBody>
          <a:bodyPr/>
          <a:lstStyle/>
          <a:p>
            <a:r>
              <a:rPr lang="ru-RU" sz="2400" dirty="0" smtClean="0">
                <a:latin typeface="+mn-lt"/>
              </a:rPr>
              <a:t>Относительно точки</a:t>
            </a:r>
            <a:endParaRPr lang="ru-RU" sz="2400" dirty="0">
              <a:latin typeface="+mn-lt"/>
            </a:endParaRPr>
          </a:p>
        </p:txBody>
      </p:sp>
      <p:pic>
        <p:nvPicPr>
          <p:cNvPr id="8" name="Содержимое 7" descr="енавгапшп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69151" cy="4260836"/>
          </a:xfrm>
        </p:spPr>
      </p:pic>
      <p:cxnSp>
        <p:nvCxnSpPr>
          <p:cNvPr id="12" name="Прямая со стрелкой 11"/>
          <p:cNvCxnSpPr/>
          <p:nvPr/>
        </p:nvCxnSpPr>
        <p:spPr>
          <a:xfrm>
            <a:off x="1000100" y="2786058"/>
            <a:ext cx="2428892" cy="178595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86050" y="435769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r>
              <a:rPr lang="ru-RU" baseline="-25000" dirty="0" smtClean="0"/>
              <a:t>1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1785918" y="3071810"/>
            <a:ext cx="1500198" cy="785818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874926" y="4160818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428860" y="271462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2374860" y="3214686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IMGP7355.JPG"/>
          <p:cNvPicPr>
            <a:picLocks noChangeAspect="1"/>
          </p:cNvPicPr>
          <p:nvPr/>
        </p:nvPicPr>
        <p:blipFill>
          <a:blip r:embed="rId3"/>
          <a:srcRect l="18750" t="57292" r="50000" b="32291"/>
          <a:stretch>
            <a:fillRect/>
          </a:stretch>
        </p:blipFill>
        <p:spPr>
          <a:xfrm rot="2157529">
            <a:off x="238470" y="3990030"/>
            <a:ext cx="4353848" cy="108846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57818" y="264318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луч АО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429256" y="2928934"/>
            <a:ext cx="131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АО = 2,5 см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286380" y="3214686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луче от т. О отрезок ОА</a:t>
            </a:r>
            <a:r>
              <a:rPr lang="ru-RU" baseline="-25000" dirty="0" smtClean="0"/>
              <a:t>1 </a:t>
            </a:r>
            <a:r>
              <a:rPr lang="ru-RU" dirty="0" smtClean="0"/>
              <a:t> = 2,5 см</a:t>
            </a:r>
            <a:endParaRPr lang="ru-RU" dirty="0"/>
          </a:p>
        </p:txBody>
      </p:sp>
      <p:pic>
        <p:nvPicPr>
          <p:cNvPr id="25" name="Рисунок 24" descr="IMGP7355.JPG"/>
          <p:cNvPicPr>
            <a:picLocks noChangeAspect="1"/>
          </p:cNvPicPr>
          <p:nvPr/>
        </p:nvPicPr>
        <p:blipFill>
          <a:blip r:embed="rId3"/>
          <a:srcRect l="18750" t="57292" r="50000" b="32291"/>
          <a:stretch>
            <a:fillRect/>
          </a:stretch>
        </p:blipFill>
        <p:spPr>
          <a:xfrm rot="2157529">
            <a:off x="1170669" y="4675027"/>
            <a:ext cx="4353848" cy="108846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357818" y="357187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r>
              <a:rPr lang="ru-RU" baseline="-25000" dirty="0" smtClean="0"/>
              <a:t>1 </a:t>
            </a:r>
            <a:r>
              <a:rPr lang="ru-RU" dirty="0" smtClean="0"/>
              <a:t> центр. симметричную 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20" grpId="0" animBg="1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енавгапшп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" y="1472032"/>
            <a:ext cx="9144000" cy="4385860"/>
          </a:xfrm>
        </p:spPr>
      </p:pic>
      <p:pic>
        <p:nvPicPr>
          <p:cNvPr id="19" name="Рисунок 18" descr="depositphotos_24330643-Ru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194824">
            <a:off x="1030107" y="757430"/>
            <a:ext cx="1643074" cy="164034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28662" y="785794"/>
            <a:ext cx="3733800" cy="56675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относительно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прямой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2088" y="284535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r>
              <a:rPr lang="ru-RU" baseline="-25000" dirty="0" smtClean="0"/>
              <a:t>1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2000232" y="3143248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43108" y="400050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2017670" y="4286256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IMGP7355.JPG"/>
          <p:cNvPicPr>
            <a:picLocks noChangeAspect="1"/>
          </p:cNvPicPr>
          <p:nvPr/>
        </p:nvPicPr>
        <p:blipFill>
          <a:blip r:embed="rId4"/>
          <a:srcRect l="18750" t="57920" r="50000" b="32291"/>
          <a:stretch>
            <a:fillRect/>
          </a:stretch>
        </p:blipFill>
        <p:spPr>
          <a:xfrm rot="3142394">
            <a:off x="128638" y="3882375"/>
            <a:ext cx="4353848" cy="1022833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642910" y="1714488"/>
            <a:ext cx="1214446" cy="9286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1643042" y="2714620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285852" y="250030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786446" y="2845354"/>
            <a:ext cx="321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перпендикуляр через т.А к </a:t>
            </a:r>
            <a:r>
              <a:rPr lang="en-US" i="1" dirty="0" smtClean="0"/>
              <a:t>l</a:t>
            </a:r>
            <a:endParaRPr lang="ru-RU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6000760" y="3143248"/>
            <a:ext cx="131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АО = 1,1 см</a:t>
            </a:r>
            <a:endParaRPr lang="ru-RU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1619996" y="2880542"/>
            <a:ext cx="857256" cy="668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286512" y="3500438"/>
            <a:ext cx="47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АО</a:t>
            </a:r>
            <a:endParaRPr lang="ru-RU" dirty="0"/>
          </a:p>
        </p:txBody>
      </p:sp>
      <p:pic>
        <p:nvPicPr>
          <p:cNvPr id="41" name="Рисунок 40" descr="IMGP7355.JPG"/>
          <p:cNvPicPr>
            <a:picLocks noChangeAspect="1"/>
          </p:cNvPicPr>
          <p:nvPr/>
        </p:nvPicPr>
        <p:blipFill>
          <a:blip r:embed="rId4"/>
          <a:srcRect l="18750" t="57920" r="50000" b="32291"/>
          <a:stretch>
            <a:fillRect/>
          </a:stretch>
        </p:blipFill>
        <p:spPr>
          <a:xfrm rot="3142394">
            <a:off x="414389" y="4239565"/>
            <a:ext cx="4353848" cy="102283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072198" y="3786190"/>
            <a:ext cx="20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 А</a:t>
            </a:r>
            <a:r>
              <a:rPr lang="ru-RU" baseline="-25000" dirty="0" smtClean="0"/>
              <a:t>1</a:t>
            </a:r>
            <a:r>
              <a:rPr lang="ru-RU" dirty="0" smtClean="0"/>
              <a:t>  = АО = 1,1 см</a:t>
            </a:r>
            <a:endParaRPr lang="ru-RU" dirty="0"/>
          </a:p>
        </p:txBody>
      </p:sp>
      <p:cxnSp>
        <p:nvCxnSpPr>
          <p:cNvPr id="44" name="Прямая соединительная линия 43"/>
          <p:cNvCxnSpPr>
            <a:stCxn id="17" idx="0"/>
          </p:cNvCxnSpPr>
          <p:nvPr/>
        </p:nvCxnSpPr>
        <p:spPr>
          <a:xfrm rot="16200000" flipH="1">
            <a:off x="1263633" y="3906847"/>
            <a:ext cx="1571636" cy="4443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72198" y="4131238"/>
            <a:ext cx="296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точку А</a:t>
            </a:r>
            <a:r>
              <a:rPr lang="ru-RU" baseline="-25000" dirty="0" smtClean="0"/>
              <a:t>1</a:t>
            </a:r>
            <a:r>
              <a:rPr lang="ru-RU" dirty="0" smtClean="0"/>
              <a:t> симметричную А </a:t>
            </a:r>
            <a:endParaRPr lang="ru-RU" dirty="0"/>
          </a:p>
        </p:txBody>
      </p:sp>
      <p:sp>
        <p:nvSpPr>
          <p:cNvPr id="23" name="Заголовок 8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Симметричные точки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/>
      <p:bldP spid="20" grpId="0" animBg="1"/>
      <p:bldP spid="31" grpId="0" animBg="1"/>
      <p:bldP spid="32" grpId="0"/>
      <p:bldP spid="34" grpId="0"/>
      <p:bldP spid="4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566</TotalTime>
  <Words>1042</Words>
  <PresentationFormat>Экран (4:3)</PresentationFormat>
  <Paragraphs>201</Paragraphs>
  <Slides>25</Slides>
  <Notes>0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«Симметрия и её свойства»</vt:lpstr>
      <vt:lpstr>«Симметрия и её свойства»</vt:lpstr>
      <vt:lpstr>«Симметрия и её свойства»</vt:lpstr>
      <vt:lpstr>Слайд 4</vt:lpstr>
      <vt:lpstr>«Симметрия и её свойства»</vt:lpstr>
      <vt:lpstr>«Симметрия и её свойства»</vt:lpstr>
      <vt:lpstr>Работа с научным дневником.</vt:lpstr>
      <vt:lpstr>1. Симметричная точка</vt:lpstr>
      <vt:lpstr>1. Симметричные точки</vt:lpstr>
      <vt:lpstr>1. Симметричные точки</vt:lpstr>
      <vt:lpstr>1. Симметричные точки</vt:lpstr>
      <vt:lpstr>1. Симметричные точки</vt:lpstr>
      <vt:lpstr>1. Симметричные точки</vt:lpstr>
      <vt:lpstr>1. Симметричные точки</vt:lpstr>
      <vt:lpstr>1. Симметричные точки</vt:lpstr>
      <vt:lpstr>Слайд 16</vt:lpstr>
      <vt:lpstr>2. Исследование отрезка. Симметрия</vt:lpstr>
      <vt:lpstr>2. Исследование отрезка. Симметрия</vt:lpstr>
      <vt:lpstr>3. Исследование луча. Симметрия</vt:lpstr>
      <vt:lpstr>3. Исследование луча. Симметрия</vt:lpstr>
      <vt:lpstr>4. Исследование прямой. Симметрия</vt:lpstr>
      <vt:lpstr>4. Исследование прямой. Симметрия</vt:lpstr>
      <vt:lpstr>5. Свойства симметрий </vt:lpstr>
      <vt:lpstr>5. Свойства симметрий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ПЕЧЕНКА</dc:creator>
  <cp:lastModifiedBy>Лина</cp:lastModifiedBy>
  <cp:revision>67</cp:revision>
  <dcterms:created xsi:type="dcterms:W3CDTF">2015-03-22T12:56:00Z</dcterms:created>
  <dcterms:modified xsi:type="dcterms:W3CDTF">2015-03-23T22:00:56Z</dcterms:modified>
</cp:coreProperties>
</file>