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68" r:id="rId3"/>
    <p:sldId id="269" r:id="rId4"/>
    <p:sldId id="257" r:id="rId5"/>
    <p:sldId id="259" r:id="rId6"/>
    <p:sldId id="263" r:id="rId7"/>
    <p:sldId id="264" r:id="rId8"/>
    <p:sldId id="265" r:id="rId9"/>
    <p:sldId id="261" r:id="rId10"/>
    <p:sldId id="266" r:id="rId11"/>
    <p:sldId id="267" r:id="rId12"/>
    <p:sldId id="260" r:id="rId13"/>
    <p:sldId id="262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4" autoAdjust="0"/>
  </p:normalViewPr>
  <p:slideViewPr>
    <p:cSldViewPr>
      <p:cViewPr varScale="1">
        <p:scale>
          <a:sx n="85" d="100"/>
          <a:sy n="85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6F7EF-AE92-479D-A0A0-DA8F8D13BC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5F4D-C210-45A0-B9CF-612AAE8F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0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5F4D-C210-45A0-B9CF-612AAE8F4D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2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5F4D-C210-45A0-B9CF-612AAE8F4D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3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55BE-D34C-43DA-B688-024E7A5B82B0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2132-A24A-434A-B3D8-6772820C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0.jpeg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9;&#1090;&#1086;&#1092;&#1072;&#1082;&#1090;&#1086;&#1074;.&#1088;&#1092;/30-&#1080;&#1085;&#1090;&#1077;&#1088;&#1077;&#1089;&#1085;&#1099;&#1093;-&#1092;&#1072;&#1082;&#1090;&#1086;&#1074;-&#1086;-&#1082;&#1088;&#1086;&#1082;&#1086;&#1076;&#1080;&#1083;&#1072;&#1093;/" TargetMode="External"/><Relationship Id="rId13" Type="http://schemas.openxmlformats.org/officeDocument/2006/relationships/hyperlink" Target="https://st2.depositphotos.com/2331871/8314/i/950/depositphotos_83142944-stock-photo-stuff-of-little-baby-crocodiles.jpg" TargetMode="External"/><Relationship Id="rId18" Type="http://schemas.openxmlformats.org/officeDocument/2006/relationships/hyperlink" Target="http://wallpapertop.net/wp-content/uploads/2017/10/Gecko%20HD%20Wallpaper.jpg" TargetMode="External"/><Relationship Id="rId3" Type="http://schemas.openxmlformats.org/officeDocument/2006/relationships/hyperlink" Target="https://avatars.mds.yandex.net/get-pdb/1340633/1832df65-5d04-40c7-b01f-0cfa6e92d213/s1200?webp=false" TargetMode="External"/><Relationship Id="rId21" Type="http://schemas.openxmlformats.org/officeDocument/2006/relationships/hyperlink" Target="https://avatars.mds.yandex.net/get-pdb/911433/32e7085a-3206-4ac2-b842-e04782d19e53/s1200?webp=false" TargetMode="External"/><Relationship Id="rId7" Type="http://schemas.openxmlformats.org/officeDocument/2006/relationships/hyperlink" Target="https://avatars.mds.yandex.net/get-pdb/69339/649e6c10-7a7d-4553-a857-0db817f21a58/s1200?webp=false" TargetMode="External"/><Relationship Id="rId12" Type="http://schemas.openxmlformats.org/officeDocument/2006/relationships/hyperlink" Target="https://cdn.pixabay.com/photo/2016/08/04/15/40/baby-alligator-1569310_960_720.jpg" TargetMode="External"/><Relationship Id="rId17" Type="http://schemas.openxmlformats.org/officeDocument/2006/relationships/hyperlink" Target="https://avatars.mds.yandex.net/get-pdb/881477/2fc5426d-20fa-4c19-93fb-0cb251a4c391/s1200?webp=false" TargetMode="External"/><Relationship Id="rId2" Type="http://schemas.openxmlformats.org/officeDocument/2006/relationships/hyperlink" Target="https://&#1091;&#1088;&#1086;&#1082;.&#1088;&#1092;/library/golovolomka_otryadi_sovremennih_presmikayushihsya_010610.html" TargetMode="External"/><Relationship Id="rId16" Type="http://schemas.openxmlformats.org/officeDocument/2006/relationships/hyperlink" Target="https://www.nastroy.net/pic/images/post/992889-1522771216.jpg" TargetMode="External"/><Relationship Id="rId20" Type="http://schemas.openxmlformats.org/officeDocument/2006/relationships/hyperlink" Target="https://besthqwallpapers.com/Uploads/28-8-2016/4431/snake-reptiles-cobra-elapidae-sta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1.1zoom.ru/b5050/300/Turtles_Closeup_515305_2880x1800.jpg" TargetMode="External"/><Relationship Id="rId11" Type="http://schemas.openxmlformats.org/officeDocument/2006/relationships/hyperlink" Target="http://juliet.life/wp-media/2015/08/animal-74-1600x1060.jpg" TargetMode="External"/><Relationship Id="rId5" Type="http://schemas.openxmlformats.org/officeDocument/2006/relationships/hyperlink" Target="http://lookw.ru/1/197/1380317509-iguana----30.jpg" TargetMode="External"/><Relationship Id="rId15" Type="http://schemas.openxmlformats.org/officeDocument/2006/relationships/hyperlink" Target="https://avatars.mds.yandex.net/get-pdb/939186/b808c03d-b3db-476f-b59d-110157686660/s1200?webp=false" TargetMode="External"/><Relationship Id="rId10" Type="http://schemas.openxmlformats.org/officeDocument/2006/relationships/hyperlink" Target="https://ianimal.ru/topics/gatteriya#more-3875" TargetMode="External"/><Relationship Id="rId19" Type="http://schemas.openxmlformats.org/officeDocument/2006/relationships/hyperlink" Target="https://pp.vk.me/c629214/v629214359/23111/KH9L0ArVDgg.jpg" TargetMode="External"/><Relationship Id="rId4" Type="http://schemas.openxmlformats.org/officeDocument/2006/relationships/hyperlink" Target="http://fb.ru/article/372947/harakteristika-otryada-cheshuychatyie" TargetMode="External"/><Relationship Id="rId9" Type="http://schemas.openxmlformats.org/officeDocument/2006/relationships/hyperlink" Target="http://&#1089;&#1090;&#1086;&#1092;&#1072;&#1082;&#1090;&#1086;&#1074;.&#1088;&#1092;/20-&#1080;&#1085;&#1090;&#1077;&#1088;&#1077;&#1089;&#1085;&#1099;&#1093;-&#1092;&#1072;&#1082;&#1090;&#1086;&#1074;-&#1086;-&#1095;&#1077;&#1088;&#1077;&#1087;&#1072;&#1093;&#1072;&#1093;/" TargetMode="External"/><Relationship Id="rId14" Type="http://schemas.openxmlformats.org/officeDocument/2006/relationships/hyperlink" Target="https://st3.depositphotos.com/1006362/18299/i/1600/depositphotos_182992922-stock-photo-alligators-florida-nature-habita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image" Target="../media/image11.jpeg"/><Relationship Id="rId4" Type="http://schemas.openxmlformats.org/officeDocument/2006/relationships/slide" Target="slide8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636" y="148478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 smtClean="0"/>
              <a:t>Интерактивный ресурс-головоломка  </a:t>
            </a:r>
            <a:r>
              <a:rPr lang="ru-RU" dirty="0" smtClean="0"/>
              <a:t>«</a:t>
            </a:r>
            <a:r>
              <a:rPr lang="ru-RU" b="1" dirty="0" smtClean="0"/>
              <a:t>И это всё рептилии</a:t>
            </a:r>
            <a:r>
              <a:rPr lang="ru-RU" dirty="0" smtClean="0"/>
              <a:t>»  </a:t>
            </a:r>
          </a:p>
          <a:p>
            <a:pPr marL="44450" algn="ctr"/>
            <a:r>
              <a:rPr lang="ru-RU" dirty="0" smtClean="0"/>
              <a:t>к урокам  </a:t>
            </a:r>
            <a:r>
              <a:rPr lang="ru-RU" dirty="0"/>
              <a:t>биологии в </a:t>
            </a:r>
            <a:r>
              <a:rPr lang="ru-RU" dirty="0" smtClean="0"/>
              <a:t>7-8 классах  (</a:t>
            </a:r>
            <a:r>
              <a:rPr lang="ru-RU" dirty="0"/>
              <a:t>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«Отряды современных пресмыкающихся»</a:t>
            </a:r>
          </a:p>
          <a:p>
            <a:pPr marL="44450" algn="ctr"/>
            <a:r>
              <a:rPr lang="ru-RU" dirty="0" smtClean="0"/>
              <a:t>по </a:t>
            </a:r>
            <a:r>
              <a:rPr lang="ru-RU" dirty="0"/>
              <a:t>программе </a:t>
            </a:r>
            <a:r>
              <a:rPr lang="ru-RU" dirty="0" err="1"/>
              <a:t>Пономарёвой</a:t>
            </a:r>
            <a:r>
              <a:rPr lang="ru-RU" dirty="0"/>
              <a:t> И.Н. Учебник : Биология. 7 (8) класс: учебник для учащихся общеобразовательных учреждений / В. М. Константинов, В. Г. Бабенко, В. С. Кучменко; М., </a:t>
            </a:r>
            <a:r>
              <a:rPr lang="ru-RU" dirty="0" err="1"/>
              <a:t>Вентана</a:t>
            </a:r>
            <a:r>
              <a:rPr lang="ru-RU" dirty="0"/>
              <a:t>-Граф, 2018. – 336с.: ил. – (Российский учебник). ФГОС</a:t>
            </a:r>
          </a:p>
          <a:p>
            <a:pPr marL="44450" algn="ctr"/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86855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Автор материала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i="1" dirty="0">
                <a:solidFill>
                  <a:schemeClr val="tx2">
                    <a:lumMod val="50000"/>
                  </a:schemeClr>
                </a:solidFill>
              </a:rPr>
              <a:t>Медведева Татьяна Александровна</a:t>
            </a:r>
            <a:r>
              <a:rPr lang="ru-RU" altLang="ru-RU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4450" indent="0" algn="r">
              <a:buFontTx/>
              <a:buNone/>
            </a:pPr>
            <a:r>
              <a:rPr lang="ru-RU" altLang="ru-RU" i="1" dirty="0">
                <a:solidFill>
                  <a:schemeClr val="tx2">
                    <a:lumMod val="50000"/>
                  </a:schemeClr>
                </a:solidFill>
              </a:rPr>
              <a:t>учитель </a:t>
            </a:r>
            <a:r>
              <a:rPr lang="ru-RU" altLang="ru-RU" i="1" dirty="0" smtClean="0">
                <a:solidFill>
                  <a:schemeClr val="tx2">
                    <a:lumMod val="50000"/>
                  </a:schemeClr>
                </a:solidFill>
              </a:rPr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>
                <a:solidFill>
                  <a:schemeClr val="tx2">
                    <a:lumMod val="50000"/>
                  </a:schemeClr>
                </a:solidFill>
              </a:rPr>
              <a:t>высшей квалификационной категории</a:t>
            </a:r>
            <a:endParaRPr lang="ru-RU" alt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marL="44450" algn="r"/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МБОУ Арбатская средняя школа</a:t>
            </a:r>
          </a:p>
          <a:p>
            <a:pPr marL="44450" algn="r"/>
            <a:r>
              <a:rPr lang="ru-RU" altLang="ru-RU" dirty="0" err="1" smtClean="0">
                <a:solidFill>
                  <a:schemeClr val="tx2">
                    <a:lumMod val="50000"/>
                  </a:schemeClr>
                </a:solidFill>
              </a:rPr>
              <a:t>Таштыпского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 района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4450" algn="r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Республики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Арбаты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2019г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чешуйчатых 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84957" y="917548"/>
            <a:ext cx="5004048" cy="532859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271463"/>
            <a:r>
              <a:rPr lang="ru-RU" sz="1600" dirty="0" smtClean="0"/>
              <a:t>Безногих </a:t>
            </a:r>
            <a:r>
              <a:rPr lang="ru-RU" sz="1600" dirty="0"/>
              <a:t>ящериц легко можно спутать со змеями. Но при тщательном осмотре можно заметить голову и ушные каналы, не присущие змеям. </a:t>
            </a:r>
            <a:endParaRPr lang="ru-RU" sz="1600" dirty="0" smtClean="0"/>
          </a:p>
          <a:p>
            <a:pPr marL="0" indent="271463"/>
            <a:r>
              <a:rPr lang="ru-RU" sz="1600" dirty="0" err="1" smtClean="0"/>
              <a:t>Геккон</a:t>
            </a:r>
            <a:r>
              <a:rPr lang="ru-RU" sz="1600" dirty="0" smtClean="0"/>
              <a:t> </a:t>
            </a:r>
            <a:r>
              <a:rPr lang="ru-RU" sz="1600" dirty="0"/>
              <a:t>упоминается в Библии как </a:t>
            </a:r>
            <a:r>
              <a:rPr lang="ru-RU" sz="1600" dirty="0" err="1"/>
              <a:t>анака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Ядовитые </a:t>
            </a:r>
            <a:r>
              <a:rPr lang="ru-RU" sz="1600" dirty="0"/>
              <a:t>змеи любят классическую музыку и с удовольствием танцуют под нее.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Медноголовая </a:t>
            </a:r>
            <a:r>
              <a:rPr lang="ru-RU" sz="1600" dirty="0"/>
              <a:t>змея издает запах свежих огурцов.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Королевская </a:t>
            </a:r>
            <a:r>
              <a:rPr lang="ru-RU" sz="1600" dirty="0"/>
              <a:t>кобра питается змеями, в том числе и ядовитыми. Также в отличие от других видов она </a:t>
            </a:r>
            <a:r>
              <a:rPr lang="ru-RU" sz="1600" dirty="0" smtClean="0"/>
              <a:t>заботится </a:t>
            </a:r>
            <a:r>
              <a:rPr lang="ru-RU" sz="1600" dirty="0"/>
              <a:t>о своем потомстве. </a:t>
            </a:r>
          </a:p>
        </p:txBody>
      </p:sp>
      <p:sp>
        <p:nvSpPr>
          <p:cNvPr id="11" name="Управляющая кнопка: в начало 10">
            <a:hlinkClick r:id="rId2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r="-285"/>
          <a:stretch/>
        </p:blipFill>
        <p:spPr>
          <a:xfrm>
            <a:off x="36322" y="1124744"/>
            <a:ext cx="3995298" cy="2232248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671" y="3173092"/>
            <a:ext cx="4067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Безногая ящерица - веретеница</a:t>
            </a:r>
            <a:endParaRPr lang="ru-RU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-45309" y="3636948"/>
            <a:ext cx="4157923" cy="2986677"/>
            <a:chOff x="-12663" y="3570653"/>
            <a:chExt cx="4157923" cy="2986677"/>
          </a:xfrm>
        </p:grpSpPr>
        <p:pic>
          <p:nvPicPr>
            <p:cNvPr id="5122" name="Picture 2" descr="E:\биология\Б-7кл\Б-7кл. п.  общая характеристика пресыкающихся\геккон леопардовый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9" t="6740" r="7623" b="3100"/>
            <a:stretch/>
          </p:blipFill>
          <p:spPr bwMode="auto">
            <a:xfrm>
              <a:off x="-12663" y="3570653"/>
              <a:ext cx="4157923" cy="29866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4671" y="6097968"/>
              <a:ext cx="2459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Геккон</a:t>
              </a:r>
              <a:r>
                <a:rPr lang="ru-RU" b="1" dirty="0" smtClean="0"/>
                <a:t> леопардовый 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398614" y="3717031"/>
            <a:ext cx="3900125" cy="2534437"/>
            <a:chOff x="4354536" y="3284984"/>
            <a:chExt cx="4052864" cy="2731718"/>
          </a:xfrm>
        </p:grpSpPr>
        <p:pic>
          <p:nvPicPr>
            <p:cNvPr id="5123" name="Picture 3" descr="E:\биология\Б-7кл\Б-7кл. п.  общая характеристика пресыкающихся\медноголовая змея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36" y="3284984"/>
              <a:ext cx="4052864" cy="268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205313" y="5647370"/>
              <a:ext cx="22020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Медноголовая змея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67570" y="3699107"/>
            <a:ext cx="4419826" cy="2811587"/>
            <a:chOff x="2018452" y="3542424"/>
            <a:chExt cx="4338990" cy="2711869"/>
          </a:xfrm>
        </p:grpSpPr>
        <p:pic>
          <p:nvPicPr>
            <p:cNvPr id="5124" name="Picture 4" descr="E:\биология\Б-7кл\Б-7кл. п.  общая характеристика пресыкающихся\королевская кобр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452" y="3542424"/>
              <a:ext cx="4338990" cy="271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33652" y="5884961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Королевская кобра</a:t>
              </a:r>
              <a:endParaRPr lang="ru-RU" b="1" dirty="0"/>
            </a:p>
          </p:txBody>
        </p:sp>
      </p:grpSp>
      <p:pic>
        <p:nvPicPr>
          <p:cNvPr id="24" name="Picture 2" descr="E:\биология\Б-7кл\Б-7кл. п.  общая характеристика пресыкающихся\черепаха_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43" y="6134103"/>
            <a:ext cx="1278467" cy="798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чешуйчатых 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47964" y="1268761"/>
            <a:ext cx="4608512" cy="2577409"/>
          </a:xfr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0" indent="271463"/>
            <a:r>
              <a:rPr lang="ru-RU" sz="1600" dirty="0" smtClean="0"/>
              <a:t>Змеи </a:t>
            </a:r>
            <a:r>
              <a:rPr lang="ru-RU" sz="1600" dirty="0"/>
              <a:t>могут впадать в спячку на три года, без приема пищи.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В </a:t>
            </a:r>
            <a:r>
              <a:rPr lang="ru-RU" sz="1600" dirty="0"/>
              <a:t>Мексике блюда из игуаны входят в национальную кухню.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В </a:t>
            </a:r>
            <a:r>
              <a:rPr lang="ru-RU" sz="1600" dirty="0"/>
              <a:t>племени Майя почитали игуан, дом с ними символизировал дом божества. </a:t>
            </a:r>
            <a:endParaRPr lang="ru-RU" sz="1600" dirty="0" smtClean="0"/>
          </a:p>
          <a:p>
            <a:pPr marL="0" indent="271463"/>
            <a:r>
              <a:rPr lang="ru-RU" sz="1600" dirty="0" smtClean="0"/>
              <a:t>Цвет </a:t>
            </a:r>
            <a:r>
              <a:rPr lang="ru-RU" sz="1600" dirty="0"/>
              <a:t>хамелеона зависит от его эмоционального состояния, а не от окружающего фона.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2702" y="1226623"/>
            <a:ext cx="3921945" cy="2609821"/>
            <a:chOff x="107504" y="2276872"/>
            <a:chExt cx="3748021" cy="28176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276872"/>
              <a:ext cx="3748021" cy="2811016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981514" y="4725144"/>
              <a:ext cx="1874011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Гадюка рогатая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2701" y="3960827"/>
            <a:ext cx="4017249" cy="2662798"/>
            <a:chOff x="0" y="1942066"/>
            <a:chExt cx="3761648" cy="235103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42066"/>
              <a:ext cx="3761648" cy="235103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0" y="1964739"/>
              <a:ext cx="1152128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Игуана</a:t>
              </a:r>
              <a:endParaRPr lang="ru-RU" b="1" dirty="0"/>
            </a:p>
          </p:txBody>
        </p:sp>
      </p:grp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409832" y="3931401"/>
            <a:ext cx="4050600" cy="2665687"/>
            <a:chOff x="4283968" y="3471979"/>
            <a:chExt cx="4308020" cy="3231015"/>
          </a:xfrm>
        </p:grpSpPr>
        <p:pic>
          <p:nvPicPr>
            <p:cNvPr id="3076" name="Picture 4" descr="E:\биология\Б-7кл\Б-7кл. п.  общая характеристика пресыкающихся\хамелеон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471979"/>
              <a:ext cx="4308020" cy="323101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83968" y="6310431"/>
              <a:ext cx="1328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Хамелеон 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53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0997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клювоголовых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52120" y="1772816"/>
            <a:ext cx="3275856" cy="381642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271463"/>
            <a:r>
              <a:rPr lang="ru-RU" sz="1600" dirty="0"/>
              <a:t>Один из четырёх современных отрядов пресмыкающихся. Представители отряда обладают рядом архаичных признаков, в частности, развитым теменным глазом. Современные представители - гаттерии, населяющие острова Новой Зеландии. </a:t>
            </a:r>
            <a:endParaRPr lang="ru-RU" sz="1600" dirty="0" smtClean="0"/>
          </a:p>
          <a:p>
            <a:pPr marL="0" indent="271463"/>
            <a:r>
              <a:rPr lang="ru-RU" sz="1600" dirty="0"/>
              <a:t>Эти рептилии появились около 200 млн. лет назад и с того времени практически ни капельки не изменились. То есть перед собой Вы видите самое настоящее «живое ископаемое».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" y="1796976"/>
            <a:ext cx="5576255" cy="359110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95936" y="5013176"/>
            <a:ext cx="15841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Гаттерия</a:t>
            </a:r>
            <a:endParaRPr lang="ru-RU" b="1" dirty="0"/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913"/>
            <a:ext cx="8229600" cy="1001641"/>
          </a:xfrm>
        </p:spPr>
        <p:txBody>
          <a:bodyPr/>
          <a:lstStyle/>
          <a:p>
            <a:r>
              <a:rPr lang="ru-RU" b="1" dirty="0" smtClean="0"/>
              <a:t>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19" y="836712"/>
            <a:ext cx="9036496" cy="5976664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268288" indent="-2682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Трефилова Р.П. Головоломка «Отряды современных пресмыкающихся» - 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"/>
              </a:rPr>
              <a:t>https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"/>
              </a:rPr>
              <a:t>://</a:t>
            </a:r>
            <a:r>
              <a:rPr lang="ru-RU" sz="1400" b="1" dirty="0" err="1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"/>
              </a:rPr>
              <a:t>урок.рф</a:t>
            </a:r>
            <a:r>
              <a:rPr lang="ru-RU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"/>
              </a:rPr>
              <a:t>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"/>
              </a:rPr>
              <a:t>library/golovolomka_otryadi_sovremennih_presmikayushihsya_010610.html</a:t>
            </a: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Гаттерия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3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3"/>
              </a:rPr>
              <a:t>avatars.mds.yandex.net/get-pdb/1340633/1832df65-5d04-40c7-b01f-0cfa6e92d213/s1200?webp=false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Интересные факты о чешуйчатых –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4"/>
              </a:rPr>
              <a:t>http://fb.ru/article/372947/harakteristika-otryada-cheshuychatyie</a:t>
            </a:r>
            <a:r>
              <a:rPr lang="ru-RU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Змея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4"/>
              </a:rPr>
              <a:t>http://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4"/>
              </a:rPr>
              <a:t>fb.ru/article/372947/harakteristika-otryada-cheshuychatyie</a:t>
            </a: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Игуана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5"/>
              </a:rPr>
              <a:t>http://lookw.ru/1/197/1380317509-iguana----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5"/>
              </a:rPr>
              <a:t>30.jpg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Черепаха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6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6"/>
              </a:rPr>
              <a:t>s1.1zoom.ru/b5050/300/Turtles_Closeup_515305_2880x1800.jpg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Гребнистый крокодил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7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7"/>
              </a:rPr>
              <a:t>avatars.mds.yandex.net/get-pdb/69339/649e6c10-7a7d-4553-a857-0db817f21a58/s1200?webp=false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30 интересных фактов о крокодилах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8"/>
              </a:rPr>
              <a:t>http://</a:t>
            </a:r>
            <a:r>
              <a:rPr lang="ru-RU" sz="1400" b="1" dirty="0" err="1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8"/>
              </a:rPr>
              <a:t>стофактов.рф</a:t>
            </a:r>
            <a:r>
              <a:rPr lang="ru-RU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8"/>
              </a:rPr>
              <a:t>/30-интересных-фактов-о-крокодилах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8"/>
              </a:rPr>
              <a:t>/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20 интересных фактов о черепахах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9"/>
              </a:rPr>
              <a:t>http://</a:t>
            </a:r>
            <a:r>
              <a:rPr lang="ru-RU" sz="1400" b="1" dirty="0" err="1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9"/>
              </a:rPr>
              <a:t>стофактов.рф</a:t>
            </a:r>
            <a:r>
              <a:rPr lang="ru-RU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9"/>
              </a:rPr>
              <a:t>/20-интересных-фактов-о-черепахах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9"/>
              </a:rPr>
              <a:t>/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Гаттерия или туатара - 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0"/>
              </a:rPr>
              <a:t>https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0"/>
              </a:rPr>
              <a:t>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0"/>
              </a:rPr>
              <a:t>ianimal.ru/topics/gatteriya#more-3875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Аллигатор (нильский крокодил)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1"/>
              </a:rPr>
              <a:t>http://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1"/>
              </a:rPr>
              <a:t>juliet.life/wp-media/2015/08/animal-74-1600x1060.jpg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err="1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Крокодилята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2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2"/>
              </a:rPr>
              <a:t>cdn.pixabay.com/photo/2016/08/04/15/40/baby-alligator-1569310_960_720.jpg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err="1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Вылупление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крокодилят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3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3"/>
              </a:rPr>
              <a:t>st2.depositphotos.com/2331871/8314/i/950/depositphotos_83142944-stock-photo-stuff-of-little-baby-crocodiles.jpg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Пасть крокодила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4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4"/>
              </a:rPr>
              <a:t>st3.depositphotos.com/1006362/18299/i/1600/depositphotos_182992922-stock-photo-alligators-florida-nature-habitat.jpg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Слоновая черепаха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5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5"/>
              </a:rPr>
              <a:t>avatars.mds.yandex.net/get-pdb/939186/b808c03d-b3db-476f-b59d-110157686660/s1200?webp=false</a:t>
            </a: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Слоновая черепаха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6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6"/>
              </a:rPr>
              <a:t>www.nastroy.net/pic/images/post/992889-1522771216.jpg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Огненная саламандра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7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7"/>
              </a:rPr>
              <a:t>avatars.mds.yandex.net/get-pdb/881477/2fc5426d-20fa-4c19-93fb-0cb251a4c391/s1200?webp=false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err="1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Геккон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леопардовый - 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8"/>
              </a:rPr>
              <a:t>http://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8"/>
              </a:rPr>
              <a:t>wallpapertop.net/wp-content/uploads/2017/10/Gecko%20HD%20Wallpaper.jpg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Медноголовая змея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9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19"/>
              </a:rPr>
              <a:t>pp.vk.me/c629214/v629214359/23111/KH9L0ArVDgg.jpg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err="1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Королевсская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кобра 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0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0"/>
              </a:rPr>
              <a:t>besthqwallpapers.com/Uploads/28-8-2016/4431/snake-reptiles-cobra-elapidae-stand.jpg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268288" indent="-268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Хамелеон 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- </a:t>
            </a:r>
            <a:r>
              <a:rPr lang="en-US" sz="14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1"/>
              </a:rPr>
              <a:t>https://</a:t>
            </a:r>
            <a:r>
              <a:rPr lang="en-US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  <a:hlinkClick r:id="rId21"/>
              </a:rPr>
              <a:t>avatars.mds.yandex.net/get-pdb/911433/32e7085a-3206-4ac2-b842-e04782d19e53/s1200?webp=false</a:t>
            </a:r>
            <a:r>
              <a:rPr lang="ru-RU" sz="1400" b="1" dirty="0" smtClean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</a:t>
            </a:r>
          </a:p>
          <a:p>
            <a:pPr marL="514350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514350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514350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marL="514350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400" b="1" dirty="0" smtClean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с ресурсом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192" y="1556792"/>
            <a:ext cx="8521783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Переход </a:t>
            </a:r>
            <a:r>
              <a:rPr lang="ru-RU" sz="1800" dirty="0"/>
              <a:t>на следующий слайд - по кнопке             , чтобы исключить случайный переход при щелчке  </a:t>
            </a:r>
            <a:r>
              <a:rPr lang="ru-RU" sz="1800" dirty="0" smtClean="0"/>
              <a:t>ЛКМ.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 </a:t>
            </a:r>
            <a:r>
              <a:rPr lang="ru-RU" sz="1800" dirty="0"/>
              <a:t>В презентации использованы триггеры: </a:t>
            </a:r>
            <a:r>
              <a:rPr lang="ru-RU" sz="1800" b="1" dirty="0" smtClean="0"/>
              <a:t>рисунки </a:t>
            </a:r>
            <a:r>
              <a:rPr lang="ru-RU" sz="1800" dirty="0" smtClean="0"/>
              <a:t>представителей </a:t>
            </a:r>
            <a:r>
              <a:rPr lang="ru-RU" sz="1800" dirty="0"/>
              <a:t>разных отрядов </a:t>
            </a:r>
            <a:r>
              <a:rPr lang="ru-RU" sz="1800" dirty="0" smtClean="0"/>
              <a:t>пресмыкающихся                                                                         , применяются при проверке.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 презентации есть дополнительные сведения об отрядах пресмыкающихся, на страницы которых можно попасть  щелчком ЛКМ по квадрату с начальной буквой названия отряда ( в любой последовательности).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Для  перехода на следующую страницу сведений используется</a:t>
            </a:r>
          </a:p>
          <a:p>
            <a:pPr marL="0" indent="0">
              <a:buNone/>
            </a:pPr>
            <a:r>
              <a:rPr lang="ru-RU" sz="1800" b="1" dirty="0" smtClean="0"/>
              <a:t>рисунок</a:t>
            </a:r>
            <a:r>
              <a:rPr lang="ru-RU" sz="1800" dirty="0" smtClean="0"/>
              <a:t> соответствующего животного                 . </a:t>
            </a:r>
          </a:p>
          <a:p>
            <a:pPr>
              <a:buAutoNum type="arabicPeriod" startAt="5"/>
            </a:pPr>
            <a:r>
              <a:rPr lang="ru-RU" sz="1800" dirty="0" smtClean="0"/>
              <a:t>Для возврата </a:t>
            </a:r>
            <a:r>
              <a:rPr lang="ru-RU" sz="1800" dirty="0"/>
              <a:t>на </a:t>
            </a:r>
            <a:r>
              <a:rPr lang="ru-RU" sz="1800" dirty="0" smtClean="0"/>
              <a:t>основную страницу головоломки используется</a:t>
            </a:r>
            <a:br>
              <a:rPr lang="ru-RU" sz="1800" dirty="0" smtClean="0"/>
            </a:br>
            <a:r>
              <a:rPr lang="ru-RU" sz="1800" dirty="0" smtClean="0"/>
              <a:t>кнопка           .</a:t>
            </a:r>
          </a:p>
          <a:p>
            <a:pPr>
              <a:buAutoNum type="arabicPeriod" startAt="5"/>
            </a:pPr>
            <a:endParaRPr lang="ru-RU" sz="1800" dirty="0" smtClean="0"/>
          </a:p>
          <a:p>
            <a:pPr>
              <a:buAutoNum type="arabicPeriod" startAt="5"/>
            </a:pPr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09" y="1652675"/>
            <a:ext cx="5667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3673748" cy="6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127776" y="3681028"/>
            <a:ext cx="1800200" cy="1188132"/>
            <a:chOff x="755576" y="4077072"/>
            <a:chExt cx="2592288" cy="16561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77072"/>
              <a:ext cx="2568081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077072"/>
              <a:ext cx="28803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63688" y="4077072"/>
              <a:ext cx="28803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11760" y="4077072"/>
              <a:ext cx="28803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59832" y="5373216"/>
              <a:ext cx="28803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2" descr="E:\биология\Б-7кл\Б-7кл. п.  общая характеристика пресыкающихся\гребнистый крокодил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33" y="4233269"/>
            <a:ext cx="890327" cy="506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5" y="4869159"/>
            <a:ext cx="3841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02289"/>
              </p:ext>
            </p:extLst>
          </p:nvPr>
        </p:nvGraphicFramePr>
        <p:xfrm>
          <a:off x="1170856" y="1628800"/>
          <a:ext cx="6912000" cy="4320000"/>
        </p:xfrm>
        <a:graphic>
          <a:graphicData uri="http://schemas.openxmlformats.org/drawingml/2006/table">
            <a:tbl>
              <a:tblPr/>
              <a:tblGrid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К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К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Ч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Ч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Ш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Р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Д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Р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Ч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Й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У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Ы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Л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И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П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И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А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Т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Ы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В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А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Х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В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 Ю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Е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Ы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Л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Г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О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Л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К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187624" y="1628800"/>
            <a:ext cx="86409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856" y="2492896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4952" y="2492896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4952" y="1628800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9048" y="1628800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9048" y="2486518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9048" y="3350614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4952" y="3350614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0856" y="3350614"/>
            <a:ext cx="864096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3763144" y="1628800"/>
            <a:ext cx="86409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7240" y="1628800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7240" y="2480703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3144" y="2480703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3144" y="3344799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63144" y="4208895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7240" y="4208895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27240" y="3359359"/>
            <a:ext cx="864096" cy="86409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5508104" y="1628800"/>
            <a:ext cx="86409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1628800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1628800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Ш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2480703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2480703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2480703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8104" y="3356992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3356992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21083" y="3356992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21083" y="4223455"/>
            <a:ext cx="864096" cy="864096"/>
          </a:xfrm>
          <a:prstGeom prst="rect">
            <a:avLst/>
          </a:prstGeom>
          <a:gradFill>
            <a:gsLst>
              <a:gs pos="0">
                <a:srgbClr val="DDEBCF"/>
              </a:gs>
              <a:gs pos="59000">
                <a:srgbClr val="9CB86E">
                  <a:alpha val="89000"/>
                </a:srgbClr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>
            <a:hlinkClick r:id="rId6" action="ppaction://hlinksldjump"/>
          </p:cNvPr>
          <p:cNvSpPr/>
          <p:nvPr/>
        </p:nvSpPr>
        <p:spPr>
          <a:xfrm>
            <a:off x="7221083" y="5087551"/>
            <a:ext cx="86409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50790" y="4214710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4214710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44008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Г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63144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15816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899048" y="4223455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51720" y="4221088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051720" y="5085184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5072991"/>
            <a:ext cx="864096" cy="86409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</p:txBody>
      </p:sp>
      <p:pic>
        <p:nvPicPr>
          <p:cNvPr id="45" name="Picture 2" descr="E:\биология\Б-7кл\Б-7кл. п.  общая характеристика пресыкающихся\гребнистый крокоди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29" y="701660"/>
            <a:ext cx="1343550" cy="764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биология\Б-7кл\Б-7кл. п.  общая характеристика пресыкающихся\черепаха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78" y="665160"/>
            <a:ext cx="1278467" cy="798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биология\Б-7кл\Б-7кл. п.  общая характеристика пресыкающихся\Змея покровы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1402" y="665160"/>
            <a:ext cx="1087580" cy="815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452" y="-77618"/>
            <a:ext cx="87818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Отряды современных рептилий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E:\биология\Б-7кл\Б-7кл. п.  общая характеристика пресыкающихся\гаттер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52" y="666816"/>
            <a:ext cx="1296144" cy="834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Управляющая кнопка: в начало 45">
            <a:hlinkClick r:id="" action="ppaction://hlinkshowjump?jump=firstslide" highlightClick="1"/>
          </p:cNvPr>
          <p:cNvSpPr/>
          <p:nvPr/>
        </p:nvSpPr>
        <p:spPr>
          <a:xfrm>
            <a:off x="8316416" y="6597351"/>
            <a:ext cx="758927" cy="219689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крокодилах </a:t>
            </a:r>
            <a:r>
              <a:rPr lang="ru-RU" b="1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65677" y="1196752"/>
            <a:ext cx="4832636" cy="496855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271463" fontAlgn="base"/>
            <a:r>
              <a:rPr lang="ru-RU" sz="1600" dirty="0" smtClean="0"/>
              <a:t>Крокодилы </a:t>
            </a:r>
            <a:r>
              <a:rPr lang="ru-RU" sz="1600" dirty="0"/>
              <a:t>— прямые потомки вымерших динозавров.</a:t>
            </a:r>
          </a:p>
          <a:p>
            <a:pPr marL="0" indent="271463" fontAlgn="base"/>
            <a:r>
              <a:rPr lang="ru-RU" sz="1600" dirty="0"/>
              <a:t>Ближайшими родственниками крокодилов являются, как ни </a:t>
            </a:r>
            <a:r>
              <a:rPr lang="ru-RU" sz="1600" dirty="0" smtClean="0"/>
              <a:t>странно, птицы.</a:t>
            </a:r>
          </a:p>
          <a:p>
            <a:pPr marL="0" indent="271463" fontAlgn="base"/>
            <a:r>
              <a:rPr lang="ru-RU" sz="1600" dirty="0" smtClean="0"/>
              <a:t>Крокодилы </a:t>
            </a:r>
            <a:r>
              <a:rPr lang="ru-RU" sz="1600" dirty="0"/>
              <a:t>очень хитры и терпеливы. Заприметив место, куда травоядные приходят на водопой, крокодилы поливают берег в этом месте водой, перенося её во рту, чтобы земля стала скользкой. Если подошедшее к воде с целью напиться животное поскользнётся, оно неминуемо станет жертвой крокодила. От этого факта, возможно, и пошло выражение «крокодиловы слёзы».</a:t>
            </a:r>
          </a:p>
          <a:p>
            <a:pPr marL="0" indent="271463" fontAlgn="base"/>
            <a:r>
              <a:rPr lang="ru-RU" sz="1600" dirty="0"/>
              <a:t>Когда рыба идёт на нерест, крокодилы в реках ложатся против течения и открывают пасть. Им даже не приходится ничего делать — достаточно просто закрывать пасть и глотать рыбу, которая сама в неё прыгает.</a:t>
            </a:r>
          </a:p>
          <a:p>
            <a:pPr marL="0" indent="271463" fontAlgn="base"/>
            <a:r>
              <a:rPr lang="ru-RU" sz="1600" dirty="0"/>
              <a:t>Крокодилы, в отличие от аллигаторов, могут жить не только в пресной, но и в солёной воде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7077" y="2276872"/>
            <a:ext cx="4038600" cy="2298636"/>
            <a:chOff x="78544" y="2247043"/>
            <a:chExt cx="4038600" cy="2298636"/>
          </a:xfrm>
        </p:grpSpPr>
        <p:pic>
          <p:nvPicPr>
            <p:cNvPr id="10" name="Объект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4" y="2247043"/>
              <a:ext cx="4038600" cy="22986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91680" y="4134693"/>
              <a:ext cx="2425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Гребнистый крокодил</a:t>
              </a:r>
              <a:endParaRPr lang="ru-RU" b="1" dirty="0"/>
            </a:p>
          </p:txBody>
        </p:sp>
      </p:grpSp>
      <p:pic>
        <p:nvPicPr>
          <p:cNvPr id="9" name="Picture 2" descr="E:\биология\Б-7кл\Б-7кл. п.  общая характеристика пресыкающихся\гребнистый крокодил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48853"/>
            <a:ext cx="1343550" cy="764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rId4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крокодилах </a:t>
            </a:r>
            <a:r>
              <a:rPr lang="ru-RU" b="1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752528" cy="482453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271463" algn="just" fontAlgn="base"/>
            <a:r>
              <a:rPr lang="ru-RU" sz="1600" dirty="0" smtClean="0"/>
              <a:t>Защищающие </a:t>
            </a:r>
            <a:r>
              <a:rPr lang="ru-RU" sz="1600" dirty="0"/>
              <a:t>крокодилье брюхо рёбра не соединены с позвоночником.</a:t>
            </a:r>
          </a:p>
          <a:p>
            <a:pPr marL="0" indent="271463" algn="just" fontAlgn="base"/>
            <a:r>
              <a:rPr lang="ru-RU" sz="1600" dirty="0" smtClean="0"/>
              <a:t>Крокодильи </a:t>
            </a:r>
            <a:r>
              <a:rPr lang="ru-RU" sz="1600" dirty="0"/>
              <a:t>зубы стачиваются и заменяются новыми примерно раз в два года.</a:t>
            </a:r>
          </a:p>
          <a:p>
            <a:pPr marL="0" indent="271463" algn="just" fontAlgn="base"/>
            <a:r>
              <a:rPr lang="ru-RU" sz="1600" dirty="0"/>
              <a:t>Ведущие водный образ жизни крокодилы, однако, откладывают яйца на суше.</a:t>
            </a:r>
          </a:p>
          <a:p>
            <a:pPr marL="0" indent="271463" algn="just" fontAlgn="base"/>
            <a:r>
              <a:rPr lang="ru-RU" sz="1600" dirty="0"/>
              <a:t>Вода холоднее плюс 20 градусов Цельсия для большинства крокодилов смертельно опасна.</a:t>
            </a:r>
          </a:p>
          <a:p>
            <a:pPr marL="0" indent="271463" algn="just" fontAlgn="base"/>
            <a:r>
              <a:rPr lang="ru-RU" sz="1600" dirty="0"/>
              <a:t>У крокодилов развился своеобразный симбиоз с птицами — он открывает пасть, а мелкие птички выклёвывают застрявшие у него между зубов кусочки мяса. Этих птиц крокодил никогда не трогает.</a:t>
            </a:r>
          </a:p>
          <a:p>
            <a:pPr marL="0" indent="271463" algn="just" fontAlgn="base"/>
            <a:r>
              <a:rPr lang="ru-RU" sz="1600" dirty="0"/>
              <a:t>Кажущаяся неуклюжесть крокодилов на суше весьма обманчива — на коротких дистанциях они способны развивать очень высокую скорость, тем более удивительную для существ со столь короткими ногами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038600" cy="2675572"/>
          </a:xfrm>
        </p:spPr>
      </p:pic>
      <p:pic>
        <p:nvPicPr>
          <p:cNvPr id="7" name="Picture 2" descr="E:\биология\Б-7кл\Б-7кл. п.  общая характеристика пресыкающихся\гребнистый крокодил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21" y="6093296"/>
            <a:ext cx="1343550" cy="764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4005064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Аллигатор (нильский крокодил)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крокодилах </a:t>
            </a:r>
            <a:r>
              <a:rPr lang="ru-RU" b="1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35488" y="1268760"/>
            <a:ext cx="4608512" cy="532859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180975" algn="just" fontAlgn="base"/>
            <a:r>
              <a:rPr lang="ru-RU" sz="1600" dirty="0"/>
              <a:t>Маленькие крокодильчики из одной кладки яиц вылупляются одновременно. </a:t>
            </a:r>
            <a:endParaRPr lang="ru-RU" sz="1600" dirty="0" smtClean="0"/>
          </a:p>
          <a:p>
            <a:pPr marL="0" indent="180975" algn="just" fontAlgn="base"/>
            <a:r>
              <a:rPr lang="ru-RU" sz="1600" dirty="0" smtClean="0"/>
              <a:t>Интересный </a:t>
            </a:r>
            <a:r>
              <a:rPr lang="ru-RU" sz="1600" dirty="0"/>
              <a:t>факт — если яйца хранились при температуре 31-33 градуса Цельсия, то из них вылупятся самцы. Если же температура была ниже или выше, то вылупятся самки.</a:t>
            </a:r>
          </a:p>
          <a:p>
            <a:pPr marL="0" indent="180975" algn="just" fontAlgn="base"/>
            <a:r>
              <a:rPr lang="ru-RU" sz="1600" dirty="0" smtClean="0"/>
              <a:t>Зрелости </a:t>
            </a:r>
            <a:r>
              <a:rPr lang="ru-RU" sz="1600" dirty="0"/>
              <a:t>крокодилы достигают в возрасте 5-10 лет, в зависимости от вида. Более крупные виды растут медленнее.</a:t>
            </a:r>
          </a:p>
          <a:p>
            <a:pPr marL="0" indent="180975" algn="just" fontAlgn="base"/>
            <a:r>
              <a:rPr lang="ru-RU" sz="1600" dirty="0"/>
              <a:t>Крокодилы могут жить по сотне лет, иногда даже больше.</a:t>
            </a:r>
          </a:p>
          <a:p>
            <a:pPr marL="0" indent="180975" algn="just" fontAlgn="base"/>
            <a:r>
              <a:rPr lang="ru-RU" sz="1600" dirty="0"/>
              <a:t>Жевать крокодилы не умеют — их челюсти к этому не приспособлены, поэтому они разрывают добычу на части и глотают по кускам.</a:t>
            </a:r>
          </a:p>
          <a:p>
            <a:pPr marL="0" indent="180975" algn="just" fontAlgn="base"/>
            <a:r>
              <a:rPr lang="ru-RU" sz="1600" dirty="0" smtClean="0"/>
              <a:t>В </a:t>
            </a:r>
            <a:r>
              <a:rPr lang="ru-RU" sz="1600" dirty="0"/>
              <a:t>случае необходимости крокодил, накопивший достаточный жировой запас, может вовсе не есть на протяжении целого года, а то и более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Picture 2" descr="E:\биология\Б-7кл\Б-7кл. п.  общая характеристика пресыкающихся\гребнистый крокодил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20" y="6093296"/>
            <a:ext cx="1343550" cy="764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0" y="1628800"/>
            <a:ext cx="4529861" cy="3024336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0" y="1631244"/>
            <a:ext cx="4518241" cy="3388680"/>
          </a:xfrm>
        </p:spPr>
      </p:pic>
    </p:spTree>
    <p:extLst>
      <p:ext uri="{BB962C8B-B14F-4D97-AF65-F5344CB8AC3E}">
        <p14:creationId xmlns:p14="http://schemas.microsoft.com/office/powerpoint/2010/main" val="20231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крокодилах </a:t>
            </a:r>
            <a:r>
              <a:rPr lang="ru-RU" b="1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6882" y="836712"/>
            <a:ext cx="5004048" cy="532859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271463" algn="just" fontAlgn="base"/>
            <a:r>
              <a:rPr lang="ru-RU" sz="1600" dirty="0" smtClean="0"/>
              <a:t>Зрелости </a:t>
            </a:r>
            <a:r>
              <a:rPr lang="ru-RU" sz="1600" dirty="0"/>
              <a:t>крокодилы достигают в возрасте 5-10 лет, в зависимости от вида. Более крупные виды растут медленнее.</a:t>
            </a:r>
          </a:p>
          <a:p>
            <a:pPr marL="0" indent="271463" algn="just" fontAlgn="base"/>
            <a:r>
              <a:rPr lang="ru-RU" sz="1600" dirty="0"/>
              <a:t>Крокодилы могут жить по сотне лет, иногда даже больше.</a:t>
            </a:r>
          </a:p>
          <a:p>
            <a:pPr marL="0" indent="271463" algn="just" fontAlgn="base"/>
            <a:r>
              <a:rPr lang="ru-RU" sz="1600" dirty="0"/>
              <a:t>Жевать крокодилы не умеют — их челюсти к этому не приспособлены, поэтому они разрывают добычу на части и глотают по кускам.</a:t>
            </a:r>
          </a:p>
          <a:p>
            <a:pPr marL="0" indent="271463" algn="just" fontAlgn="base"/>
            <a:r>
              <a:rPr lang="ru-RU" sz="1600" dirty="0" smtClean="0"/>
              <a:t>В </a:t>
            </a:r>
            <a:r>
              <a:rPr lang="ru-RU" sz="1600" dirty="0"/>
              <a:t>случае необходимости крокодил, накопивший достаточный жировой запас, может вовсе не есть на протяжении целого года, а то и более.</a:t>
            </a:r>
          </a:p>
          <a:p>
            <a:pPr marL="0" indent="271463" algn="just" fontAlgn="base"/>
            <a:r>
              <a:rPr lang="ru-RU" sz="1600" dirty="0" smtClean="0"/>
              <a:t>За </a:t>
            </a:r>
            <a:r>
              <a:rPr lang="ru-RU" sz="1600" dirty="0"/>
              <a:t>один присест крокодил легко съедает добычу, равную одной пятой массы его собственного тела.</a:t>
            </a:r>
          </a:p>
          <a:p>
            <a:pPr marL="0" indent="271463" algn="just" fontAlgn="base"/>
            <a:r>
              <a:rPr lang="ru-RU" sz="1600" dirty="0" smtClean="0"/>
              <a:t>Самые </a:t>
            </a:r>
            <a:r>
              <a:rPr lang="ru-RU" sz="1600" dirty="0"/>
              <a:t>крупные крокодилы могут достигать длины в 7 метров и веса под тонну. </a:t>
            </a:r>
            <a:endParaRPr lang="ru-RU" sz="1600" dirty="0" smtClean="0"/>
          </a:p>
          <a:p>
            <a:pPr marL="0" indent="271463" algn="just" fontAlgn="base"/>
            <a:r>
              <a:rPr lang="ru-RU" sz="1600" dirty="0" smtClean="0"/>
              <a:t>Плавают </a:t>
            </a:r>
            <a:r>
              <a:rPr lang="ru-RU" sz="1600" dirty="0"/>
              <a:t>крокодилы со скоростью до 40 км/ч, плюс-минус. Если хотят, конечно.</a:t>
            </a:r>
          </a:p>
          <a:p>
            <a:pPr marL="0" indent="271463" algn="just" fontAlgn="base"/>
            <a:r>
              <a:rPr lang="ru-RU" sz="1600" dirty="0"/>
              <a:t>За открывание и закрывание пасти у крокодилов отвечают разные мышцы. Те, что захлопывают челюсти — очень сильны, а те, что разжимают — наоборот, поэтому взрослый человек вполне может не дать крокодилу открыть пасть, крепко держа её руками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9" b="7707"/>
          <a:stretch/>
        </p:blipFill>
        <p:spPr>
          <a:xfrm>
            <a:off x="0" y="1988840"/>
            <a:ext cx="4198068" cy="2808312"/>
          </a:xfrm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черепахах</a:t>
            </a:r>
            <a:r>
              <a:rPr lang="ru-RU" b="1" dirty="0"/>
              <a:t> 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r="20094" b="1918"/>
          <a:stretch/>
        </p:blipFill>
        <p:spPr>
          <a:xfrm>
            <a:off x="-15351" y="1700808"/>
            <a:ext cx="4289800" cy="2880320"/>
          </a:xfr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403871" y="1052736"/>
            <a:ext cx="4716016" cy="511256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180975" fontAlgn="base"/>
            <a:r>
              <a:rPr lang="ru-RU" sz="6400" dirty="0" smtClean="0"/>
              <a:t>Самым </a:t>
            </a:r>
            <a:r>
              <a:rPr lang="ru-RU" sz="6400" dirty="0"/>
              <a:t>древним ископаемым черепахам больше 220 млн лет.</a:t>
            </a:r>
          </a:p>
          <a:p>
            <a:pPr marL="0" indent="180975" fontAlgn="base"/>
            <a:r>
              <a:rPr lang="ru-RU" sz="6400" dirty="0"/>
              <a:t>У предков современных черепах были зубы. А вот голову в панцирь прятать они не умели.</a:t>
            </a:r>
          </a:p>
          <a:p>
            <a:pPr marL="0" indent="180975" fontAlgn="base"/>
            <a:r>
              <a:rPr lang="ru-RU" sz="6400" dirty="0"/>
              <a:t>Несмотря на свой панцирь, черепахи отнюдь не неуязвимы. Ягуар, например, любит на них охотиться — его длинные и гибкие лапы позволяют проделывать это с неизменным успехом </a:t>
            </a:r>
            <a:endParaRPr lang="ru-RU" sz="6400" dirty="0" smtClean="0"/>
          </a:p>
          <a:p>
            <a:pPr marL="0" indent="180975" fontAlgn="base"/>
            <a:r>
              <a:rPr lang="ru-RU" sz="6400" dirty="0" smtClean="0"/>
              <a:t>Самая </a:t>
            </a:r>
            <a:r>
              <a:rPr lang="ru-RU" sz="6400" dirty="0"/>
              <a:t>крупная из всех видов черепах — кожистая. Вес взрослой особи может достигать 700-900 кг.</a:t>
            </a:r>
          </a:p>
          <a:p>
            <a:pPr marL="0" indent="180975" fontAlgn="base"/>
            <a:r>
              <a:rPr lang="ru-RU" sz="6400" dirty="0"/>
              <a:t>Давно вымершая черепаха-</a:t>
            </a:r>
            <a:r>
              <a:rPr lang="ru-RU" sz="6400" dirty="0" err="1"/>
              <a:t>архелон</a:t>
            </a:r>
            <a:r>
              <a:rPr lang="ru-RU" sz="6400" dirty="0"/>
              <a:t> весила свыше двух тонн.</a:t>
            </a:r>
          </a:p>
          <a:p>
            <a:pPr marL="0" indent="180975" fontAlgn="base"/>
            <a:r>
              <a:rPr lang="ru-RU" sz="6400" dirty="0"/>
              <a:t>Мясо некоторых видов черепах ядовито из-за особенностей их рациона. Так, кожистые черепахи едят ядовитых медуз, что, в свою очередь, делает ядовитым их </a:t>
            </a:r>
            <a:r>
              <a:rPr lang="ru-RU" sz="6400" dirty="0" smtClean="0"/>
              <a:t>мясо. </a:t>
            </a:r>
          </a:p>
          <a:p>
            <a:pPr marL="0" indent="180975" fontAlgn="base"/>
            <a:r>
              <a:rPr lang="ru-RU" sz="6400" dirty="0" smtClean="0"/>
              <a:t>Мягкотелые </a:t>
            </a:r>
            <a:r>
              <a:rPr lang="ru-RU" sz="6400" dirty="0"/>
              <a:t>черепахи не имеют панциря.</a:t>
            </a:r>
          </a:p>
          <a:p>
            <a:pPr marL="0" indent="180975" fontAlgn="base"/>
            <a:r>
              <a:rPr lang="ru-RU" sz="6400" dirty="0"/>
              <a:t>Некоторые черепахи живут больше ста лет.</a:t>
            </a:r>
          </a:p>
          <a:p>
            <a:pPr marL="0" indent="180975" fontAlgn="base"/>
            <a:r>
              <a:rPr lang="ru-RU" sz="6400" dirty="0"/>
              <a:t>Черепахи умеют запоминать и различать человеческие лица.</a:t>
            </a:r>
          </a:p>
          <a:p>
            <a:pPr marL="0" indent="180975" fontAlgn="base"/>
            <a:r>
              <a:rPr lang="ru-RU" sz="6400" dirty="0"/>
              <a:t>Черепахи обитают на всех материках, кроме Антарктиды, а также на множестве островов </a:t>
            </a:r>
            <a:r>
              <a:rPr lang="ru-RU" sz="6400" dirty="0" smtClean="0"/>
              <a:t>.</a:t>
            </a: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биология\Б-7кл\Б-7кл. п.  общая характеристика пресыкающихся\черепаха_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67808"/>
            <a:ext cx="1278467" cy="798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Интересные факты о </a:t>
            </a:r>
            <a:r>
              <a:rPr lang="ru-RU" b="1" dirty="0" smtClean="0"/>
              <a:t>черепахах</a:t>
            </a:r>
            <a:r>
              <a:rPr lang="ru-RU" b="1" dirty="0"/>
              <a:t> 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403871" y="1052736"/>
            <a:ext cx="4716016" cy="511256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180975" fontAlgn="base"/>
            <a:r>
              <a:rPr lang="ru-RU" sz="6400" dirty="0" smtClean="0"/>
              <a:t>(Кожистые </a:t>
            </a:r>
            <a:r>
              <a:rPr lang="ru-RU" sz="6400" dirty="0"/>
              <a:t>черепахи могут погружаться на глубину более километра, несмотря на чудовищное давление водной толщи.</a:t>
            </a:r>
          </a:p>
          <a:p>
            <a:pPr marL="0" indent="180975" fontAlgn="base"/>
            <a:r>
              <a:rPr lang="ru-RU" sz="6400" dirty="0"/>
              <a:t>Чем самка черепахи крупнее, тем больше яиц она может отложить за один раз.</a:t>
            </a:r>
          </a:p>
          <a:p>
            <a:pPr marL="0" indent="180975" fontAlgn="base"/>
            <a:r>
              <a:rPr lang="ru-RU" sz="6400" dirty="0"/>
              <a:t>От температуры окружающей среды зависит пол детёнышей, которые появятся из отложенных яиц. </a:t>
            </a:r>
            <a:endParaRPr lang="ru-RU" sz="6400" dirty="0" smtClean="0"/>
          </a:p>
          <a:p>
            <a:pPr marL="0" indent="180975" fontAlgn="base"/>
            <a:r>
              <a:rPr lang="ru-RU" sz="6400" dirty="0" smtClean="0"/>
              <a:t>Водные </a:t>
            </a:r>
            <a:r>
              <a:rPr lang="ru-RU" sz="6400" dirty="0"/>
              <a:t>виды черепах в своей родной стихии отнюдь не так медлительны, как на суше — во время плавания они могут развивать скорость до 30-35 км/ч.</a:t>
            </a:r>
          </a:p>
          <a:p>
            <a:pPr marL="0" indent="180975" fontAlgn="base"/>
            <a:r>
              <a:rPr lang="ru-RU" sz="6400" dirty="0"/>
              <a:t>Лишь один вид (из более чем трёхсот) черепах спокойно переносит холод — черепаха </a:t>
            </a:r>
            <a:r>
              <a:rPr lang="ru-RU" sz="6400" dirty="0" err="1"/>
              <a:t>Бландинга</a:t>
            </a:r>
            <a:r>
              <a:rPr lang="ru-RU" sz="6400" dirty="0"/>
              <a:t>, обитающая на севере Канады, в Великих Озёрах.</a:t>
            </a:r>
          </a:p>
          <a:p>
            <a:pPr marL="0" indent="180975" fontAlgn="base"/>
            <a:r>
              <a:rPr lang="ru-RU" sz="6400" dirty="0"/>
              <a:t>Болотные черепахи — рекордсмены по голоданию. В случае необходимости они могут обходиться без пищи до 4-5 лет.</a:t>
            </a:r>
          </a:p>
          <a:p>
            <a:pPr marL="0" indent="180975" fontAlgn="base"/>
            <a:r>
              <a:rPr lang="ru-RU" sz="6400" dirty="0" smtClean="0"/>
              <a:t>В </a:t>
            </a:r>
            <a:r>
              <a:rPr lang="ru-RU" sz="6400" dirty="0"/>
              <a:t>случае опасности средиземноморские черепахи шипят, как змеи.</a:t>
            </a:r>
          </a:p>
          <a:p>
            <a:pPr marL="0" indent="180975" fontAlgn="base"/>
            <a:r>
              <a:rPr lang="ru-RU" sz="6400" dirty="0"/>
              <a:t>Отложив яйца, черепахи забывают о них навсегда. Из всех видов этих созданий только один заботится о своём потомстве, охраняя кладку с яйцами.</a:t>
            </a:r>
          </a:p>
          <a:p>
            <a:pPr marL="0" indent="180975" fontAlgn="base"/>
            <a:r>
              <a:rPr lang="ru-RU" sz="6400" dirty="0"/>
              <a:t>Морские черепахи могут ориентироваться в пространстве, используя для этого магнитное поле нашей планеты.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" y="1904587"/>
            <a:ext cx="4283762" cy="2520280"/>
          </a:xfrm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676456" y="6467300"/>
            <a:ext cx="360040" cy="312650"/>
          </a:xfrm>
          <a:prstGeom prst="actionButtonBeginning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3340" y="5013176"/>
            <a:ext cx="21602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Слоновая черепаха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E:\биология\Б-7кл\Б-7кл. п.  общая характеристика пресыкающихся\слоновая черепаха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355976" cy="31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сплатный_шаблон_презентаций_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Бесплатный_шаблон_презентаций_9</Template>
  <TotalTime>1591</TotalTime>
  <Words>1439</Words>
  <Application>Microsoft Office PowerPoint</Application>
  <PresentationFormat>Экран (4:3)</PresentationFormat>
  <Paragraphs>210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Бесплатный_шаблон_презентаций_9</vt:lpstr>
      <vt:lpstr>Специальное оформление</vt:lpstr>
      <vt:lpstr>Презентация PowerPoint</vt:lpstr>
      <vt:lpstr>Правила работы с ресурсом</vt:lpstr>
      <vt:lpstr>Презентация PowerPoint</vt:lpstr>
      <vt:lpstr>Интересные факты о крокодилах  </vt:lpstr>
      <vt:lpstr>Интересные факты о крокодилах  </vt:lpstr>
      <vt:lpstr>Интересные факты о крокодилах  </vt:lpstr>
      <vt:lpstr>Интересные факты о крокодилах  </vt:lpstr>
      <vt:lpstr>Интересные факты о черепахах </vt:lpstr>
      <vt:lpstr>Интересные факты о черепахах </vt:lpstr>
      <vt:lpstr>Интересные факты о чешуйчатых  </vt:lpstr>
      <vt:lpstr>Интересные факты о чешуйчатых  </vt:lpstr>
      <vt:lpstr>Интересные факты о клювоголовых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37</cp:revision>
  <dcterms:created xsi:type="dcterms:W3CDTF">2019-04-15T11:06:58Z</dcterms:created>
  <dcterms:modified xsi:type="dcterms:W3CDTF">2019-04-20T20:11:22Z</dcterms:modified>
</cp:coreProperties>
</file>